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7"/>
  </p:notesMasterIdLst>
  <p:handoutMasterIdLst>
    <p:handoutMasterId r:id="rId28"/>
  </p:handoutMasterIdLst>
  <p:sldIdLst>
    <p:sldId id="329" r:id="rId6"/>
    <p:sldId id="350" r:id="rId7"/>
    <p:sldId id="367" r:id="rId8"/>
    <p:sldId id="369" r:id="rId9"/>
    <p:sldId id="370" r:id="rId10"/>
    <p:sldId id="368" r:id="rId11"/>
    <p:sldId id="356" r:id="rId12"/>
    <p:sldId id="363" r:id="rId13"/>
    <p:sldId id="352" r:id="rId14"/>
    <p:sldId id="353" r:id="rId15"/>
    <p:sldId id="365" r:id="rId16"/>
    <p:sldId id="366" r:id="rId17"/>
    <p:sldId id="371" r:id="rId18"/>
    <p:sldId id="354" r:id="rId19"/>
    <p:sldId id="357" r:id="rId20"/>
    <p:sldId id="358" r:id="rId21"/>
    <p:sldId id="364" r:id="rId22"/>
    <p:sldId id="359" r:id="rId23"/>
    <p:sldId id="360" r:id="rId24"/>
    <p:sldId id="362" r:id="rId25"/>
    <p:sldId id="349" r:id="rId26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>
          <p15:clr>
            <a:srgbClr val="A4A3A4"/>
          </p15:clr>
        </p15:guide>
        <p15:guide id="2" pos="52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DAC97C-D915-1961-54F7-B212054EF34A}" name="Schröder, Jette" initials="SJ" userId="S::Jette.Schroeder@gesis.org::9c1924c7-74c8-4ecf-91e5-e70544aafb9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lerbach, Kerstin" initials="hollerba" lastIdx="15" clrIdx="0"/>
  <p:cmAuthor id="1" name="Heuser, Holger" initials="hr" lastIdx="4" clrIdx="1"/>
  <p:cmAuthor id="2" name="defus" initials="d" lastIdx="15" clrIdx="2"/>
  <p:cmAuthor id="3" name="menold" initials="NM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48F"/>
    <a:srgbClr val="889FB6"/>
    <a:srgbClr val="FF6100"/>
    <a:srgbClr val="FFFFFF"/>
    <a:srgbClr val="FF924F"/>
    <a:srgbClr val="FF9859"/>
    <a:srgbClr val="FFB78B"/>
    <a:srgbClr val="C6D1DC"/>
    <a:srgbClr val="FFB18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3" autoAdjust="0"/>
    <p:restoredTop sz="91689" autoAdjust="0"/>
  </p:normalViewPr>
  <p:slideViewPr>
    <p:cSldViewPr>
      <p:cViewPr varScale="1">
        <p:scale>
          <a:sx n="61" d="100"/>
          <a:sy n="61" d="100"/>
        </p:scale>
        <p:origin x="1576" y="52"/>
      </p:cViewPr>
      <p:guideLst>
        <p:guide orient="horz" pos="300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CD4C7-C774-42D5-9E58-119FD3177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2726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>
                <a:latin typeface="Rotis SemiSans Pro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>
                <a:latin typeface="Rotis SemiSans Pro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20" rIns="99039" bIns="495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9" tIns="49520" rIns="99039" bIns="495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>
                <a:latin typeface="Rotis SemiSans Pro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>
                <a:latin typeface="Rotis SemiSans Pro" pitchFamily="50" charset="0"/>
              </a:defRPr>
            </a:lvl1pPr>
          </a:lstStyle>
          <a:p>
            <a:fld id="{BF63E930-8F88-4EE0-A623-E2193C3967E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6925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238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00" y="5969630"/>
            <a:ext cx="921600" cy="645770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>
            <a:off x="0" y="2656200"/>
            <a:ext cx="9144000" cy="1289957"/>
          </a:xfrm>
          <a:prstGeom prst="rect">
            <a:avLst/>
          </a:prstGeom>
          <a:solidFill>
            <a:srgbClr val="C6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3946156"/>
            <a:ext cx="9144000" cy="1289957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2" descr="J:\Medien\Jahresbericht\Jahresbericht2011\Bilder\GS_Jahresbericht_2011_frontseit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55997"/>
            <a:ext cx="3144243" cy="258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5936" y="2708919"/>
            <a:ext cx="4896544" cy="1152129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58748F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95936" y="4077072"/>
            <a:ext cx="4896544" cy="10801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3" y="980728"/>
            <a:ext cx="2987824" cy="62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3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5575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9" y="1600200"/>
            <a:ext cx="7776219" cy="4525963"/>
          </a:xfrm>
        </p:spPr>
        <p:txBody>
          <a:bodyPr/>
          <a:lstStyle>
            <a:lvl1pPr marL="342900" indent="-342900">
              <a:buClr>
                <a:srgbClr val="58748F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rgbClr val="58748F"/>
              </a:buClr>
              <a:buFont typeface="Wingdings 3" panose="05040102010807070707" pitchFamily="18" charset="2"/>
              <a:buChar char=""/>
              <a:defRPr sz="2400"/>
            </a:lvl2pPr>
            <a:lvl3pPr marL="11430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6516216" y="6380919"/>
            <a:ext cx="1943572" cy="365125"/>
          </a:xfrm>
        </p:spPr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9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80919"/>
            <a:ext cx="28956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5575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83569" y="1628800"/>
            <a:ext cx="3744415" cy="4525963"/>
          </a:xfrm>
        </p:spPr>
        <p:txBody>
          <a:bodyPr/>
          <a:lstStyle>
            <a:lvl1pPr marL="342900" indent="-342900">
              <a:buClr>
                <a:srgbClr val="58748F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rgbClr val="58748F"/>
              </a:buClr>
              <a:buFont typeface="Wingdings 3" panose="05040102010807070707" pitchFamily="18" charset="2"/>
              <a:buChar char=""/>
              <a:defRPr sz="2400"/>
            </a:lvl2pPr>
            <a:lvl3pPr marL="11430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4716016" y="1628800"/>
            <a:ext cx="3744415" cy="4525963"/>
          </a:xfrm>
        </p:spPr>
        <p:txBody>
          <a:bodyPr/>
          <a:lstStyle>
            <a:lvl1pPr marL="342900" indent="-342900">
              <a:buClr>
                <a:srgbClr val="58748F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rgbClr val="58748F"/>
              </a:buClr>
              <a:buFont typeface="Wingdings 3" panose="05040102010807070707" pitchFamily="18" charset="2"/>
              <a:buChar char=""/>
              <a:defRPr sz="2400"/>
            </a:lvl2pPr>
            <a:lvl3pPr marL="11430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9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3569" y="908050"/>
            <a:ext cx="7776864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6516216" y="6380919"/>
            <a:ext cx="1943572" cy="365125"/>
          </a:xfrm>
        </p:spPr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8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6516216" y="6380919"/>
            <a:ext cx="1943572" cy="365125"/>
          </a:xfrm>
        </p:spPr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1196974"/>
            <a:ext cx="9144000" cy="5661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3569" y="1513071"/>
            <a:ext cx="7776864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6516216" y="6380919"/>
            <a:ext cx="1943572" cy="365125"/>
          </a:xfrm>
        </p:spPr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8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642" y="4250728"/>
            <a:ext cx="882586" cy="618432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0" y="2656478"/>
            <a:ext cx="9144000" cy="1152128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2944509"/>
            <a:ext cx="7632202" cy="576065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 for your attention</a:t>
            </a:r>
            <a:r>
              <a:rPr lang="de-DE" dirty="0"/>
              <a:t>.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0" y="2304822"/>
            <a:ext cx="9144000" cy="351656"/>
          </a:xfrm>
          <a:prstGeom prst="rect">
            <a:avLst/>
          </a:prstGeom>
          <a:solidFill>
            <a:srgbClr val="58748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352" y="4365104"/>
            <a:ext cx="2908004" cy="60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6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4213" y="897622"/>
            <a:ext cx="7775575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3" y="1600200"/>
            <a:ext cx="77755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Rotis SemiSans Pro" pitchFamily="50" charset="0"/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3124200" y="63809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tis SemiSans Pro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6516216" y="6380919"/>
            <a:ext cx="1943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tis SemiSans Pro" pitchFamily="50" charset="0"/>
              </a:defRPr>
            </a:lvl1pPr>
          </a:lstStyle>
          <a:p>
            <a:fld id="{506DEF79-D5F3-42ED-9335-D73AD216BB5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546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7" r:id="rId5"/>
    <p:sldLayoutId id="2147483656" r:id="rId6"/>
    <p:sldLayoutId id="2147483658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58748F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Face-</a:t>
            </a:r>
            <a:r>
              <a:rPr lang="de-DE" dirty="0" err="1"/>
              <a:t>to</a:t>
            </a:r>
            <a:r>
              <a:rPr lang="de-DE" dirty="0"/>
              <a:t>-Face Surveys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3995936" y="4077072"/>
            <a:ext cx="5148064" cy="1080120"/>
          </a:xfrm>
        </p:spPr>
        <p:txBody>
          <a:bodyPr>
            <a:normAutofit/>
          </a:bodyPr>
          <a:lstStyle/>
          <a:p>
            <a:r>
              <a:rPr lang="de-DE" sz="1600" i="1" dirty="0"/>
              <a:t>Jette Schröder &amp; Anouk Zabal</a:t>
            </a:r>
            <a:endParaRPr lang="de-DE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50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Target population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Type of sampling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probability, non-probability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Sample size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gross sample, target net sample size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Probability samples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sampling frame and coverage error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detailed description of sampling stages and selection procedure incl. questions used to select/identify target person(s)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 Non-probability samples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recruitment methods and selection criteria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79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Instruments (I)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Instrument components and topic areas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Language versions and translation method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documentation of translation procedure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quality control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Specifics of measurement instrument(s)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detailed documentation of measurement instrument(s); best practice is publication of survey questionnaire in all language versions (including showcards) with</a:t>
            </a:r>
          </a:p>
          <a:p>
            <a:pPr lvl="2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questions</a:t>
            </a:r>
          </a:p>
          <a:p>
            <a:pPr lvl="2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response alternatives, including e.g., information on which alternatives are to be read out, when showcards are administered</a:t>
            </a:r>
          </a:p>
          <a:p>
            <a:pPr lvl="2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interviewer instructions and help instructions</a:t>
            </a:r>
          </a:p>
          <a:p>
            <a:pPr lvl="2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routing or </a:t>
            </a:r>
            <a:r>
              <a:rPr lang="en-US" dirty="0" err="1"/>
              <a:t>randomisation</a:t>
            </a:r>
            <a:r>
              <a:rPr lang="en-US" dirty="0"/>
              <a:t> specifications</a:t>
            </a:r>
          </a:p>
          <a:p>
            <a:pPr lvl="2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plausibility and consistency checks</a:t>
            </a:r>
            <a:r>
              <a:rPr lang="en-US" sz="2500" dirty="0"/>
              <a:t>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418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Instruments (II)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9" y="1600200"/>
            <a:ext cx="7920879" cy="4780719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Specifics of measurement instrument(s), cont.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sz="2500" dirty="0"/>
              <a:t>question/item source</a:t>
            </a:r>
          </a:p>
          <a:p>
            <a:pPr lvl="2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e.g., questionnaire items/modules from other surveys, published scale, newly developed items/modules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sz="2500" dirty="0"/>
              <a:t>if possible, screenshots of CASI-elements, screen capture of multimedia or interactive elements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sz="2500" dirty="0"/>
              <a:t>design elements, e.g., experimental design, assignment of respondents to groups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Codebook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variable names, response codes (may be documented together with specifics of measurement instrument in one file)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719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FDFD2-5903-4F18-82CC-BC723149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Instruments (III)</a:t>
            </a:r>
            <a:endParaRPr lang="en-CA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E52414-B97D-44A9-82FC-2D8BF285D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Survey device and software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Information on pretest/cognitive pretest/pilot studies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e.g., number and sampling of cases, timing, procedure, objective, consequences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Interview duration (questionnaire/other instrument components)</a:t>
            </a:r>
          </a:p>
          <a:p>
            <a:endParaRPr lang="en-CA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5AE019-6E78-414F-BA64-357FF437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249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Paradata</a:t>
            </a:r>
            <a:r>
              <a:rPr lang="de-DE" dirty="0"/>
              <a:t> and </a:t>
            </a:r>
            <a:r>
              <a:rPr lang="de-DE" dirty="0" err="1"/>
              <a:t>Auxiliary</a:t>
            </a:r>
            <a:r>
              <a:rPr lang="de-DE" dirty="0"/>
              <a:t> Data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Include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auxiliary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in final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</a:t>
            </a:r>
            <a:endParaRPr lang="de-DE" dirty="0"/>
          </a:p>
          <a:p>
            <a:pPr lvl="1"/>
            <a:r>
              <a:rPr lang="de-DE" dirty="0"/>
              <a:t>e.g., date </a:t>
            </a:r>
            <a:r>
              <a:rPr lang="de-DE" dirty="0" err="1"/>
              <a:t>of</a:t>
            </a:r>
            <a:r>
              <a:rPr lang="de-DE" dirty="0"/>
              <a:t> interview, </a:t>
            </a:r>
            <a:r>
              <a:rPr lang="de-DE" dirty="0" err="1"/>
              <a:t>interviewer</a:t>
            </a:r>
            <a:r>
              <a:rPr lang="de-DE" dirty="0"/>
              <a:t> </a:t>
            </a:r>
            <a:r>
              <a:rPr lang="de-DE" dirty="0" err="1"/>
              <a:t>identification</a:t>
            </a:r>
            <a:r>
              <a:rPr lang="de-DE" dirty="0"/>
              <a:t> </a:t>
            </a:r>
            <a:r>
              <a:rPr lang="de-DE" dirty="0" err="1"/>
              <a:t>number</a:t>
            </a:r>
            <a:endParaRPr lang="de-DE" dirty="0"/>
          </a:p>
          <a:p>
            <a:r>
              <a:rPr lang="de-DE" dirty="0" err="1"/>
              <a:t>Document</a:t>
            </a:r>
            <a:r>
              <a:rPr lang="de-DE" dirty="0"/>
              <a:t> additional </a:t>
            </a:r>
            <a:r>
              <a:rPr lang="de-DE" dirty="0" err="1"/>
              <a:t>data</a:t>
            </a:r>
            <a:r>
              <a:rPr lang="de-DE" dirty="0"/>
              <a:t> (type and </a:t>
            </a:r>
            <a:r>
              <a:rPr lang="de-DE" dirty="0" err="1"/>
              <a:t>content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, e.g., time </a:t>
            </a:r>
            <a:r>
              <a:rPr lang="de-DE" dirty="0" err="1"/>
              <a:t>stamps</a:t>
            </a:r>
            <a:endParaRPr lang="de-DE" dirty="0"/>
          </a:p>
          <a:p>
            <a:pPr lvl="1"/>
            <a:r>
              <a:rPr lang="de-DE" dirty="0" err="1"/>
              <a:t>observational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, e.g., </a:t>
            </a:r>
            <a:r>
              <a:rPr lang="de-DE" dirty="0" err="1"/>
              <a:t>interviewers</a:t>
            </a:r>
            <a:r>
              <a:rPr lang="de-DE" dirty="0"/>
              <a:t>’ </a:t>
            </a:r>
            <a:r>
              <a:rPr lang="de-DE" dirty="0" err="1"/>
              <a:t>observations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neighborhood</a:t>
            </a:r>
            <a:r>
              <a:rPr lang="de-DE" dirty="0"/>
              <a:t> </a:t>
            </a:r>
            <a:r>
              <a:rPr lang="de-DE" dirty="0" err="1"/>
              <a:t>conditions</a:t>
            </a:r>
            <a:endParaRPr lang="de-DE" dirty="0"/>
          </a:p>
          <a:p>
            <a:pPr lvl="1"/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external </a:t>
            </a:r>
            <a:r>
              <a:rPr lang="de-DE" dirty="0" err="1"/>
              <a:t>sources</a:t>
            </a:r>
            <a:r>
              <a:rPr lang="de-DE" dirty="0"/>
              <a:t>, e.g., administrative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registries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7356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Fieldwork Staff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Interviewers</a:t>
            </a:r>
          </a:p>
          <a:p>
            <a:pPr lvl="1"/>
            <a:r>
              <a:rPr lang="en-US" dirty="0"/>
              <a:t>e.g., selection criteria, number, attrition, characteristics (incl. experience), payment scheme</a:t>
            </a:r>
          </a:p>
          <a:p>
            <a:r>
              <a:rPr lang="en-US" dirty="0"/>
              <a:t>Supervisors</a:t>
            </a:r>
          </a:p>
          <a:p>
            <a:pPr lvl="1"/>
            <a:r>
              <a:rPr lang="en-US" dirty="0"/>
              <a:t>e.g., number of supervisors, training</a:t>
            </a:r>
          </a:p>
          <a:p>
            <a:r>
              <a:rPr lang="en-US" dirty="0"/>
              <a:t>Interviewer training</a:t>
            </a:r>
          </a:p>
          <a:p>
            <a:pPr lvl="1"/>
            <a:r>
              <a:rPr lang="en-US" dirty="0"/>
              <a:t>e.g., length, mode, sessions, main modules</a:t>
            </a:r>
          </a:p>
          <a:p>
            <a:r>
              <a:rPr lang="en-US" dirty="0"/>
              <a:t>Interviewer materials and support</a:t>
            </a:r>
          </a:p>
          <a:p>
            <a:pPr lvl="1"/>
            <a:r>
              <a:rPr lang="en-US" dirty="0"/>
              <a:t>e.g., interviewer manual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4130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Fieldwork (I)</a:t>
            </a:r>
            <a:br>
              <a:rPr lang="en-US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 collection period</a:t>
            </a:r>
          </a:p>
          <a:p>
            <a:pPr lvl="1"/>
            <a:r>
              <a:rPr lang="en-US" dirty="0"/>
              <a:t>start, end, duration</a:t>
            </a:r>
          </a:p>
          <a:p>
            <a:r>
              <a:rPr lang="en-US" dirty="0"/>
              <a:t>Fieldwork phases</a:t>
            </a:r>
          </a:p>
          <a:p>
            <a:pPr lvl="1"/>
            <a:r>
              <a:rPr lang="en-US" dirty="0"/>
              <a:t>incl. re-issues</a:t>
            </a:r>
          </a:p>
          <a:p>
            <a:r>
              <a:rPr lang="en-US" dirty="0"/>
              <a:t>Incentives</a:t>
            </a:r>
          </a:p>
          <a:p>
            <a:pPr lvl="1"/>
            <a:r>
              <a:rPr lang="en-US" dirty="0"/>
              <a:t>e.g., monetary/non-monetary, prepaid/ postpaid, value, handling</a:t>
            </a:r>
          </a:p>
          <a:p>
            <a:r>
              <a:rPr lang="en-US" dirty="0"/>
              <a:t>Advance contact and information material for target person</a:t>
            </a:r>
          </a:p>
          <a:p>
            <a:pPr lvl="1"/>
            <a:r>
              <a:rPr lang="en-US" dirty="0"/>
              <a:t>e.g., advance letter, study flyer/brochure, data protection sheet, study website, hotline</a:t>
            </a:r>
          </a:p>
          <a:p>
            <a:r>
              <a:rPr lang="en-US" dirty="0"/>
              <a:t>Contact procedures and contact protocol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971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Fieldwork (II)</a:t>
            </a:r>
            <a:br>
              <a:rPr lang="en-US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Major problems affecting fieldwork</a:t>
            </a:r>
          </a:p>
          <a:p>
            <a:pPr lvl="1"/>
            <a:r>
              <a:rPr lang="en-US" dirty="0"/>
              <a:t>incl. strategies implemented to cope with problems</a:t>
            </a:r>
          </a:p>
          <a:p>
            <a:r>
              <a:rPr lang="en-US" dirty="0"/>
              <a:t>Fieldwork monitoring</a:t>
            </a:r>
          </a:p>
          <a:p>
            <a:pPr lvl="1"/>
            <a:r>
              <a:rPr lang="en-US" dirty="0"/>
              <a:t>e.g., key performance indicators and monitoring intervals</a:t>
            </a:r>
          </a:p>
          <a:p>
            <a:r>
              <a:rPr lang="en-US" dirty="0"/>
              <a:t>Procedural changes during fieldwork</a:t>
            </a:r>
          </a:p>
          <a:p>
            <a:pPr lvl="1"/>
            <a:r>
              <a:rPr lang="en-US" dirty="0"/>
              <a:t>e.g., incentive change, use of traveling interviewers</a:t>
            </a:r>
          </a:p>
          <a:p>
            <a:r>
              <a:rPr lang="en-US" dirty="0"/>
              <a:t>Quality control</a:t>
            </a:r>
          </a:p>
          <a:p>
            <a:pPr lvl="1"/>
            <a:r>
              <a:rPr lang="en-US" dirty="0"/>
              <a:t>e.g., validation of interviews (in-person, phone, mail), checks of interview length, times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8520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Survey Metrics</a:t>
            </a:r>
            <a:br>
              <a:rPr lang="en-US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Realized sample size</a:t>
            </a:r>
          </a:p>
          <a:p>
            <a:r>
              <a:rPr lang="en-US" dirty="0"/>
              <a:t>Outcome rates</a:t>
            </a:r>
          </a:p>
          <a:p>
            <a:pPr lvl="1"/>
            <a:r>
              <a:rPr lang="en-US" dirty="0"/>
              <a:t>response rate, cooperation rate, refusal rate, contact rate, ideally calculated following AAPOR-scheme</a:t>
            </a:r>
          </a:p>
          <a:p>
            <a:r>
              <a:rPr lang="en-US" dirty="0"/>
              <a:t>Distribution of final disposition codes for gross sample</a:t>
            </a:r>
          </a:p>
          <a:p>
            <a:pPr lvl="1"/>
            <a:r>
              <a:rPr lang="en-US" dirty="0"/>
              <a:t>ideally following AAPOR-scheme or an appropriate adaptation of AAPOR-scheme</a:t>
            </a:r>
          </a:p>
          <a:p>
            <a:r>
              <a:rPr lang="en-US" dirty="0"/>
              <a:t>Contact attempts</a:t>
            </a:r>
          </a:p>
          <a:p>
            <a:pPr lvl="1"/>
            <a:r>
              <a:rPr lang="en-US" dirty="0"/>
              <a:t>e.g., average number of contact attempts for respondents and nonrespondents, overall distribution of total contact attempts</a:t>
            </a:r>
          </a:p>
          <a:p>
            <a:r>
              <a:rPr lang="en-US" dirty="0"/>
              <a:t>Interviewer case load</a:t>
            </a:r>
          </a:p>
          <a:p>
            <a:pPr lvl="1"/>
            <a:r>
              <a:rPr lang="en-US" dirty="0"/>
              <a:t>average case load/average number of interviews per interviewer</a:t>
            </a:r>
          </a:p>
          <a:p>
            <a:r>
              <a:rPr lang="en-US" dirty="0"/>
              <a:t>Sample characteristics</a:t>
            </a:r>
          </a:p>
          <a:p>
            <a:pPr lvl="1"/>
            <a:r>
              <a:rPr lang="en-US" dirty="0"/>
              <a:t>basic </a:t>
            </a:r>
            <a:r>
              <a:rPr lang="en-US" dirty="0" err="1"/>
              <a:t>sociodemographics</a:t>
            </a:r>
            <a:r>
              <a:rPr lang="en-US" dirty="0"/>
              <a:t>, representation of target population, nonresponse bias measures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288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(I)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Data entry</a:t>
            </a:r>
          </a:p>
          <a:p>
            <a:pPr lvl="1"/>
            <a:r>
              <a:rPr lang="en-US" dirty="0"/>
              <a:t>for paper questionnaires/instruments: automatic or manual data entry, software, number people entering data, data entry rules, quality control</a:t>
            </a:r>
          </a:p>
          <a:p>
            <a:r>
              <a:rPr lang="en-US" dirty="0"/>
              <a:t>Data cleaning and editing</a:t>
            </a:r>
          </a:p>
          <a:p>
            <a:pPr lvl="1"/>
            <a:r>
              <a:rPr lang="en-US" sz="2300" dirty="0"/>
              <a:t>e.g., checks and handling of errors and inconsistencies (such as accepting, flagging, and recoding </a:t>
            </a:r>
            <a:r>
              <a:rPr lang="en-US" dirty="0"/>
              <a:t>variables, or excluding cases)</a:t>
            </a:r>
          </a:p>
          <a:p>
            <a:r>
              <a:rPr lang="en-US" dirty="0"/>
              <a:t>Coding of open-ended questions</a:t>
            </a:r>
          </a:p>
          <a:p>
            <a:pPr lvl="1"/>
            <a:r>
              <a:rPr lang="en-US" sz="2300" dirty="0"/>
              <a:t>e.g., coding institution, number of coders, coding scheme, coder training, quality control, documentation of reliability measures (such as Cohen’s Cappa)</a:t>
            </a:r>
          </a:p>
          <a:p>
            <a:r>
              <a:rPr lang="en-US" dirty="0"/>
              <a:t>Derived variables</a:t>
            </a:r>
          </a:p>
          <a:p>
            <a:pPr lvl="1"/>
            <a:r>
              <a:rPr lang="en-US" sz="2300" dirty="0"/>
              <a:t>purpose and construction of additional variables included in final dataset; if possible, publish syntax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01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76219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These slides are based on the GESIS Survey Guideline paper about documentation of face-to-face surveys :</a:t>
            </a:r>
          </a:p>
          <a:p>
            <a:pPr marL="0" indent="0">
              <a:buNone/>
            </a:pPr>
            <a:r>
              <a:rPr lang="en-US" sz="2000" dirty="0"/>
              <a:t>Schröder, Jette, &amp; Zabal, Anouk (2021). Documentation of Face-to-Face Surveys. Mannheim, GESIS - Leibniz Institute for the Social Sciences (GESIS - Survey Guidelines). DOI: 10.15465/gesis-sg_en_041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Please cite the slides as:</a:t>
            </a:r>
          </a:p>
          <a:p>
            <a:pPr marL="0" indent="0">
              <a:buNone/>
            </a:pPr>
            <a:r>
              <a:rPr lang="en-US" sz="2000" dirty="0"/>
              <a:t>Schröder, Jette, &amp; Zabal, Anouk (2023). Slide Set: Documentation of Face-to-Face Surveys. Mannheim, GESIS - Leibniz Institute for the Social Sciences (GESIS - Survey Guidelines).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 complete list of all references used on these slides can be found in the above-mentioned Survey Guideline paper.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2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42F3144-4E5F-44CC-AE7A-5DE74100230D}"/>
              </a:ext>
            </a:extLst>
          </p:cNvPr>
          <p:cNvSpPr/>
          <p:nvPr/>
        </p:nvSpPr>
        <p:spPr>
          <a:xfrm>
            <a:off x="2123728" y="6103349"/>
            <a:ext cx="3707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This work is licensed under a Creative Commons Attribution –</a:t>
            </a:r>
            <a:r>
              <a:rPr lang="en-US" sz="1100" dirty="0" err="1"/>
              <a:t>NonCommercial</a:t>
            </a:r>
            <a:r>
              <a:rPr lang="en-US" sz="1100" dirty="0"/>
              <a:t> 4.0 International License (CC BY-NC).</a:t>
            </a:r>
            <a:endParaRPr lang="de-DE" sz="1100" dirty="0"/>
          </a:p>
        </p:txBody>
      </p:sp>
      <p:pic>
        <p:nvPicPr>
          <p:cNvPr id="6" name="Picture 2" descr="Image result for cc by nc">
            <a:extLst>
              <a:ext uri="{FF2B5EF4-FFF2-40B4-BE49-F238E27FC236}">
                <a16:creationId xmlns:a16="http://schemas.microsoft.com/office/drawing/2014/main" id="{F772D08C-1DE4-48A2-A470-A359DEFBF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353" y="6134326"/>
            <a:ext cx="1054098" cy="36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160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(II)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Imputation procedure of missing values</a:t>
            </a:r>
          </a:p>
          <a:p>
            <a:pPr lvl="1"/>
            <a:r>
              <a:rPr lang="en-US" sz="2300" dirty="0"/>
              <a:t>variables and description of procedure for variables included in final dataset; if possible, publish syntax</a:t>
            </a:r>
          </a:p>
          <a:p>
            <a:r>
              <a:rPr lang="en-US" dirty="0"/>
              <a:t>Weighting variables</a:t>
            </a:r>
          </a:p>
          <a:p>
            <a:pPr lvl="1"/>
            <a:r>
              <a:rPr lang="en-US" sz="2300" dirty="0"/>
              <a:t>purpose and calculation; if possible, publish syntax</a:t>
            </a:r>
          </a:p>
          <a:p>
            <a:r>
              <a:rPr lang="en-US" dirty="0"/>
              <a:t>Anonymization of variables</a:t>
            </a:r>
          </a:p>
          <a:p>
            <a:pPr lvl="1"/>
            <a:r>
              <a:rPr lang="en-US" dirty="0"/>
              <a:t>description of confidentiality edits, e.g., suppression or coarsening of variables</a:t>
            </a:r>
          </a:p>
          <a:p>
            <a:r>
              <a:rPr lang="en-US" dirty="0"/>
              <a:t>Linkage of additional data</a:t>
            </a:r>
          </a:p>
          <a:p>
            <a:pPr lvl="1"/>
            <a:r>
              <a:rPr lang="en-US" dirty="0"/>
              <a:t>linkage procedure and results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2854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47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564F2-5096-46A8-91DF-4A6CD4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Survey Documentation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64570-2533-4334-8987-25C095CE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Documentation of data collection process and data processing</a:t>
            </a:r>
          </a:p>
          <a:p>
            <a:pPr lvl="1">
              <a:spcAft>
                <a:spcPts val="12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is an integral element of good scientific practice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Documentation enables external researchers to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assess the quality and informative value of the data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fully exploit the data’s potential</a:t>
            </a:r>
          </a:p>
          <a:p>
            <a:pPr lvl="1">
              <a:spcAft>
                <a:spcPts val="12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replicate the study</a:t>
            </a:r>
          </a:p>
          <a:p>
            <a:pPr>
              <a:spcAft>
                <a:spcPts val="12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Documentation is important for survey projects of any size and scope</a:t>
            </a:r>
          </a:p>
          <a:p>
            <a:pPr marL="0" lvl="0" indent="0">
              <a:spcAft>
                <a:spcPts val="300"/>
              </a:spcAft>
              <a:buNone/>
              <a:tabLst>
                <a:tab pos="215900" algn="l"/>
                <a:tab pos="449580" algn="l"/>
              </a:tabLst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53011B-DC6C-4769-92A2-934E533D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0430066A-9FAC-4461-A284-2578A13D28EF}"/>
              </a:ext>
            </a:extLst>
          </p:cNvPr>
          <p:cNvSpPr/>
          <p:nvPr/>
        </p:nvSpPr>
        <p:spPr>
          <a:xfrm>
            <a:off x="803521" y="5031447"/>
            <a:ext cx="216024" cy="325546"/>
          </a:xfrm>
          <a:prstGeom prst="rightArrow">
            <a:avLst/>
          </a:prstGeom>
          <a:solidFill>
            <a:srgbClr val="58748F"/>
          </a:solidFill>
          <a:ln>
            <a:solidFill>
              <a:srgbClr val="587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451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564F2-5096-46A8-91DF-4A6CD4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</a:t>
            </a:r>
            <a:r>
              <a:rPr lang="en-US" dirty="0"/>
              <a:t>Right Timing of Documentation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64570-2533-4334-8987-25C095CE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Best practice: 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Collect information and document specifics immediately during survey implementation</a:t>
            </a:r>
            <a:endParaRPr lang="en-US" strike="sngStrike" dirty="0"/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Include documentation requirements in survey protocols</a:t>
            </a:r>
          </a:p>
          <a:p>
            <a:pPr lvl="1">
              <a:spcAft>
                <a:spcPts val="12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Include documentation requirements in interviewer materials and training</a:t>
            </a:r>
          </a:p>
          <a:p>
            <a:pPr marL="0" lvl="0" indent="0">
              <a:spcAft>
                <a:spcPts val="300"/>
              </a:spcAft>
              <a:buNone/>
              <a:tabLst>
                <a:tab pos="215900" algn="l"/>
                <a:tab pos="449580" algn="l"/>
              </a:tabLst>
            </a:pPr>
            <a:r>
              <a:rPr lang="en-US" dirty="0"/>
              <a:t>     Consider documentation needs already in the 		  planning phase of the study</a:t>
            </a:r>
          </a:p>
          <a:p>
            <a:pPr marL="0" lvl="0" indent="0">
              <a:spcAft>
                <a:spcPts val="300"/>
              </a:spcAft>
              <a:buNone/>
              <a:tabLst>
                <a:tab pos="215900" algn="l"/>
                <a:tab pos="449580" algn="l"/>
              </a:tabLst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53011B-DC6C-4769-92A2-934E533D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666E863C-14B0-49A0-83A9-BD216F4D6C9E}"/>
              </a:ext>
            </a:extLst>
          </p:cNvPr>
          <p:cNvSpPr/>
          <p:nvPr/>
        </p:nvSpPr>
        <p:spPr>
          <a:xfrm>
            <a:off x="803521" y="4877181"/>
            <a:ext cx="216024" cy="325546"/>
          </a:xfrm>
          <a:prstGeom prst="rightArrow">
            <a:avLst/>
          </a:prstGeom>
          <a:solidFill>
            <a:srgbClr val="58748F"/>
          </a:solidFill>
          <a:ln>
            <a:solidFill>
              <a:srgbClr val="587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597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564F2-5096-46A8-91DF-4A6CD4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Aspects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Documented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64570-2533-4334-8987-25C095CE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The list of documentation topics provides an overview of key information that should ideally be documented for face-to-face surveys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Not all points are applicable to every survey </a:t>
            </a:r>
            <a:br>
              <a:rPr lang="en-US" dirty="0"/>
            </a:br>
            <a:r>
              <a:rPr lang="en-US" dirty="0"/>
              <a:t>     List needs to be adapted to specific survey</a:t>
            </a:r>
          </a:p>
          <a:p>
            <a:pPr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There are numerous possibilities for more detailed survey documentation – inspiration can be found by looking at the documentation of large-scale surveys (e.g., ALLBUS, PIAAC, ESS, pairfam)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53011B-DC6C-4769-92A2-934E533D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5</a:t>
            </a:fld>
            <a:endParaRPr lang="de-DE" dirty="0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1FF850E8-BA16-4966-8495-52EEA2066DB2}"/>
              </a:ext>
            </a:extLst>
          </p:cNvPr>
          <p:cNvSpPr/>
          <p:nvPr/>
        </p:nvSpPr>
        <p:spPr>
          <a:xfrm>
            <a:off x="1547664" y="3459987"/>
            <a:ext cx="216024" cy="253538"/>
          </a:xfrm>
          <a:prstGeom prst="rightArrow">
            <a:avLst/>
          </a:prstGeom>
          <a:solidFill>
            <a:srgbClr val="58748F"/>
          </a:solidFill>
          <a:ln>
            <a:solidFill>
              <a:srgbClr val="587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62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564F2-5096-46A8-91DF-4A6CD4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</a:t>
            </a:r>
            <a:r>
              <a:rPr lang="en-US" dirty="0"/>
              <a:t>Documentation Topics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64570-2533-4334-8987-25C095CE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/>
              <a:t>Key Facts</a:t>
            </a:r>
            <a:endParaRPr lang="de-DE" sz="9600" dirty="0"/>
          </a:p>
          <a:p>
            <a:pPr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/>
              <a:t>Survey Ethics and Data Privacy </a:t>
            </a:r>
            <a:endParaRPr lang="de-DE" sz="9600" dirty="0"/>
          </a:p>
          <a:p>
            <a:pPr>
              <a:lnSpc>
                <a:spcPct val="110000"/>
              </a:lnSpc>
              <a:spcAft>
                <a:spcPts val="300"/>
              </a:spcAft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/>
              <a:t>Sampling</a:t>
            </a:r>
            <a:endParaRPr lang="de-DE" sz="9600" dirty="0"/>
          </a:p>
          <a:p>
            <a:pPr>
              <a:lnSpc>
                <a:spcPct val="110000"/>
              </a:lnSpc>
              <a:spcAft>
                <a:spcPts val="300"/>
              </a:spcAft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/>
              <a:t>Measurement Instruments </a:t>
            </a:r>
            <a:endParaRPr lang="de-DE" sz="9600" dirty="0"/>
          </a:p>
          <a:p>
            <a:pPr>
              <a:lnSpc>
                <a:spcPct val="110000"/>
              </a:lnSpc>
              <a:spcAft>
                <a:spcPts val="300"/>
              </a:spcAft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 err="1"/>
              <a:t>Paradata</a:t>
            </a:r>
            <a:r>
              <a:rPr lang="en-US" sz="9600" dirty="0"/>
              <a:t> and Auxiliary Data</a:t>
            </a:r>
            <a:endParaRPr lang="de-DE" sz="9600" dirty="0"/>
          </a:p>
          <a:p>
            <a:pPr>
              <a:lnSpc>
                <a:spcPct val="110000"/>
              </a:lnSpc>
              <a:spcAft>
                <a:spcPts val="300"/>
              </a:spcAft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/>
              <a:t>Fieldwork Staff</a:t>
            </a:r>
            <a:endParaRPr lang="de-DE" sz="9600" dirty="0"/>
          </a:p>
          <a:p>
            <a:pPr>
              <a:lnSpc>
                <a:spcPct val="110000"/>
              </a:lnSpc>
              <a:spcAft>
                <a:spcPts val="300"/>
              </a:spcAft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/>
              <a:t>Fieldwork</a:t>
            </a:r>
            <a:endParaRPr lang="de-DE" sz="9600" dirty="0"/>
          </a:p>
          <a:p>
            <a:pPr>
              <a:lnSpc>
                <a:spcPct val="110000"/>
              </a:lnSpc>
              <a:spcAft>
                <a:spcPts val="300"/>
              </a:spcAft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/>
              <a:t>Survey Metrics </a:t>
            </a:r>
            <a:endParaRPr lang="de-DE" sz="9600" dirty="0"/>
          </a:p>
          <a:p>
            <a:pPr>
              <a:lnSpc>
                <a:spcPct val="110000"/>
              </a:lnSpc>
              <a:spcAft>
                <a:spcPts val="300"/>
              </a:spcAft>
              <a:buAutoNum type="arabicPeriod"/>
              <a:tabLst>
                <a:tab pos="215900" algn="l"/>
                <a:tab pos="449580" algn="l"/>
              </a:tabLst>
            </a:pPr>
            <a:r>
              <a:rPr lang="en-US" sz="9600" dirty="0"/>
              <a:t>Data Processing</a:t>
            </a:r>
            <a:endParaRPr lang="de-DE" sz="9600" dirty="0"/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53011B-DC6C-4769-92A2-934E533D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490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564F2-5096-46A8-91DF-4A6CD4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</a:t>
            </a:r>
            <a:r>
              <a:rPr lang="en-US" dirty="0"/>
              <a:t>Key Facts (I)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64570-2533-4334-8987-25C095CE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Project title</a:t>
            </a:r>
            <a:endParaRPr lang="de-DE" dirty="0"/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Key objectives of study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Embedding of survey in larger project context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e.g., a national survey within an international project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Principal investigators, project team members and affiliations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Funding institution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Fieldwork agency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alternative: carried out by survey team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Survey design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e.g., cross-sectional, repeated cross-sectional or panel survey (incl. number of waves and time interval between waves)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53011B-DC6C-4769-92A2-934E533D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156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564F2-5096-46A8-91DF-4A6CD4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</a:t>
            </a:r>
            <a:r>
              <a:rPr lang="en-US" dirty="0"/>
              <a:t>Key Facts (II)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64570-2533-4334-8987-25C095CE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Target population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Fieldwork period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start, end, duration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Survey mode(s)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CAPI, CASI, Audio-CASI etc.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Realized sample size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Average interview duration</a:t>
            </a:r>
          </a:p>
          <a:p>
            <a:pPr lvl="0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Data access</a:t>
            </a:r>
          </a:p>
          <a:p>
            <a:pPr lvl="1">
              <a:spcAft>
                <a:spcPts val="300"/>
              </a:spcAft>
              <a:tabLst>
                <a:tab pos="215900" algn="l"/>
                <a:tab pos="449580" algn="l"/>
              </a:tabLst>
            </a:pPr>
            <a:r>
              <a:rPr lang="en-US" dirty="0"/>
              <a:t>whether and, if so, where and how data can be obtained by other researchers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53011B-DC6C-4769-92A2-934E533D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75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EE0C3-83BE-4B2C-A18E-2F865E61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Ethics and Data Privacy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B6E3F-DCCD-4973-A104-7D35FAC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approval</a:t>
            </a:r>
          </a:p>
          <a:p>
            <a:r>
              <a:rPr lang="en-US" dirty="0"/>
              <a:t>Consent</a:t>
            </a:r>
          </a:p>
          <a:p>
            <a:pPr lvl="1"/>
            <a:r>
              <a:rPr lang="de-DE" dirty="0"/>
              <a:t>e.g., </a:t>
            </a:r>
            <a:r>
              <a:rPr lang="de-DE" dirty="0" err="1"/>
              <a:t>informed</a:t>
            </a:r>
            <a:r>
              <a:rPr lang="de-DE" dirty="0"/>
              <a:t> </a:t>
            </a:r>
            <a:r>
              <a:rPr lang="de-DE" dirty="0" err="1"/>
              <a:t>consent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survey</a:t>
            </a:r>
            <a:r>
              <a:rPr lang="de-DE" dirty="0"/>
              <a:t> </a:t>
            </a:r>
            <a:r>
              <a:rPr lang="de-DE" dirty="0" err="1"/>
              <a:t>participation</a:t>
            </a:r>
            <a:r>
              <a:rPr lang="de-DE" dirty="0"/>
              <a:t>, </a:t>
            </a:r>
            <a:r>
              <a:rPr lang="de-DE" dirty="0" err="1"/>
              <a:t>supplementary</a:t>
            </a:r>
            <a:r>
              <a:rPr lang="de-DE" dirty="0"/>
              <a:t> </a:t>
            </a:r>
            <a:r>
              <a:rPr lang="de-DE" dirty="0" err="1"/>
              <a:t>consent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linkage</a:t>
            </a:r>
            <a:r>
              <a:rPr lang="de-DE" dirty="0"/>
              <a:t>, incl.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informed</a:t>
            </a:r>
            <a:r>
              <a:rPr lang="de-DE" dirty="0"/>
              <a:t> (e.g.,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sheet</a:t>
            </a:r>
            <a:r>
              <a:rPr lang="de-DE" dirty="0"/>
              <a:t>) and </a:t>
            </a:r>
            <a:r>
              <a:rPr lang="de-DE" dirty="0" err="1"/>
              <a:t>specifics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consent</a:t>
            </a:r>
            <a:r>
              <a:rPr lang="de-DE" dirty="0"/>
              <a:t> </a:t>
            </a:r>
            <a:r>
              <a:rPr lang="de-DE" dirty="0" err="1"/>
              <a:t>procedure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25F1F6-3F41-4CE3-8A91-5105C90C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04041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GESIS Farben">
      <a:dk1>
        <a:sysClr val="windowText" lastClr="000000"/>
      </a:dk1>
      <a:lt1>
        <a:srgbClr val="FFFFFF"/>
      </a:lt1>
      <a:dk2>
        <a:srgbClr val="597490"/>
      </a:dk2>
      <a:lt2>
        <a:srgbClr val="F2F2F2"/>
      </a:lt2>
      <a:accent1>
        <a:srgbClr val="FF6400"/>
      </a:accent1>
      <a:accent2>
        <a:srgbClr val="FFC000"/>
      </a:accent2>
      <a:accent3>
        <a:srgbClr val="9BBB59"/>
      </a:accent3>
      <a:accent4>
        <a:srgbClr val="8064A2"/>
      </a:accent4>
      <a:accent5>
        <a:srgbClr val="597490"/>
      </a:accent5>
      <a:accent6>
        <a:srgbClr val="953734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4F40B82AE1344C92AA2539F9DA2FDA" ma:contentTypeVersion="16" ma:contentTypeDescription="Ein neues Dokument erstellen." ma:contentTypeScope="" ma:versionID="104d8f1f86d5ac4fb0bbf732d0fe5cb2">
  <xsd:schema xmlns:xsd="http://www.w3.org/2001/XMLSchema" xmlns:xs="http://www.w3.org/2001/XMLSchema" xmlns:p="http://schemas.microsoft.com/office/2006/metadata/properties" xmlns:ns2="8ec5f598-09a5-4f4d-8ba3-f8504e05b148" targetNamespace="http://schemas.microsoft.com/office/2006/metadata/properties" ma:root="true" ma:fieldsID="6746b2ef738051857e6d4e1367825187" ns2:_="">
    <xsd:import namespace="8ec5f598-09a5-4f4d-8ba3-f8504e05b14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Gremium_x0020_inter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5f598-09a5-4f4d-8ba3-f8504e05b148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5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Gremium_x0020_intern" ma:index="7" nillable="true" ma:displayName="Gremium intern" ma:format="Dropdown" ma:internalName="Gremium_x0020_intern" ma:readOnly="false">
      <xsd:simpleType>
        <xsd:restriction base="dms:Choice">
          <xsd:enumeration value="KWA"/>
          <xsd:enumeration value="Institutsra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altstyp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emium_x0020_intern xmlns="8ec5f598-09a5-4f4d-8ba3-f8504e05b148" xsi:nil="true"/>
    <_dlc_DocId xmlns="8ec5f598-09a5-4f4d-8ba3-f8504e05b148">GESISDOC-552-21</_dlc_DocId>
    <_dlc_DocIdUrl xmlns="8ec5f598-09a5-4f4d-8ba3-f8504e05b148">
      <Url>http://intranet.gesis.intra/pr/Vorlagen/_layouts/15/DocIdRedir.aspx?ID=GESISDOC-552-21</Url>
      <Description>GESISDOC-552-21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0C16CC-765D-45A1-A48A-7EE955B6C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5f598-09a5-4f4d-8ba3-f8504e05b1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6F3FF9-422F-45E0-A6AB-77F6EE6152F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6D38C2E-02CC-42D3-9E17-44C09712BF5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ec5f598-09a5-4f4d-8ba3-f8504e05b148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662B3C9-84D1-44B4-980A-A658A03493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1336</Words>
  <Application>Microsoft Office PowerPoint</Application>
  <PresentationFormat>Bildschirmpräsentation (4:3)</PresentationFormat>
  <Paragraphs>185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Rotis SemiSans Pro</vt:lpstr>
      <vt:lpstr>Wingdings</vt:lpstr>
      <vt:lpstr>Wingdings 3</vt:lpstr>
      <vt:lpstr>Larissa</vt:lpstr>
      <vt:lpstr>Documentation of  Face-to-Face Surveys</vt:lpstr>
      <vt:lpstr>PowerPoint-Präsentation</vt:lpstr>
      <vt:lpstr>Importance of Survey Documentation</vt:lpstr>
      <vt:lpstr>   Right Timing of Documentation</vt:lpstr>
      <vt:lpstr>List of Aspects to be Documented</vt:lpstr>
      <vt:lpstr>   Documentation Topics</vt:lpstr>
      <vt:lpstr>   Key Facts (I)</vt:lpstr>
      <vt:lpstr>   Key Facts (II)</vt:lpstr>
      <vt:lpstr>Survey Ethics and Data Privacy</vt:lpstr>
      <vt:lpstr>Sampling</vt:lpstr>
      <vt:lpstr>Measurement Instruments (I)</vt:lpstr>
      <vt:lpstr>Measurement Instruments (II)</vt:lpstr>
      <vt:lpstr>Measurement Instruments (III)</vt:lpstr>
      <vt:lpstr>Paradata and Auxiliary Data</vt:lpstr>
      <vt:lpstr>Fieldwork Staff</vt:lpstr>
      <vt:lpstr> Fieldwork (I) </vt:lpstr>
      <vt:lpstr> Fieldwork (II) </vt:lpstr>
      <vt:lpstr> Survey Metrics </vt:lpstr>
      <vt:lpstr>Data Processing (I)</vt:lpstr>
      <vt:lpstr>Data Processing (II)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Heuser, Holger</dc:creator>
  <cp:lastModifiedBy>Krämer, Fabienne</cp:lastModifiedBy>
  <cp:revision>546</cp:revision>
  <cp:lastPrinted>2015-06-26T07:02:07Z</cp:lastPrinted>
  <dcterms:created xsi:type="dcterms:W3CDTF">2014-11-24T15:32:57Z</dcterms:created>
  <dcterms:modified xsi:type="dcterms:W3CDTF">2023-03-06T16:14:01Z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05d6bec2-126c-4de5-a375-263d673f862a</vt:lpwstr>
  </property>
  <property fmtid="{D5CDD505-2E9C-101B-9397-08002B2CF9AE}" pid="3" name="ContentTypeId">
    <vt:lpwstr>0x010100204F40B82AE1344C92AA2539F9DA2FDA</vt:lpwstr>
  </property>
  <property fmtid="{D5CDD505-2E9C-101B-9397-08002B2CF9AE}" pid="4" name="WorkAddress">
    <vt:lpwstr/>
  </property>
  <property fmtid="{D5CDD505-2E9C-101B-9397-08002B2CF9AE}" pid="5" name="Gremium">
    <vt:lpwstr/>
  </property>
</Properties>
</file>