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68" r:id="rId3"/>
    <p:sldId id="259" r:id="rId4"/>
    <p:sldId id="264" r:id="rId5"/>
    <p:sldId id="261" r:id="rId6"/>
    <p:sldId id="258" r:id="rId7"/>
    <p:sldId id="265" r:id="rId8"/>
    <p:sldId id="260" r:id="rId9"/>
    <p:sldId id="266" r:id="rId10"/>
    <p:sldId id="263" r:id="rId11"/>
    <p:sldId id="267" r:id="rId12"/>
    <p:sldId id="269" r:id="rId1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eund, Frederike" initials="freundf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65871"/>
    <a:srgbClr val="567F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860" y="-606"/>
      </p:cViewPr>
      <p:guideLst>
        <p:guide orient="horz" pos="3657"/>
        <p:guide pos="2880"/>
      </p:guideLst>
    </p:cSldViewPr>
  </p:slideViewPr>
  <p:notesTextViewPr>
    <p:cViewPr>
      <p:scale>
        <a:sx n="1" d="1"/>
        <a:sy n="1" d="1"/>
      </p:scale>
      <p:origin x="0" y="0"/>
    </p:cViewPr>
  </p:notesTextViewPr>
  <p:notesViewPr>
    <p:cSldViewPr>
      <p:cViewPr varScale="1">
        <p:scale>
          <a:sx n="84" d="100"/>
          <a:sy n="84" d="100"/>
        </p:scale>
        <p:origin x="-1968"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err="1" smtClean="0"/>
              <a:t>Gesamtbewertung</a:t>
            </a:r>
            <a:endParaRPr lang="en-US" dirty="0"/>
          </a:p>
        </c:rich>
      </c:tx>
      <c:layout/>
      <c:overlay val="0"/>
    </c:title>
    <c:autoTitleDeleted val="0"/>
    <c:plotArea>
      <c:layout>
        <c:manualLayout>
          <c:layoutTarget val="inner"/>
          <c:xMode val="edge"/>
          <c:yMode val="edge"/>
          <c:x val="0.17136217787391597"/>
          <c:y val="0.1437118430618457"/>
          <c:w val="0.81165925769410863"/>
          <c:h val="0.52359981381694021"/>
        </c:manualLayout>
      </c:layout>
      <c:barChart>
        <c:barDir val="col"/>
        <c:grouping val="clustered"/>
        <c:varyColors val="0"/>
        <c:ser>
          <c:idx val="0"/>
          <c:order val="0"/>
          <c:tx>
            <c:strRef>
              <c:f>Tabelle1!$B$1</c:f>
              <c:strCache>
                <c:ptCount val="1"/>
                <c:pt idx="0">
                  <c:v>Ranggruppe</c:v>
                </c:pt>
              </c:strCache>
            </c:strRef>
          </c:tx>
          <c:invertIfNegative val="0"/>
          <c:cat>
            <c:strRef>
              <c:f>Tabelle1!$A$2:$A$7</c:f>
              <c:strCache>
                <c:ptCount val="6"/>
                <c:pt idx="0">
                  <c:v>Promotionen</c:v>
                </c:pt>
                <c:pt idx="1">
                  <c:v>Post-Docs</c:v>
                </c:pt>
                <c:pt idx="2">
                  <c:v>Wissen-
schaftliches 
und künstlerisches 
Personal</c:v>
                </c:pt>
                <c:pt idx="3">
                  <c:v>Professuren</c:v>
                </c:pt>
                <c:pt idx="4">
                  <c:v>Steigerung des 
Frauenanteils 
am wissenschaftl. 
und künstl. 
Personal 
gegenüber 2012</c:v>
                </c:pt>
                <c:pt idx="5">
                  <c:v>Steigerung des 
Frauenanteils an 
den Professuren 
gegenüber 2012</c:v>
                </c:pt>
              </c:strCache>
            </c:strRef>
          </c:cat>
          <c:val>
            <c:numRef>
              <c:f>Tabelle1!$B$2:$B$7</c:f>
              <c:numCache>
                <c:formatCode>General</c:formatCode>
                <c:ptCount val="6"/>
                <c:pt idx="0">
                  <c:v>3</c:v>
                </c:pt>
                <c:pt idx="1">
                  <c:v>2</c:v>
                </c:pt>
                <c:pt idx="2">
                  <c:v>1</c:v>
                </c:pt>
                <c:pt idx="3">
                  <c:v>3</c:v>
                </c:pt>
                <c:pt idx="4">
                  <c:v>2</c:v>
                </c:pt>
                <c:pt idx="5">
                  <c:v>1</c:v>
                </c:pt>
              </c:numCache>
            </c:numRef>
          </c:val>
        </c:ser>
        <c:dLbls>
          <c:showLegendKey val="0"/>
          <c:showVal val="0"/>
          <c:showCatName val="0"/>
          <c:showSerName val="0"/>
          <c:showPercent val="0"/>
          <c:showBubbleSize val="0"/>
        </c:dLbls>
        <c:gapWidth val="150"/>
        <c:axId val="72953216"/>
        <c:axId val="73001984"/>
      </c:barChart>
      <c:catAx>
        <c:axId val="72953216"/>
        <c:scaling>
          <c:orientation val="minMax"/>
        </c:scaling>
        <c:delete val="0"/>
        <c:axPos val="b"/>
        <c:majorTickMark val="out"/>
        <c:minorTickMark val="none"/>
        <c:tickLblPos val="low"/>
        <c:txPr>
          <a:bodyPr rot="0" vert="horz" anchor="t" anchorCtr="0"/>
          <a:lstStyle/>
          <a:p>
            <a:pPr>
              <a:defRPr sz="1200"/>
            </a:pPr>
            <a:endParaRPr lang="de-DE"/>
          </a:p>
        </c:txPr>
        <c:crossAx val="73001984"/>
        <c:crosses val="autoZero"/>
        <c:auto val="1"/>
        <c:lblAlgn val="ctr"/>
        <c:lblOffset val="100"/>
        <c:noMultiLvlLbl val="0"/>
      </c:catAx>
      <c:valAx>
        <c:axId val="73001984"/>
        <c:scaling>
          <c:orientation val="minMax"/>
          <c:max val="3"/>
          <c:min val="0"/>
        </c:scaling>
        <c:delete val="0"/>
        <c:axPos val="l"/>
        <c:majorGridlines/>
        <c:numFmt formatCode="General" sourceLinked="1"/>
        <c:majorTickMark val="out"/>
        <c:minorTickMark val="none"/>
        <c:tickLblPos val="nextTo"/>
        <c:txPr>
          <a:bodyPr/>
          <a:lstStyle/>
          <a:p>
            <a:pPr>
              <a:defRPr>
                <a:solidFill>
                  <a:schemeClr val="bg1"/>
                </a:solidFill>
              </a:defRPr>
            </a:pPr>
            <a:endParaRPr lang="de-DE"/>
          </a:p>
        </c:txPr>
        <c:crossAx val="72953216"/>
        <c:crosses val="autoZero"/>
        <c:crossBetween val="between"/>
        <c:majorUnit val="1"/>
        <c:minorUnit val="1"/>
      </c:valAx>
      <c:spPr>
        <a:noFill/>
        <a:ln w="25400">
          <a:noFill/>
        </a:ln>
      </c:spPr>
    </c:plotArea>
    <c:plotVisOnly val="1"/>
    <c:dispBlanksAs val="gap"/>
    <c:showDLblsOverMax val="0"/>
  </c:chart>
  <c:txPr>
    <a:bodyPr/>
    <a:lstStyle/>
    <a:p>
      <a:pPr>
        <a:defRPr sz="1800"/>
      </a:pPr>
      <a:endParaRPr lang="de-DE"/>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3889CD-BC48-4C60-AD90-36CB0789850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de-DE"/>
        </a:p>
      </dgm:t>
    </dgm:pt>
    <dgm:pt modelId="{CB0D78DA-6EC0-4EE4-911E-4011C7B1BDF4}">
      <dgm:prSet phldrT="[Text]"/>
      <dgm:spPr/>
      <dgm:t>
        <a:bodyPr/>
        <a:lstStyle/>
        <a:p>
          <a:r>
            <a:rPr lang="de-DE" dirty="0" smtClean="0"/>
            <a:t>Spitzengruppe</a:t>
          </a:r>
          <a:br>
            <a:rPr lang="de-DE" dirty="0" smtClean="0"/>
          </a:br>
          <a:r>
            <a:rPr lang="de-DE" dirty="0" smtClean="0"/>
            <a:t>(2 Punkte)</a:t>
          </a:r>
          <a:endParaRPr lang="de-DE" dirty="0"/>
        </a:p>
      </dgm:t>
    </dgm:pt>
    <dgm:pt modelId="{1C9F1426-95B2-474B-9759-85588C5066E9}" type="parTrans" cxnId="{C87983A1-C983-4EF4-A0CC-3EA19B5AFDFF}">
      <dgm:prSet/>
      <dgm:spPr/>
      <dgm:t>
        <a:bodyPr/>
        <a:lstStyle/>
        <a:p>
          <a:endParaRPr lang="de-DE"/>
        </a:p>
      </dgm:t>
    </dgm:pt>
    <dgm:pt modelId="{7549C7A4-D52E-4669-BEC2-E80D6EA5CB0F}" type="sibTrans" cxnId="{C87983A1-C983-4EF4-A0CC-3EA19B5AFDFF}">
      <dgm:prSet/>
      <dgm:spPr/>
      <dgm:t>
        <a:bodyPr/>
        <a:lstStyle/>
        <a:p>
          <a:endParaRPr lang="de-DE"/>
        </a:p>
      </dgm:t>
    </dgm:pt>
    <dgm:pt modelId="{7525F2E7-AFE4-45BA-9907-441B7964EA24}">
      <dgm:prSet phldrT="[Text]"/>
      <dgm:spPr/>
      <dgm:t>
        <a:bodyPr/>
        <a:lstStyle/>
        <a:p>
          <a:r>
            <a:rPr lang="de-DE" dirty="0" smtClean="0"/>
            <a:t>Mittelgruppe</a:t>
          </a:r>
          <a:br>
            <a:rPr lang="de-DE" dirty="0" smtClean="0"/>
          </a:br>
          <a:r>
            <a:rPr lang="de-DE" dirty="0" smtClean="0"/>
            <a:t>(1 Punkt)</a:t>
          </a:r>
          <a:endParaRPr lang="de-DE" dirty="0"/>
        </a:p>
      </dgm:t>
    </dgm:pt>
    <dgm:pt modelId="{832C63D4-64AA-482B-9D3F-C2E1F7B11024}" type="parTrans" cxnId="{A260E576-6B91-4A6C-994F-1FF1E651DCF9}">
      <dgm:prSet/>
      <dgm:spPr/>
      <dgm:t>
        <a:bodyPr/>
        <a:lstStyle/>
        <a:p>
          <a:endParaRPr lang="de-DE"/>
        </a:p>
      </dgm:t>
    </dgm:pt>
    <dgm:pt modelId="{23EF1793-3D0A-4499-AA40-406E8960FF20}" type="sibTrans" cxnId="{A260E576-6B91-4A6C-994F-1FF1E651DCF9}">
      <dgm:prSet/>
      <dgm:spPr/>
      <dgm:t>
        <a:bodyPr/>
        <a:lstStyle/>
        <a:p>
          <a:endParaRPr lang="de-DE"/>
        </a:p>
      </dgm:t>
    </dgm:pt>
    <dgm:pt modelId="{2E4286ED-D459-43BF-89AC-AF4A8495F182}">
      <dgm:prSet phldrT="[Text]"/>
      <dgm:spPr/>
      <dgm:t>
        <a:bodyPr/>
        <a:lstStyle/>
        <a:p>
          <a:r>
            <a:rPr lang="de-DE" dirty="0" smtClean="0"/>
            <a:t>Schlussgruppe</a:t>
          </a:r>
          <a:br>
            <a:rPr lang="de-DE" dirty="0" smtClean="0"/>
          </a:br>
          <a:r>
            <a:rPr lang="de-DE" dirty="0" smtClean="0"/>
            <a:t>(0 Punkte)</a:t>
          </a:r>
          <a:endParaRPr lang="de-DE" dirty="0"/>
        </a:p>
      </dgm:t>
    </dgm:pt>
    <dgm:pt modelId="{0FABBA43-A5F0-4D2C-8146-36DE905FE440}" type="parTrans" cxnId="{DFB4C608-9CFD-44DF-85DC-56A1FB5DB3DA}">
      <dgm:prSet/>
      <dgm:spPr/>
      <dgm:t>
        <a:bodyPr/>
        <a:lstStyle/>
        <a:p>
          <a:endParaRPr lang="de-DE"/>
        </a:p>
      </dgm:t>
    </dgm:pt>
    <dgm:pt modelId="{45EB9087-7602-40C6-8C4B-70730CAD5C7B}" type="sibTrans" cxnId="{DFB4C608-9CFD-44DF-85DC-56A1FB5DB3DA}">
      <dgm:prSet/>
      <dgm:spPr/>
      <dgm:t>
        <a:bodyPr/>
        <a:lstStyle/>
        <a:p>
          <a:endParaRPr lang="de-DE"/>
        </a:p>
      </dgm:t>
    </dgm:pt>
    <dgm:pt modelId="{273823F0-C1D3-4337-8D4A-7E305A23DAB1}" type="pres">
      <dgm:prSet presAssocID="{EB3889CD-BC48-4C60-AD90-36CB0789850A}" presName="diagram" presStyleCnt="0">
        <dgm:presLayoutVars>
          <dgm:dir/>
          <dgm:resizeHandles val="exact"/>
        </dgm:presLayoutVars>
      </dgm:prSet>
      <dgm:spPr/>
      <dgm:t>
        <a:bodyPr/>
        <a:lstStyle/>
        <a:p>
          <a:endParaRPr lang="de-DE"/>
        </a:p>
      </dgm:t>
    </dgm:pt>
    <dgm:pt modelId="{B658F6B5-7C31-431D-B80F-D5C23F8C9749}" type="pres">
      <dgm:prSet presAssocID="{CB0D78DA-6EC0-4EE4-911E-4011C7B1BDF4}" presName="node" presStyleLbl="node1" presStyleIdx="0" presStyleCnt="3">
        <dgm:presLayoutVars>
          <dgm:bulletEnabled val="1"/>
        </dgm:presLayoutVars>
      </dgm:prSet>
      <dgm:spPr/>
      <dgm:t>
        <a:bodyPr/>
        <a:lstStyle/>
        <a:p>
          <a:endParaRPr lang="de-DE"/>
        </a:p>
      </dgm:t>
    </dgm:pt>
    <dgm:pt modelId="{8DC96812-36D5-4F63-A0EF-5BA9848FCE3C}" type="pres">
      <dgm:prSet presAssocID="{7549C7A4-D52E-4669-BEC2-E80D6EA5CB0F}" presName="sibTrans" presStyleCnt="0"/>
      <dgm:spPr/>
    </dgm:pt>
    <dgm:pt modelId="{441119DF-98FD-47A5-8393-9E2F9C8C787A}" type="pres">
      <dgm:prSet presAssocID="{7525F2E7-AFE4-45BA-9907-441B7964EA24}" presName="node" presStyleLbl="node1" presStyleIdx="1" presStyleCnt="3">
        <dgm:presLayoutVars>
          <dgm:bulletEnabled val="1"/>
        </dgm:presLayoutVars>
      </dgm:prSet>
      <dgm:spPr/>
      <dgm:t>
        <a:bodyPr/>
        <a:lstStyle/>
        <a:p>
          <a:endParaRPr lang="de-DE"/>
        </a:p>
      </dgm:t>
    </dgm:pt>
    <dgm:pt modelId="{92854382-9E88-49C3-9ACD-91A2A25AFA29}" type="pres">
      <dgm:prSet presAssocID="{23EF1793-3D0A-4499-AA40-406E8960FF20}" presName="sibTrans" presStyleCnt="0"/>
      <dgm:spPr/>
    </dgm:pt>
    <dgm:pt modelId="{4C44B4A1-B86C-4E0D-9612-67F421E44C38}" type="pres">
      <dgm:prSet presAssocID="{2E4286ED-D459-43BF-89AC-AF4A8495F182}" presName="node" presStyleLbl="node1" presStyleIdx="2" presStyleCnt="3">
        <dgm:presLayoutVars>
          <dgm:bulletEnabled val="1"/>
        </dgm:presLayoutVars>
      </dgm:prSet>
      <dgm:spPr/>
      <dgm:t>
        <a:bodyPr/>
        <a:lstStyle/>
        <a:p>
          <a:endParaRPr lang="de-DE"/>
        </a:p>
      </dgm:t>
    </dgm:pt>
  </dgm:ptLst>
  <dgm:cxnLst>
    <dgm:cxn modelId="{A260E576-6B91-4A6C-994F-1FF1E651DCF9}" srcId="{EB3889CD-BC48-4C60-AD90-36CB0789850A}" destId="{7525F2E7-AFE4-45BA-9907-441B7964EA24}" srcOrd="1" destOrd="0" parTransId="{832C63D4-64AA-482B-9D3F-C2E1F7B11024}" sibTransId="{23EF1793-3D0A-4499-AA40-406E8960FF20}"/>
    <dgm:cxn modelId="{6D34ABDB-B447-4032-B36B-E785580EC1F8}" type="presOf" srcId="{2E4286ED-D459-43BF-89AC-AF4A8495F182}" destId="{4C44B4A1-B86C-4E0D-9612-67F421E44C38}" srcOrd="0" destOrd="0" presId="urn:microsoft.com/office/officeart/2005/8/layout/default"/>
    <dgm:cxn modelId="{DFB4C608-9CFD-44DF-85DC-56A1FB5DB3DA}" srcId="{EB3889CD-BC48-4C60-AD90-36CB0789850A}" destId="{2E4286ED-D459-43BF-89AC-AF4A8495F182}" srcOrd="2" destOrd="0" parTransId="{0FABBA43-A5F0-4D2C-8146-36DE905FE440}" sibTransId="{45EB9087-7602-40C6-8C4B-70730CAD5C7B}"/>
    <dgm:cxn modelId="{C87983A1-C983-4EF4-A0CC-3EA19B5AFDFF}" srcId="{EB3889CD-BC48-4C60-AD90-36CB0789850A}" destId="{CB0D78DA-6EC0-4EE4-911E-4011C7B1BDF4}" srcOrd="0" destOrd="0" parTransId="{1C9F1426-95B2-474B-9759-85588C5066E9}" sibTransId="{7549C7A4-D52E-4669-BEC2-E80D6EA5CB0F}"/>
    <dgm:cxn modelId="{E69394BA-CC20-4C26-B72C-B508668F36E2}" type="presOf" srcId="{CB0D78DA-6EC0-4EE4-911E-4011C7B1BDF4}" destId="{B658F6B5-7C31-431D-B80F-D5C23F8C9749}" srcOrd="0" destOrd="0" presId="urn:microsoft.com/office/officeart/2005/8/layout/default"/>
    <dgm:cxn modelId="{DF210AE3-8F20-423A-A30A-179972CDC002}" type="presOf" srcId="{EB3889CD-BC48-4C60-AD90-36CB0789850A}" destId="{273823F0-C1D3-4337-8D4A-7E305A23DAB1}" srcOrd="0" destOrd="0" presId="urn:microsoft.com/office/officeart/2005/8/layout/default"/>
    <dgm:cxn modelId="{53A33C05-785A-4F24-BDD4-E466A5327AF9}" type="presOf" srcId="{7525F2E7-AFE4-45BA-9907-441B7964EA24}" destId="{441119DF-98FD-47A5-8393-9E2F9C8C787A}" srcOrd="0" destOrd="0" presId="urn:microsoft.com/office/officeart/2005/8/layout/default"/>
    <dgm:cxn modelId="{0A6871B3-C138-480D-96AA-D4E08D54A2D8}" type="presParOf" srcId="{273823F0-C1D3-4337-8D4A-7E305A23DAB1}" destId="{B658F6B5-7C31-431D-B80F-D5C23F8C9749}" srcOrd="0" destOrd="0" presId="urn:microsoft.com/office/officeart/2005/8/layout/default"/>
    <dgm:cxn modelId="{093841DB-F171-4B0B-9FCA-582D0B6B0DD8}" type="presParOf" srcId="{273823F0-C1D3-4337-8D4A-7E305A23DAB1}" destId="{8DC96812-36D5-4F63-A0EF-5BA9848FCE3C}" srcOrd="1" destOrd="0" presId="urn:microsoft.com/office/officeart/2005/8/layout/default"/>
    <dgm:cxn modelId="{091F6417-08A2-42BF-A416-53B31FDF9B2B}" type="presParOf" srcId="{273823F0-C1D3-4337-8D4A-7E305A23DAB1}" destId="{441119DF-98FD-47A5-8393-9E2F9C8C787A}" srcOrd="2" destOrd="0" presId="urn:microsoft.com/office/officeart/2005/8/layout/default"/>
    <dgm:cxn modelId="{FC31172C-BA98-4D51-B920-226F1D240B2F}" type="presParOf" srcId="{273823F0-C1D3-4337-8D4A-7E305A23DAB1}" destId="{92854382-9E88-49C3-9ACD-91A2A25AFA29}" srcOrd="3" destOrd="0" presId="urn:microsoft.com/office/officeart/2005/8/layout/default"/>
    <dgm:cxn modelId="{3FDB495F-008F-4DB1-A30B-1C64C7A51295}" type="presParOf" srcId="{273823F0-C1D3-4337-8D4A-7E305A23DAB1}" destId="{4C44B4A1-B86C-4E0D-9612-67F421E44C38}"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B06459-3F69-4F43-ADE7-49693D8CB8D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de-DE"/>
        </a:p>
      </dgm:t>
    </dgm:pt>
    <dgm:pt modelId="{3BCA9631-224C-43C9-96FE-7AA7377F0DCF}">
      <dgm:prSet phldrT="[Text]" custT="1"/>
      <dgm:spPr>
        <a:noFill/>
        <a:ln>
          <a:solidFill>
            <a:srgbClr val="567F9B"/>
          </a:solidFill>
        </a:ln>
      </dgm:spPr>
      <dgm:t>
        <a:bodyPr/>
        <a:lstStyle/>
        <a:p>
          <a:r>
            <a:rPr lang="de-DE" sz="1800" dirty="0" smtClean="0">
              <a:solidFill>
                <a:srgbClr val="365871"/>
              </a:solidFill>
            </a:rPr>
            <a:t>Die besten </a:t>
          </a:r>
        </a:p>
        <a:p>
          <a:r>
            <a:rPr lang="de-DE" sz="1800" dirty="0" smtClean="0">
              <a:solidFill>
                <a:srgbClr val="365871"/>
              </a:solidFill>
            </a:rPr>
            <a:t>25 %</a:t>
          </a:r>
          <a:endParaRPr lang="de-DE" sz="1800" dirty="0">
            <a:solidFill>
              <a:srgbClr val="365871"/>
            </a:solidFill>
          </a:endParaRPr>
        </a:p>
      </dgm:t>
    </dgm:pt>
    <dgm:pt modelId="{8F6999BA-09A4-421E-ABD6-5C7F0469C1B9}" type="parTrans" cxnId="{AAE2F2FA-7F47-41A4-B0F3-76885A76D7A0}">
      <dgm:prSet/>
      <dgm:spPr/>
      <dgm:t>
        <a:bodyPr/>
        <a:lstStyle/>
        <a:p>
          <a:endParaRPr lang="de-DE"/>
        </a:p>
      </dgm:t>
    </dgm:pt>
    <dgm:pt modelId="{AD9DE5F9-0510-4D3E-9C24-15EA50CBA731}" type="sibTrans" cxnId="{AAE2F2FA-7F47-41A4-B0F3-76885A76D7A0}">
      <dgm:prSet/>
      <dgm:spPr/>
      <dgm:t>
        <a:bodyPr/>
        <a:lstStyle/>
        <a:p>
          <a:endParaRPr lang="de-DE"/>
        </a:p>
      </dgm:t>
    </dgm:pt>
    <dgm:pt modelId="{4418FADD-5AA3-47AA-A20A-F37417C15F8D}">
      <dgm:prSet phldrT="[Text]" custT="1"/>
      <dgm:spPr>
        <a:noFill/>
        <a:ln>
          <a:solidFill>
            <a:srgbClr val="567F9B"/>
          </a:solidFill>
        </a:ln>
      </dgm:spPr>
      <dgm:t>
        <a:bodyPr/>
        <a:lstStyle/>
        <a:p>
          <a:r>
            <a:rPr lang="de-DE" sz="1800" dirty="0" smtClean="0">
              <a:solidFill>
                <a:srgbClr val="365871"/>
              </a:solidFill>
            </a:rPr>
            <a:t>Die mittleren </a:t>
          </a:r>
        </a:p>
        <a:p>
          <a:r>
            <a:rPr lang="de-DE" sz="1800" dirty="0" smtClean="0">
              <a:solidFill>
                <a:srgbClr val="365871"/>
              </a:solidFill>
            </a:rPr>
            <a:t>50 %</a:t>
          </a:r>
          <a:endParaRPr lang="de-DE" sz="1800" dirty="0">
            <a:solidFill>
              <a:srgbClr val="365871"/>
            </a:solidFill>
          </a:endParaRPr>
        </a:p>
      </dgm:t>
    </dgm:pt>
    <dgm:pt modelId="{FFE482FD-5E62-4569-A039-DD0C0827E3F2}" type="parTrans" cxnId="{09309AD3-AAFA-4BAD-8DEB-5F478571FAAA}">
      <dgm:prSet/>
      <dgm:spPr/>
      <dgm:t>
        <a:bodyPr/>
        <a:lstStyle/>
        <a:p>
          <a:endParaRPr lang="de-DE"/>
        </a:p>
      </dgm:t>
    </dgm:pt>
    <dgm:pt modelId="{3BA2313C-3198-47E2-9AC0-50380F162119}" type="sibTrans" cxnId="{09309AD3-AAFA-4BAD-8DEB-5F478571FAAA}">
      <dgm:prSet/>
      <dgm:spPr/>
      <dgm:t>
        <a:bodyPr/>
        <a:lstStyle/>
        <a:p>
          <a:endParaRPr lang="de-DE"/>
        </a:p>
      </dgm:t>
    </dgm:pt>
    <dgm:pt modelId="{A55FE442-FDED-465B-8167-284CD36A6162}">
      <dgm:prSet phldrT="[Text]" custT="1"/>
      <dgm:spPr>
        <a:noFill/>
        <a:ln>
          <a:solidFill>
            <a:srgbClr val="567F9B"/>
          </a:solidFill>
        </a:ln>
      </dgm:spPr>
      <dgm:t>
        <a:bodyPr/>
        <a:lstStyle/>
        <a:p>
          <a:r>
            <a:rPr lang="de-DE" sz="1800" dirty="0" smtClean="0">
              <a:solidFill>
                <a:srgbClr val="365871"/>
              </a:solidFill>
            </a:rPr>
            <a:t>Die schlechtesten </a:t>
          </a:r>
        </a:p>
        <a:p>
          <a:r>
            <a:rPr lang="de-DE" sz="1800" dirty="0" smtClean="0">
              <a:solidFill>
                <a:srgbClr val="365871"/>
              </a:solidFill>
            </a:rPr>
            <a:t>25 %</a:t>
          </a:r>
          <a:endParaRPr lang="de-DE" sz="1800" dirty="0">
            <a:solidFill>
              <a:srgbClr val="365871"/>
            </a:solidFill>
          </a:endParaRPr>
        </a:p>
      </dgm:t>
    </dgm:pt>
    <dgm:pt modelId="{AE553B8A-CD4B-40FA-BEEB-43353F1AE1F6}" type="parTrans" cxnId="{59ABC540-EFB9-43DC-949B-FB458B3657DA}">
      <dgm:prSet/>
      <dgm:spPr/>
      <dgm:t>
        <a:bodyPr/>
        <a:lstStyle/>
        <a:p>
          <a:endParaRPr lang="de-DE"/>
        </a:p>
      </dgm:t>
    </dgm:pt>
    <dgm:pt modelId="{25C24068-DEA9-4F79-9100-A1251FE40FFE}" type="sibTrans" cxnId="{59ABC540-EFB9-43DC-949B-FB458B3657DA}">
      <dgm:prSet/>
      <dgm:spPr/>
      <dgm:t>
        <a:bodyPr/>
        <a:lstStyle/>
        <a:p>
          <a:endParaRPr lang="de-DE"/>
        </a:p>
      </dgm:t>
    </dgm:pt>
    <dgm:pt modelId="{E9D304FD-E93C-4451-9C7B-475F3469D349}" type="pres">
      <dgm:prSet presAssocID="{B2B06459-3F69-4F43-ADE7-49693D8CB8DC}" presName="diagram" presStyleCnt="0">
        <dgm:presLayoutVars>
          <dgm:dir/>
          <dgm:resizeHandles val="exact"/>
        </dgm:presLayoutVars>
      </dgm:prSet>
      <dgm:spPr/>
      <dgm:t>
        <a:bodyPr/>
        <a:lstStyle/>
        <a:p>
          <a:endParaRPr lang="de-DE"/>
        </a:p>
      </dgm:t>
    </dgm:pt>
    <dgm:pt modelId="{E87B5C16-CA0A-4802-8A45-CBC5D3D47B17}" type="pres">
      <dgm:prSet presAssocID="{3BCA9631-224C-43C9-96FE-7AA7377F0DCF}" presName="node" presStyleLbl="node1" presStyleIdx="0" presStyleCnt="3" custScaleX="137595">
        <dgm:presLayoutVars>
          <dgm:bulletEnabled val="1"/>
        </dgm:presLayoutVars>
      </dgm:prSet>
      <dgm:spPr/>
      <dgm:t>
        <a:bodyPr/>
        <a:lstStyle/>
        <a:p>
          <a:endParaRPr lang="de-DE"/>
        </a:p>
      </dgm:t>
    </dgm:pt>
    <dgm:pt modelId="{C7E0655B-DD64-4DE8-8967-6D4D38D1FEC4}" type="pres">
      <dgm:prSet presAssocID="{AD9DE5F9-0510-4D3E-9C24-15EA50CBA731}" presName="sibTrans" presStyleCnt="0"/>
      <dgm:spPr/>
    </dgm:pt>
    <dgm:pt modelId="{63B176E7-F618-4463-881C-D6A746A73511}" type="pres">
      <dgm:prSet presAssocID="{4418FADD-5AA3-47AA-A20A-F37417C15F8D}" presName="node" presStyleLbl="node1" presStyleIdx="1" presStyleCnt="3" custScaleX="137595">
        <dgm:presLayoutVars>
          <dgm:bulletEnabled val="1"/>
        </dgm:presLayoutVars>
      </dgm:prSet>
      <dgm:spPr/>
      <dgm:t>
        <a:bodyPr/>
        <a:lstStyle/>
        <a:p>
          <a:endParaRPr lang="de-DE"/>
        </a:p>
      </dgm:t>
    </dgm:pt>
    <dgm:pt modelId="{0EE2CA68-75B5-4635-891B-B9FC25A2D43B}" type="pres">
      <dgm:prSet presAssocID="{3BA2313C-3198-47E2-9AC0-50380F162119}" presName="sibTrans" presStyleCnt="0"/>
      <dgm:spPr/>
    </dgm:pt>
    <dgm:pt modelId="{22CB9AC4-3FEB-4487-AB10-6ED108719980}" type="pres">
      <dgm:prSet presAssocID="{A55FE442-FDED-465B-8167-284CD36A6162}" presName="node" presStyleLbl="node1" presStyleIdx="2" presStyleCnt="3" custScaleX="137595">
        <dgm:presLayoutVars>
          <dgm:bulletEnabled val="1"/>
        </dgm:presLayoutVars>
      </dgm:prSet>
      <dgm:spPr/>
      <dgm:t>
        <a:bodyPr/>
        <a:lstStyle/>
        <a:p>
          <a:endParaRPr lang="de-DE"/>
        </a:p>
      </dgm:t>
    </dgm:pt>
  </dgm:ptLst>
  <dgm:cxnLst>
    <dgm:cxn modelId="{59ABC540-EFB9-43DC-949B-FB458B3657DA}" srcId="{B2B06459-3F69-4F43-ADE7-49693D8CB8DC}" destId="{A55FE442-FDED-465B-8167-284CD36A6162}" srcOrd="2" destOrd="0" parTransId="{AE553B8A-CD4B-40FA-BEEB-43353F1AE1F6}" sibTransId="{25C24068-DEA9-4F79-9100-A1251FE40FFE}"/>
    <dgm:cxn modelId="{6D7131AF-CC70-4B31-9B1D-905277803DBE}" type="presOf" srcId="{4418FADD-5AA3-47AA-A20A-F37417C15F8D}" destId="{63B176E7-F618-4463-881C-D6A746A73511}" srcOrd="0" destOrd="0" presId="urn:microsoft.com/office/officeart/2005/8/layout/default"/>
    <dgm:cxn modelId="{FEE3FC6E-0EEF-4590-8AC5-122EC07D4BFF}" type="presOf" srcId="{A55FE442-FDED-465B-8167-284CD36A6162}" destId="{22CB9AC4-3FEB-4487-AB10-6ED108719980}" srcOrd="0" destOrd="0" presId="urn:microsoft.com/office/officeart/2005/8/layout/default"/>
    <dgm:cxn modelId="{09309AD3-AAFA-4BAD-8DEB-5F478571FAAA}" srcId="{B2B06459-3F69-4F43-ADE7-49693D8CB8DC}" destId="{4418FADD-5AA3-47AA-A20A-F37417C15F8D}" srcOrd="1" destOrd="0" parTransId="{FFE482FD-5E62-4569-A039-DD0C0827E3F2}" sibTransId="{3BA2313C-3198-47E2-9AC0-50380F162119}"/>
    <dgm:cxn modelId="{F69AC330-7E0A-48E0-8FC4-58066054CE69}" type="presOf" srcId="{3BCA9631-224C-43C9-96FE-7AA7377F0DCF}" destId="{E87B5C16-CA0A-4802-8A45-CBC5D3D47B17}" srcOrd="0" destOrd="0" presId="urn:microsoft.com/office/officeart/2005/8/layout/default"/>
    <dgm:cxn modelId="{B9A21A1C-D00E-4D28-8649-7E38703DB7CF}" type="presOf" srcId="{B2B06459-3F69-4F43-ADE7-49693D8CB8DC}" destId="{E9D304FD-E93C-4451-9C7B-475F3469D349}" srcOrd="0" destOrd="0" presId="urn:microsoft.com/office/officeart/2005/8/layout/default"/>
    <dgm:cxn modelId="{AAE2F2FA-7F47-41A4-B0F3-76885A76D7A0}" srcId="{B2B06459-3F69-4F43-ADE7-49693D8CB8DC}" destId="{3BCA9631-224C-43C9-96FE-7AA7377F0DCF}" srcOrd="0" destOrd="0" parTransId="{8F6999BA-09A4-421E-ABD6-5C7F0469C1B9}" sibTransId="{AD9DE5F9-0510-4D3E-9C24-15EA50CBA731}"/>
    <dgm:cxn modelId="{486BE106-A000-4426-919D-A8DEA736BAB5}" type="presParOf" srcId="{E9D304FD-E93C-4451-9C7B-475F3469D349}" destId="{E87B5C16-CA0A-4802-8A45-CBC5D3D47B17}" srcOrd="0" destOrd="0" presId="urn:microsoft.com/office/officeart/2005/8/layout/default"/>
    <dgm:cxn modelId="{9B113C92-0D06-4B3C-91F3-9341F8684D0D}" type="presParOf" srcId="{E9D304FD-E93C-4451-9C7B-475F3469D349}" destId="{C7E0655B-DD64-4DE8-8967-6D4D38D1FEC4}" srcOrd="1" destOrd="0" presId="urn:microsoft.com/office/officeart/2005/8/layout/default"/>
    <dgm:cxn modelId="{14D64D12-5863-4134-8B85-EC3DA7301778}" type="presParOf" srcId="{E9D304FD-E93C-4451-9C7B-475F3469D349}" destId="{63B176E7-F618-4463-881C-D6A746A73511}" srcOrd="2" destOrd="0" presId="urn:microsoft.com/office/officeart/2005/8/layout/default"/>
    <dgm:cxn modelId="{7912A9AB-F559-45E0-A32C-62F48B4236B8}" type="presParOf" srcId="{E9D304FD-E93C-4451-9C7B-475F3469D349}" destId="{0EE2CA68-75B5-4635-891B-B9FC25A2D43B}" srcOrd="3" destOrd="0" presId="urn:microsoft.com/office/officeart/2005/8/layout/default"/>
    <dgm:cxn modelId="{A7CFD629-37DA-4AA0-82A0-93587568302F}" type="presParOf" srcId="{E9D304FD-E93C-4451-9C7B-475F3469D349}" destId="{22CB9AC4-3FEB-4487-AB10-6ED108719980}" srcOrd="4" destOrd="0" presId="urn:microsoft.com/office/officeart/2005/8/layout/default"/>
  </dgm:cxnLst>
  <dgm:bg/>
  <dgm:whole>
    <a:ln>
      <a:noFill/>
    </a:ln>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2B06459-3F69-4F43-ADE7-49693D8CB8D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de-DE"/>
        </a:p>
      </dgm:t>
    </dgm:pt>
    <dgm:pt modelId="{3BCA9631-224C-43C9-96FE-7AA7377F0DCF}">
      <dgm:prSet phldrT="[Text]"/>
      <dgm:spPr>
        <a:noFill/>
        <a:ln>
          <a:solidFill>
            <a:srgbClr val="567F9B"/>
          </a:solidFill>
        </a:ln>
      </dgm:spPr>
      <dgm:t>
        <a:bodyPr/>
        <a:lstStyle/>
        <a:p>
          <a:r>
            <a:rPr lang="de-DE" dirty="0" smtClean="0">
              <a:solidFill>
                <a:srgbClr val="365871"/>
              </a:solidFill>
            </a:rPr>
            <a:t>Steigerung des </a:t>
          </a:r>
          <a:br>
            <a:rPr lang="de-DE" dirty="0" smtClean="0">
              <a:solidFill>
                <a:srgbClr val="365871"/>
              </a:solidFill>
            </a:rPr>
          </a:br>
          <a:r>
            <a:rPr lang="de-DE" dirty="0" smtClean="0">
              <a:solidFill>
                <a:srgbClr val="365871"/>
              </a:solidFill>
            </a:rPr>
            <a:t>     Frauenanteils ≥ 5 % oder Frauenanteil 2010 bereits über 40 % und nicht unter 40 % gesunken </a:t>
          </a:r>
          <a:endParaRPr lang="de-DE" dirty="0">
            <a:solidFill>
              <a:srgbClr val="365871"/>
            </a:solidFill>
          </a:endParaRPr>
        </a:p>
      </dgm:t>
    </dgm:pt>
    <dgm:pt modelId="{8F6999BA-09A4-421E-ABD6-5C7F0469C1B9}" type="parTrans" cxnId="{AAE2F2FA-7F47-41A4-B0F3-76885A76D7A0}">
      <dgm:prSet/>
      <dgm:spPr/>
      <dgm:t>
        <a:bodyPr/>
        <a:lstStyle/>
        <a:p>
          <a:endParaRPr lang="de-DE"/>
        </a:p>
      </dgm:t>
    </dgm:pt>
    <dgm:pt modelId="{AD9DE5F9-0510-4D3E-9C24-15EA50CBA731}" type="sibTrans" cxnId="{AAE2F2FA-7F47-41A4-B0F3-76885A76D7A0}">
      <dgm:prSet/>
      <dgm:spPr/>
      <dgm:t>
        <a:bodyPr/>
        <a:lstStyle/>
        <a:p>
          <a:endParaRPr lang="de-DE"/>
        </a:p>
      </dgm:t>
    </dgm:pt>
    <dgm:pt modelId="{4418FADD-5AA3-47AA-A20A-F37417C15F8D}">
      <dgm:prSet phldrT="[Text]"/>
      <dgm:spPr>
        <a:noFill/>
        <a:ln>
          <a:solidFill>
            <a:srgbClr val="567F9B"/>
          </a:solidFill>
        </a:ln>
      </dgm:spPr>
      <dgm:t>
        <a:bodyPr/>
        <a:lstStyle/>
        <a:p>
          <a:r>
            <a:rPr lang="de-DE" dirty="0" smtClean="0">
              <a:solidFill>
                <a:srgbClr val="365871"/>
              </a:solidFill>
            </a:rPr>
            <a:t>Steigerung des Frauenanteils 0 % - 5 %</a:t>
          </a:r>
          <a:endParaRPr lang="de-DE" dirty="0">
            <a:solidFill>
              <a:srgbClr val="365871"/>
            </a:solidFill>
          </a:endParaRPr>
        </a:p>
      </dgm:t>
    </dgm:pt>
    <dgm:pt modelId="{FFE482FD-5E62-4569-A039-DD0C0827E3F2}" type="parTrans" cxnId="{09309AD3-AAFA-4BAD-8DEB-5F478571FAAA}">
      <dgm:prSet/>
      <dgm:spPr/>
      <dgm:t>
        <a:bodyPr/>
        <a:lstStyle/>
        <a:p>
          <a:endParaRPr lang="de-DE"/>
        </a:p>
      </dgm:t>
    </dgm:pt>
    <dgm:pt modelId="{3BA2313C-3198-47E2-9AC0-50380F162119}" type="sibTrans" cxnId="{09309AD3-AAFA-4BAD-8DEB-5F478571FAAA}">
      <dgm:prSet/>
      <dgm:spPr/>
      <dgm:t>
        <a:bodyPr/>
        <a:lstStyle/>
        <a:p>
          <a:endParaRPr lang="de-DE"/>
        </a:p>
      </dgm:t>
    </dgm:pt>
    <dgm:pt modelId="{A55FE442-FDED-465B-8167-284CD36A6162}">
      <dgm:prSet phldrT="[Text]"/>
      <dgm:spPr>
        <a:noFill/>
        <a:ln>
          <a:solidFill>
            <a:srgbClr val="567F9B"/>
          </a:solidFill>
        </a:ln>
      </dgm:spPr>
      <dgm:t>
        <a:bodyPr/>
        <a:lstStyle/>
        <a:p>
          <a:r>
            <a:rPr lang="de-DE" dirty="0" smtClean="0">
              <a:solidFill>
                <a:srgbClr val="365871"/>
              </a:solidFill>
            </a:rPr>
            <a:t>Frauenanteil gesunken</a:t>
          </a:r>
          <a:br>
            <a:rPr lang="de-DE" dirty="0" smtClean="0">
              <a:solidFill>
                <a:srgbClr val="365871"/>
              </a:solidFill>
            </a:rPr>
          </a:br>
          <a:r>
            <a:rPr lang="de-DE" dirty="0" smtClean="0">
              <a:solidFill>
                <a:srgbClr val="365871"/>
              </a:solidFill>
            </a:rPr>
            <a:t>      oder stagniert</a:t>
          </a:r>
          <a:endParaRPr lang="de-DE" dirty="0">
            <a:solidFill>
              <a:srgbClr val="365871"/>
            </a:solidFill>
          </a:endParaRPr>
        </a:p>
      </dgm:t>
    </dgm:pt>
    <dgm:pt modelId="{AE553B8A-CD4B-40FA-BEEB-43353F1AE1F6}" type="parTrans" cxnId="{59ABC540-EFB9-43DC-949B-FB458B3657DA}">
      <dgm:prSet/>
      <dgm:spPr/>
      <dgm:t>
        <a:bodyPr/>
        <a:lstStyle/>
        <a:p>
          <a:endParaRPr lang="de-DE"/>
        </a:p>
      </dgm:t>
    </dgm:pt>
    <dgm:pt modelId="{25C24068-DEA9-4F79-9100-A1251FE40FFE}" type="sibTrans" cxnId="{59ABC540-EFB9-43DC-949B-FB458B3657DA}">
      <dgm:prSet/>
      <dgm:spPr/>
      <dgm:t>
        <a:bodyPr/>
        <a:lstStyle/>
        <a:p>
          <a:endParaRPr lang="de-DE"/>
        </a:p>
      </dgm:t>
    </dgm:pt>
    <dgm:pt modelId="{E9D304FD-E93C-4451-9C7B-475F3469D349}" type="pres">
      <dgm:prSet presAssocID="{B2B06459-3F69-4F43-ADE7-49693D8CB8DC}" presName="diagram" presStyleCnt="0">
        <dgm:presLayoutVars>
          <dgm:dir/>
          <dgm:resizeHandles val="exact"/>
        </dgm:presLayoutVars>
      </dgm:prSet>
      <dgm:spPr/>
      <dgm:t>
        <a:bodyPr/>
        <a:lstStyle/>
        <a:p>
          <a:endParaRPr lang="de-DE"/>
        </a:p>
      </dgm:t>
    </dgm:pt>
    <dgm:pt modelId="{E87B5C16-CA0A-4802-8A45-CBC5D3D47B17}" type="pres">
      <dgm:prSet presAssocID="{3BCA9631-224C-43C9-96FE-7AA7377F0DCF}" presName="node" presStyleLbl="node1" presStyleIdx="0" presStyleCnt="3" custScaleX="137595">
        <dgm:presLayoutVars>
          <dgm:bulletEnabled val="1"/>
        </dgm:presLayoutVars>
      </dgm:prSet>
      <dgm:spPr/>
      <dgm:t>
        <a:bodyPr/>
        <a:lstStyle/>
        <a:p>
          <a:endParaRPr lang="de-DE"/>
        </a:p>
      </dgm:t>
    </dgm:pt>
    <dgm:pt modelId="{C7E0655B-DD64-4DE8-8967-6D4D38D1FEC4}" type="pres">
      <dgm:prSet presAssocID="{AD9DE5F9-0510-4D3E-9C24-15EA50CBA731}" presName="sibTrans" presStyleCnt="0"/>
      <dgm:spPr/>
    </dgm:pt>
    <dgm:pt modelId="{63B176E7-F618-4463-881C-D6A746A73511}" type="pres">
      <dgm:prSet presAssocID="{4418FADD-5AA3-47AA-A20A-F37417C15F8D}" presName="node" presStyleLbl="node1" presStyleIdx="1" presStyleCnt="3" custScaleX="137595">
        <dgm:presLayoutVars>
          <dgm:bulletEnabled val="1"/>
        </dgm:presLayoutVars>
      </dgm:prSet>
      <dgm:spPr/>
      <dgm:t>
        <a:bodyPr/>
        <a:lstStyle/>
        <a:p>
          <a:endParaRPr lang="de-DE"/>
        </a:p>
      </dgm:t>
    </dgm:pt>
    <dgm:pt modelId="{0EE2CA68-75B5-4635-891B-B9FC25A2D43B}" type="pres">
      <dgm:prSet presAssocID="{3BA2313C-3198-47E2-9AC0-50380F162119}" presName="sibTrans" presStyleCnt="0"/>
      <dgm:spPr/>
    </dgm:pt>
    <dgm:pt modelId="{22CB9AC4-3FEB-4487-AB10-6ED108719980}" type="pres">
      <dgm:prSet presAssocID="{A55FE442-FDED-465B-8167-284CD36A6162}" presName="node" presStyleLbl="node1" presStyleIdx="2" presStyleCnt="3" custScaleX="137595">
        <dgm:presLayoutVars>
          <dgm:bulletEnabled val="1"/>
        </dgm:presLayoutVars>
      </dgm:prSet>
      <dgm:spPr/>
      <dgm:t>
        <a:bodyPr/>
        <a:lstStyle/>
        <a:p>
          <a:endParaRPr lang="de-DE"/>
        </a:p>
      </dgm:t>
    </dgm:pt>
  </dgm:ptLst>
  <dgm:cxnLst>
    <dgm:cxn modelId="{E3BFF53B-4550-45E0-84E9-DFDE706130DD}" type="presOf" srcId="{4418FADD-5AA3-47AA-A20A-F37417C15F8D}" destId="{63B176E7-F618-4463-881C-D6A746A73511}" srcOrd="0" destOrd="0" presId="urn:microsoft.com/office/officeart/2005/8/layout/default"/>
    <dgm:cxn modelId="{59ABC540-EFB9-43DC-949B-FB458B3657DA}" srcId="{B2B06459-3F69-4F43-ADE7-49693D8CB8DC}" destId="{A55FE442-FDED-465B-8167-284CD36A6162}" srcOrd="2" destOrd="0" parTransId="{AE553B8A-CD4B-40FA-BEEB-43353F1AE1F6}" sibTransId="{25C24068-DEA9-4F79-9100-A1251FE40FFE}"/>
    <dgm:cxn modelId="{09309AD3-AAFA-4BAD-8DEB-5F478571FAAA}" srcId="{B2B06459-3F69-4F43-ADE7-49693D8CB8DC}" destId="{4418FADD-5AA3-47AA-A20A-F37417C15F8D}" srcOrd="1" destOrd="0" parTransId="{FFE482FD-5E62-4569-A039-DD0C0827E3F2}" sibTransId="{3BA2313C-3198-47E2-9AC0-50380F162119}"/>
    <dgm:cxn modelId="{0AACF0C7-9C70-4C66-997C-7659A09FB775}" type="presOf" srcId="{3BCA9631-224C-43C9-96FE-7AA7377F0DCF}" destId="{E87B5C16-CA0A-4802-8A45-CBC5D3D47B17}" srcOrd="0" destOrd="0" presId="urn:microsoft.com/office/officeart/2005/8/layout/default"/>
    <dgm:cxn modelId="{49F27C28-C976-4271-BA0A-5D62BE8A9456}" type="presOf" srcId="{A55FE442-FDED-465B-8167-284CD36A6162}" destId="{22CB9AC4-3FEB-4487-AB10-6ED108719980}" srcOrd="0" destOrd="0" presId="urn:microsoft.com/office/officeart/2005/8/layout/default"/>
    <dgm:cxn modelId="{AAE2F2FA-7F47-41A4-B0F3-76885A76D7A0}" srcId="{B2B06459-3F69-4F43-ADE7-49693D8CB8DC}" destId="{3BCA9631-224C-43C9-96FE-7AA7377F0DCF}" srcOrd="0" destOrd="0" parTransId="{8F6999BA-09A4-421E-ABD6-5C7F0469C1B9}" sibTransId="{AD9DE5F9-0510-4D3E-9C24-15EA50CBA731}"/>
    <dgm:cxn modelId="{051BFF97-83B2-4D8A-9AA1-92C20205CD37}" type="presOf" srcId="{B2B06459-3F69-4F43-ADE7-49693D8CB8DC}" destId="{E9D304FD-E93C-4451-9C7B-475F3469D349}" srcOrd="0" destOrd="0" presId="urn:microsoft.com/office/officeart/2005/8/layout/default"/>
    <dgm:cxn modelId="{65E4A6E7-B8CA-40D4-9CBD-9C39DD78D7CE}" type="presParOf" srcId="{E9D304FD-E93C-4451-9C7B-475F3469D349}" destId="{E87B5C16-CA0A-4802-8A45-CBC5D3D47B17}" srcOrd="0" destOrd="0" presId="urn:microsoft.com/office/officeart/2005/8/layout/default"/>
    <dgm:cxn modelId="{F426FDA3-C219-46D9-8991-4AE5F07D3EB3}" type="presParOf" srcId="{E9D304FD-E93C-4451-9C7B-475F3469D349}" destId="{C7E0655B-DD64-4DE8-8967-6D4D38D1FEC4}" srcOrd="1" destOrd="0" presId="urn:microsoft.com/office/officeart/2005/8/layout/default"/>
    <dgm:cxn modelId="{954C09EE-CC4D-4E72-A463-F5DF98E97F8A}" type="presParOf" srcId="{E9D304FD-E93C-4451-9C7B-475F3469D349}" destId="{63B176E7-F618-4463-881C-D6A746A73511}" srcOrd="2" destOrd="0" presId="urn:microsoft.com/office/officeart/2005/8/layout/default"/>
    <dgm:cxn modelId="{A35793E4-2ECC-451D-8ED0-2D256311DA59}" type="presParOf" srcId="{E9D304FD-E93C-4451-9C7B-475F3469D349}" destId="{0EE2CA68-75B5-4635-891B-B9FC25A2D43B}" srcOrd="3" destOrd="0" presId="urn:microsoft.com/office/officeart/2005/8/layout/default"/>
    <dgm:cxn modelId="{5274C2EA-8C9F-4956-9A8E-C53FCE1D16A1}" type="presParOf" srcId="{E9D304FD-E93C-4451-9C7B-475F3469D349}" destId="{22CB9AC4-3FEB-4487-AB10-6ED108719980}" srcOrd="4" destOrd="0" presId="urn:microsoft.com/office/officeart/2005/8/layout/default"/>
  </dgm:cxnLst>
  <dgm:bg/>
  <dgm:whole>
    <a:ln>
      <a:noFill/>
    </a:ln>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58F6B5-7C31-431D-B80F-D5C23F8C9749}">
      <dsp:nvSpPr>
        <dsp:cNvPr id="0" name=""/>
        <dsp:cNvSpPr/>
      </dsp:nvSpPr>
      <dsp:spPr>
        <a:xfrm>
          <a:off x="252871" y="1687"/>
          <a:ext cx="1726504" cy="10359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sz="1800" kern="1200" dirty="0" smtClean="0"/>
            <a:t>Spitzengruppe</a:t>
          </a:r>
          <a:br>
            <a:rPr lang="de-DE" sz="1800" kern="1200" dirty="0" smtClean="0"/>
          </a:br>
          <a:r>
            <a:rPr lang="de-DE" sz="1800" kern="1200" dirty="0" smtClean="0"/>
            <a:t>(2 Punkte)</a:t>
          </a:r>
          <a:endParaRPr lang="de-DE" sz="1800" kern="1200" dirty="0"/>
        </a:p>
      </dsp:txBody>
      <dsp:txXfrm>
        <a:off x="252871" y="1687"/>
        <a:ext cx="1726504" cy="1035902"/>
      </dsp:txXfrm>
    </dsp:sp>
    <dsp:sp modelId="{441119DF-98FD-47A5-8393-9E2F9C8C787A}">
      <dsp:nvSpPr>
        <dsp:cNvPr id="0" name=""/>
        <dsp:cNvSpPr/>
      </dsp:nvSpPr>
      <dsp:spPr>
        <a:xfrm>
          <a:off x="252871" y="1210240"/>
          <a:ext cx="1726504" cy="10359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sz="1800" kern="1200" dirty="0" smtClean="0"/>
            <a:t>Mittelgruppe</a:t>
          </a:r>
          <a:br>
            <a:rPr lang="de-DE" sz="1800" kern="1200" dirty="0" smtClean="0"/>
          </a:br>
          <a:r>
            <a:rPr lang="de-DE" sz="1800" kern="1200" dirty="0" smtClean="0"/>
            <a:t>(1 Punkt)</a:t>
          </a:r>
          <a:endParaRPr lang="de-DE" sz="1800" kern="1200" dirty="0"/>
        </a:p>
      </dsp:txBody>
      <dsp:txXfrm>
        <a:off x="252871" y="1210240"/>
        <a:ext cx="1726504" cy="1035902"/>
      </dsp:txXfrm>
    </dsp:sp>
    <dsp:sp modelId="{4C44B4A1-B86C-4E0D-9612-67F421E44C38}">
      <dsp:nvSpPr>
        <dsp:cNvPr id="0" name=""/>
        <dsp:cNvSpPr/>
      </dsp:nvSpPr>
      <dsp:spPr>
        <a:xfrm>
          <a:off x="252871" y="2418793"/>
          <a:ext cx="1726504" cy="10359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sz="1800" kern="1200" dirty="0" smtClean="0"/>
            <a:t>Schlussgruppe</a:t>
          </a:r>
          <a:br>
            <a:rPr lang="de-DE" sz="1800" kern="1200" dirty="0" smtClean="0"/>
          </a:br>
          <a:r>
            <a:rPr lang="de-DE" sz="1800" kern="1200" dirty="0" smtClean="0"/>
            <a:t>(0 Punkte)</a:t>
          </a:r>
          <a:endParaRPr lang="de-DE" sz="1800" kern="1200" dirty="0"/>
        </a:p>
      </dsp:txBody>
      <dsp:txXfrm>
        <a:off x="252871" y="2418793"/>
        <a:ext cx="1726504" cy="10359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7B5C16-CA0A-4802-8A45-CBC5D3D47B17}">
      <dsp:nvSpPr>
        <dsp:cNvPr id="0" name=""/>
        <dsp:cNvSpPr/>
      </dsp:nvSpPr>
      <dsp:spPr>
        <a:xfrm>
          <a:off x="288033" y="1195"/>
          <a:ext cx="2376260" cy="1036197"/>
        </a:xfrm>
        <a:prstGeom prst="rect">
          <a:avLst/>
        </a:prstGeom>
        <a:noFill/>
        <a:ln w="25400" cap="flat" cmpd="sng" algn="ctr">
          <a:solidFill>
            <a:srgbClr val="567F9B"/>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sz="1800" kern="1200" dirty="0" smtClean="0">
              <a:solidFill>
                <a:srgbClr val="365871"/>
              </a:solidFill>
            </a:rPr>
            <a:t>Die besten </a:t>
          </a:r>
        </a:p>
        <a:p>
          <a:pPr lvl="0" algn="ctr" defTabSz="800100">
            <a:lnSpc>
              <a:spcPct val="90000"/>
            </a:lnSpc>
            <a:spcBef>
              <a:spcPct val="0"/>
            </a:spcBef>
            <a:spcAft>
              <a:spcPct val="35000"/>
            </a:spcAft>
          </a:pPr>
          <a:r>
            <a:rPr lang="de-DE" sz="1800" kern="1200" dirty="0" smtClean="0">
              <a:solidFill>
                <a:srgbClr val="365871"/>
              </a:solidFill>
            </a:rPr>
            <a:t>25 %</a:t>
          </a:r>
          <a:endParaRPr lang="de-DE" sz="1800" kern="1200" dirty="0">
            <a:solidFill>
              <a:srgbClr val="365871"/>
            </a:solidFill>
          </a:endParaRPr>
        </a:p>
      </dsp:txBody>
      <dsp:txXfrm>
        <a:off x="288033" y="1195"/>
        <a:ext cx="2376260" cy="1036197"/>
      </dsp:txXfrm>
    </dsp:sp>
    <dsp:sp modelId="{63B176E7-F618-4463-881C-D6A746A73511}">
      <dsp:nvSpPr>
        <dsp:cNvPr id="0" name=""/>
        <dsp:cNvSpPr/>
      </dsp:nvSpPr>
      <dsp:spPr>
        <a:xfrm>
          <a:off x="288033" y="1210093"/>
          <a:ext cx="2376260" cy="1036197"/>
        </a:xfrm>
        <a:prstGeom prst="rect">
          <a:avLst/>
        </a:prstGeom>
        <a:noFill/>
        <a:ln w="25400" cap="flat" cmpd="sng" algn="ctr">
          <a:solidFill>
            <a:srgbClr val="567F9B"/>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sz="1800" kern="1200" dirty="0" smtClean="0">
              <a:solidFill>
                <a:srgbClr val="365871"/>
              </a:solidFill>
            </a:rPr>
            <a:t>Die mittleren </a:t>
          </a:r>
        </a:p>
        <a:p>
          <a:pPr lvl="0" algn="ctr" defTabSz="800100">
            <a:lnSpc>
              <a:spcPct val="90000"/>
            </a:lnSpc>
            <a:spcBef>
              <a:spcPct val="0"/>
            </a:spcBef>
            <a:spcAft>
              <a:spcPct val="35000"/>
            </a:spcAft>
          </a:pPr>
          <a:r>
            <a:rPr lang="de-DE" sz="1800" kern="1200" dirty="0" smtClean="0">
              <a:solidFill>
                <a:srgbClr val="365871"/>
              </a:solidFill>
            </a:rPr>
            <a:t>50 %</a:t>
          </a:r>
          <a:endParaRPr lang="de-DE" sz="1800" kern="1200" dirty="0">
            <a:solidFill>
              <a:srgbClr val="365871"/>
            </a:solidFill>
          </a:endParaRPr>
        </a:p>
      </dsp:txBody>
      <dsp:txXfrm>
        <a:off x="288033" y="1210093"/>
        <a:ext cx="2376260" cy="1036197"/>
      </dsp:txXfrm>
    </dsp:sp>
    <dsp:sp modelId="{22CB9AC4-3FEB-4487-AB10-6ED108719980}">
      <dsp:nvSpPr>
        <dsp:cNvPr id="0" name=""/>
        <dsp:cNvSpPr/>
      </dsp:nvSpPr>
      <dsp:spPr>
        <a:xfrm>
          <a:off x="288033" y="2418990"/>
          <a:ext cx="2376260" cy="1036197"/>
        </a:xfrm>
        <a:prstGeom prst="rect">
          <a:avLst/>
        </a:prstGeom>
        <a:noFill/>
        <a:ln w="25400" cap="flat" cmpd="sng" algn="ctr">
          <a:solidFill>
            <a:srgbClr val="567F9B"/>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DE" sz="1800" kern="1200" dirty="0" smtClean="0">
              <a:solidFill>
                <a:srgbClr val="365871"/>
              </a:solidFill>
            </a:rPr>
            <a:t>Die schlechtesten </a:t>
          </a:r>
        </a:p>
        <a:p>
          <a:pPr lvl="0" algn="ctr" defTabSz="800100">
            <a:lnSpc>
              <a:spcPct val="90000"/>
            </a:lnSpc>
            <a:spcBef>
              <a:spcPct val="0"/>
            </a:spcBef>
            <a:spcAft>
              <a:spcPct val="35000"/>
            </a:spcAft>
          </a:pPr>
          <a:r>
            <a:rPr lang="de-DE" sz="1800" kern="1200" dirty="0" smtClean="0">
              <a:solidFill>
                <a:srgbClr val="365871"/>
              </a:solidFill>
            </a:rPr>
            <a:t>25 %</a:t>
          </a:r>
          <a:endParaRPr lang="de-DE" sz="1800" kern="1200" dirty="0">
            <a:solidFill>
              <a:srgbClr val="365871"/>
            </a:solidFill>
          </a:endParaRPr>
        </a:p>
      </dsp:txBody>
      <dsp:txXfrm>
        <a:off x="288033" y="2418990"/>
        <a:ext cx="2376260" cy="10361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7B5C16-CA0A-4802-8A45-CBC5D3D47B17}">
      <dsp:nvSpPr>
        <dsp:cNvPr id="0" name=""/>
        <dsp:cNvSpPr/>
      </dsp:nvSpPr>
      <dsp:spPr>
        <a:xfrm>
          <a:off x="288033" y="1195"/>
          <a:ext cx="2376260" cy="1036197"/>
        </a:xfrm>
        <a:prstGeom prst="rect">
          <a:avLst/>
        </a:prstGeom>
        <a:noFill/>
        <a:ln w="25400" cap="flat" cmpd="sng" algn="ctr">
          <a:solidFill>
            <a:srgbClr val="567F9B"/>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solidFill>
                <a:srgbClr val="365871"/>
              </a:solidFill>
            </a:rPr>
            <a:t>Steigerung des </a:t>
          </a:r>
          <a:br>
            <a:rPr lang="de-DE" sz="1400" kern="1200" dirty="0" smtClean="0">
              <a:solidFill>
                <a:srgbClr val="365871"/>
              </a:solidFill>
            </a:rPr>
          </a:br>
          <a:r>
            <a:rPr lang="de-DE" sz="1400" kern="1200" dirty="0" smtClean="0">
              <a:solidFill>
                <a:srgbClr val="365871"/>
              </a:solidFill>
            </a:rPr>
            <a:t>     Frauenanteils ≥ 5 % oder Frauenanteil 2010 bereits über 40 % und nicht unter 40 % gesunken </a:t>
          </a:r>
          <a:endParaRPr lang="de-DE" sz="1400" kern="1200" dirty="0">
            <a:solidFill>
              <a:srgbClr val="365871"/>
            </a:solidFill>
          </a:endParaRPr>
        </a:p>
      </dsp:txBody>
      <dsp:txXfrm>
        <a:off x="288033" y="1195"/>
        <a:ext cx="2376260" cy="1036197"/>
      </dsp:txXfrm>
    </dsp:sp>
    <dsp:sp modelId="{63B176E7-F618-4463-881C-D6A746A73511}">
      <dsp:nvSpPr>
        <dsp:cNvPr id="0" name=""/>
        <dsp:cNvSpPr/>
      </dsp:nvSpPr>
      <dsp:spPr>
        <a:xfrm>
          <a:off x="288033" y="1210093"/>
          <a:ext cx="2376260" cy="1036197"/>
        </a:xfrm>
        <a:prstGeom prst="rect">
          <a:avLst/>
        </a:prstGeom>
        <a:noFill/>
        <a:ln w="25400" cap="flat" cmpd="sng" algn="ctr">
          <a:solidFill>
            <a:srgbClr val="567F9B"/>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solidFill>
                <a:srgbClr val="365871"/>
              </a:solidFill>
            </a:rPr>
            <a:t>Steigerung des Frauenanteils 0 % - 5 %</a:t>
          </a:r>
          <a:endParaRPr lang="de-DE" sz="1400" kern="1200" dirty="0">
            <a:solidFill>
              <a:srgbClr val="365871"/>
            </a:solidFill>
          </a:endParaRPr>
        </a:p>
      </dsp:txBody>
      <dsp:txXfrm>
        <a:off x="288033" y="1210093"/>
        <a:ext cx="2376260" cy="1036197"/>
      </dsp:txXfrm>
    </dsp:sp>
    <dsp:sp modelId="{22CB9AC4-3FEB-4487-AB10-6ED108719980}">
      <dsp:nvSpPr>
        <dsp:cNvPr id="0" name=""/>
        <dsp:cNvSpPr/>
      </dsp:nvSpPr>
      <dsp:spPr>
        <a:xfrm>
          <a:off x="288033" y="2418990"/>
          <a:ext cx="2376260" cy="1036197"/>
        </a:xfrm>
        <a:prstGeom prst="rect">
          <a:avLst/>
        </a:prstGeom>
        <a:noFill/>
        <a:ln w="25400" cap="flat" cmpd="sng" algn="ctr">
          <a:solidFill>
            <a:srgbClr val="567F9B"/>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de-DE" sz="1400" kern="1200" dirty="0" smtClean="0">
              <a:solidFill>
                <a:srgbClr val="365871"/>
              </a:solidFill>
            </a:rPr>
            <a:t>Frauenanteil gesunken</a:t>
          </a:r>
          <a:br>
            <a:rPr lang="de-DE" sz="1400" kern="1200" dirty="0" smtClean="0">
              <a:solidFill>
                <a:srgbClr val="365871"/>
              </a:solidFill>
            </a:rPr>
          </a:br>
          <a:r>
            <a:rPr lang="de-DE" sz="1400" kern="1200" dirty="0" smtClean="0">
              <a:solidFill>
                <a:srgbClr val="365871"/>
              </a:solidFill>
            </a:rPr>
            <a:t>      oder stagniert</a:t>
          </a:r>
          <a:endParaRPr lang="de-DE" sz="1400" kern="1200" dirty="0">
            <a:solidFill>
              <a:srgbClr val="365871"/>
            </a:solidFill>
          </a:endParaRPr>
        </a:p>
      </dsp:txBody>
      <dsp:txXfrm>
        <a:off x="288033" y="2418990"/>
        <a:ext cx="2376260" cy="103619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0.01708</cdr:x>
      <cdr:y>0.29032</cdr:y>
    </cdr:from>
    <cdr:to>
      <cdr:x>0.15369</cdr:x>
      <cdr:y>0.33871</cdr:y>
    </cdr:to>
    <cdr:sp macro="" textlink="">
      <cdr:nvSpPr>
        <cdr:cNvPr id="2" name="Textfeld 1"/>
        <cdr:cNvSpPr txBox="1"/>
      </cdr:nvSpPr>
      <cdr:spPr>
        <a:xfrm xmlns:a="http://schemas.openxmlformats.org/drawingml/2006/main">
          <a:off x="144016" y="1296144"/>
          <a:ext cx="1152128" cy="2160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1100" dirty="0" smtClean="0"/>
            <a:t>Mittelgruppe</a:t>
          </a:r>
          <a:endParaRPr lang="de-DE" sz="1100" dirty="0"/>
        </a:p>
      </cdr:txBody>
    </cdr:sp>
  </cdr:relSizeAnchor>
  <cdr:relSizeAnchor xmlns:cdr="http://schemas.openxmlformats.org/drawingml/2006/chartDrawing">
    <cdr:from>
      <cdr:x>0.01708</cdr:x>
      <cdr:y>0.1129</cdr:y>
    </cdr:from>
    <cdr:to>
      <cdr:x>0.15369</cdr:x>
      <cdr:y>0.16129</cdr:y>
    </cdr:to>
    <cdr:sp macro="" textlink="">
      <cdr:nvSpPr>
        <cdr:cNvPr id="3" name="Textfeld 1"/>
        <cdr:cNvSpPr txBox="1"/>
      </cdr:nvSpPr>
      <cdr:spPr>
        <a:xfrm xmlns:a="http://schemas.openxmlformats.org/drawingml/2006/main">
          <a:off x="144016" y="504056"/>
          <a:ext cx="1152128" cy="2160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DE" sz="1100" dirty="0" smtClean="0"/>
            <a:t>Spitzengruppe</a:t>
          </a:r>
          <a:endParaRPr lang="de-DE" sz="1100" dirty="0"/>
        </a:p>
      </cdr:txBody>
    </cdr:sp>
  </cdr:relSizeAnchor>
  <cdr:relSizeAnchor xmlns:cdr="http://schemas.openxmlformats.org/drawingml/2006/chartDrawing">
    <cdr:from>
      <cdr:x>0.01708</cdr:x>
      <cdr:y>0.46774</cdr:y>
    </cdr:from>
    <cdr:to>
      <cdr:x>0.15369</cdr:x>
      <cdr:y>0.51613</cdr:y>
    </cdr:to>
    <cdr:sp macro="" textlink="">
      <cdr:nvSpPr>
        <cdr:cNvPr id="4" name="Textfeld 1"/>
        <cdr:cNvSpPr txBox="1"/>
      </cdr:nvSpPr>
      <cdr:spPr>
        <a:xfrm xmlns:a="http://schemas.openxmlformats.org/drawingml/2006/main">
          <a:off x="144016" y="2088232"/>
          <a:ext cx="1152128" cy="2160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DE" sz="1100" dirty="0" smtClean="0"/>
            <a:t>Schlussgruppe</a:t>
          </a:r>
          <a:endParaRPr lang="de-DE"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152B67-5896-46EE-9B4E-6CCB61EDC7DD}" type="datetimeFigureOut">
              <a:rPr lang="de-DE" smtClean="0"/>
              <a:t>17.09.2019</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C5A42B-D19D-4B02-8997-7FF4F9C709F1}" type="slidenum">
              <a:rPr lang="de-DE" smtClean="0"/>
              <a:t>‹Nr.›</a:t>
            </a:fld>
            <a:endParaRPr lang="de-DE"/>
          </a:p>
        </p:txBody>
      </p:sp>
    </p:spTree>
    <p:extLst>
      <p:ext uri="{BB962C8B-B14F-4D97-AF65-F5344CB8AC3E}">
        <p14:creationId xmlns:p14="http://schemas.microsoft.com/office/powerpoint/2010/main" val="1964873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lienbildplatzhalter 1"/>
          <p:cNvSpPr>
            <a:spLocks noGrp="1" noRot="1" noChangeAspect="1" noTextEdit="1"/>
          </p:cNvSpPr>
          <p:nvPr>
            <p:ph type="sldImg"/>
          </p:nvPr>
        </p:nvSpPr>
        <p:spPr/>
      </p:sp>
      <p:sp>
        <p:nvSpPr>
          <p:cNvPr id="28675" name="Notizenplatzhalter 2"/>
          <p:cNvSpPr>
            <a:spLocks noGrp="1"/>
          </p:cNvSpPr>
          <p:nvPr>
            <p:ph type="body" idx="1"/>
          </p:nvPr>
        </p:nvSpPr>
        <p:spPr>
          <a:noFill/>
          <a:ln/>
        </p:spPr>
        <p:txBody>
          <a:bodyPr/>
          <a:lstStyle/>
          <a:p>
            <a:endParaRPr lang="de-DE" dirty="0" smtClean="0">
              <a:latin typeface="Times New Roman" pitchFamily="18" charset="0"/>
            </a:endParaRPr>
          </a:p>
        </p:txBody>
      </p:sp>
      <p:sp>
        <p:nvSpPr>
          <p:cNvPr id="28676" name="Foliennummernplatzhalter 3"/>
          <p:cNvSpPr>
            <a:spLocks noGrp="1"/>
          </p:cNvSpPr>
          <p:nvPr>
            <p:ph type="sldNum" sz="quarter"/>
          </p:nvPr>
        </p:nvSpPr>
        <p:spPr>
          <a:noFill/>
        </p:spPr>
        <p:txBody>
          <a:bodyPr/>
          <a:lstStyle/>
          <a:p>
            <a:pPr>
              <a:buFont typeface="Times New Roman" pitchFamily="18" charset="0"/>
              <a:buNone/>
            </a:pPr>
            <a:fld id="{EC9A7B58-79F9-489B-8FC5-46B8C8C80BC7}" type="slidenum">
              <a:rPr lang="de-DE" smtClean="0">
                <a:solidFill>
                  <a:prstClr val="black"/>
                </a:solidFill>
                <a:latin typeface="Times New Roman" pitchFamily="18" charset="0"/>
              </a:rPr>
              <a:pPr>
                <a:buFont typeface="Times New Roman" pitchFamily="18" charset="0"/>
                <a:buNone/>
              </a:pPr>
              <a:t>1</a:t>
            </a:fld>
            <a:endParaRPr lang="de-DE" smtClean="0">
              <a:solidFill>
                <a:prstClr val="black"/>
              </a:solidFill>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lienbildplatzhalter 1"/>
          <p:cNvSpPr>
            <a:spLocks noGrp="1" noRot="1" noChangeAspect="1" noTextEdit="1"/>
          </p:cNvSpPr>
          <p:nvPr>
            <p:ph type="sldImg"/>
          </p:nvPr>
        </p:nvSpPr>
        <p:spPr/>
      </p:sp>
      <p:sp>
        <p:nvSpPr>
          <p:cNvPr id="28675" name="Notizenplatzhalter 2"/>
          <p:cNvSpPr>
            <a:spLocks noGrp="1"/>
          </p:cNvSpPr>
          <p:nvPr>
            <p:ph type="body" idx="1"/>
          </p:nvPr>
        </p:nvSpPr>
        <p:spPr>
          <a:noFill/>
          <a:ln/>
        </p:spPr>
        <p:txBody>
          <a:bodyPr/>
          <a:lstStyle/>
          <a:p>
            <a:endParaRPr lang="de-DE" dirty="0" smtClean="0">
              <a:latin typeface="Times New Roman" pitchFamily="18" charset="0"/>
            </a:endParaRPr>
          </a:p>
        </p:txBody>
      </p:sp>
      <p:sp>
        <p:nvSpPr>
          <p:cNvPr id="28676" name="Foliennummernplatzhalter 3"/>
          <p:cNvSpPr>
            <a:spLocks noGrp="1"/>
          </p:cNvSpPr>
          <p:nvPr>
            <p:ph type="sldNum" sz="quarter"/>
          </p:nvPr>
        </p:nvSpPr>
        <p:spPr>
          <a:noFill/>
        </p:spPr>
        <p:txBody>
          <a:bodyPr/>
          <a:lstStyle/>
          <a:p>
            <a:pPr>
              <a:buFont typeface="Times New Roman" pitchFamily="18" charset="0"/>
              <a:buNone/>
            </a:pPr>
            <a:fld id="{EC9A7B58-79F9-489B-8FC5-46B8C8C80BC7}" type="slidenum">
              <a:rPr lang="de-DE" smtClean="0">
                <a:solidFill>
                  <a:prstClr val="black"/>
                </a:solidFill>
                <a:latin typeface="Times New Roman" pitchFamily="18" charset="0"/>
              </a:rPr>
              <a:pPr>
                <a:buFont typeface="Times New Roman" pitchFamily="18" charset="0"/>
                <a:buNone/>
              </a:pPr>
              <a:t>2</a:t>
            </a:fld>
            <a:endParaRPr lang="de-DE" smtClean="0">
              <a:solidFill>
                <a:prstClr val="black"/>
              </a:solidFill>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ln>
            <a:noFill/>
          </a:ln>
        </p:spPr>
        <p:txBody>
          <a:bodyPr/>
          <a:lstStyle>
            <a:lvl1pPr>
              <a:defRPr sz="2800" b="1">
                <a:solidFill>
                  <a:schemeClr val="tx2"/>
                </a:solidFill>
              </a:defRPr>
            </a:lvl1pPr>
          </a:lstStyle>
          <a:p>
            <a:r>
              <a:rPr lang="de-DE" dirty="0" smtClean="0"/>
              <a:t>Titelmasterformat durch Klicken bearbeiten</a:t>
            </a:r>
            <a:endParaRPr lang="de-DE" dirty="0"/>
          </a:p>
        </p:txBody>
      </p:sp>
      <p:sp>
        <p:nvSpPr>
          <p:cNvPr id="3" name="Untertitel 2"/>
          <p:cNvSpPr>
            <a:spLocks noGrp="1"/>
          </p:cNvSpPr>
          <p:nvPr>
            <p:ph type="subTitle" idx="1"/>
          </p:nvPr>
        </p:nvSpPr>
        <p:spPr>
          <a:xfrm>
            <a:off x="1371600" y="3886200"/>
            <a:ext cx="6400800" cy="1752600"/>
          </a:xfrm>
          <a:ln>
            <a:noFill/>
          </a:ln>
        </p:spPr>
        <p:txBody>
          <a:bodyPr/>
          <a:lstStyle>
            <a:lvl1pPr marL="0" indent="0" algn="ctr">
              <a:lnSpc>
                <a:spcPct val="100000"/>
              </a:lnSpc>
              <a:spcAft>
                <a:spcPts val="600"/>
              </a:spcAft>
              <a:buNone/>
              <a:defRPr sz="2000" b="1">
                <a:solidFill>
                  <a:schemeClr val="tx2"/>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dirty="0" smtClean="0"/>
              <a:t>Formatvorlage des Untertitelmasters durch Klicken bearbeiten</a:t>
            </a:r>
            <a:endParaRPr lang="de-DE" dirty="0"/>
          </a:p>
        </p:txBody>
      </p:sp>
    </p:spTree>
    <p:extLst>
      <p:ext uri="{BB962C8B-B14F-4D97-AF65-F5344CB8AC3E}">
        <p14:creationId xmlns:p14="http://schemas.microsoft.com/office/powerpoint/2010/main" val="118797418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idx="10"/>
          </p:nvPr>
        </p:nvSpPr>
        <p:spPr>
          <a:xfrm>
            <a:off x="457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5" name="Fußzeilenplatzhalter 4"/>
          <p:cNvSpPr>
            <a:spLocks noGrp="1"/>
          </p:cNvSpPr>
          <p:nvPr>
            <p:ph type="ftr" idx="11"/>
          </p:nvPr>
        </p:nvSpPr>
        <p:spPr>
          <a:xfrm>
            <a:off x="3124200" y="6356350"/>
            <a:ext cx="2894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6" name="Foliennummernplatzhalter 5"/>
          <p:cNvSpPr>
            <a:spLocks noGrp="1"/>
          </p:cNvSpPr>
          <p:nvPr>
            <p:ph type="sldNum" idx="12"/>
          </p:nvPr>
        </p:nvSpPr>
        <p:spPr>
          <a:xfrm>
            <a:off x="6553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fld id="{A9C507B4-9529-4E6F-BBA4-E703711493FE}" type="slidenum">
              <a:rPr lang="de-DE">
                <a:solidFill>
                  <a:srgbClr val="000000"/>
                </a:solidFill>
              </a:rPr>
              <a:pPr defTabSz="449263" fontAlgn="base">
                <a:spcBef>
                  <a:spcPct val="0"/>
                </a:spcBef>
                <a:spcAft>
                  <a:spcPct val="0"/>
                </a:spcAft>
                <a:defRPr/>
              </a:pPr>
              <a:t>‹Nr.›</a:t>
            </a:fld>
            <a:fld id="{DA3DF758-82B8-4D8E-927C-E8DD3D374C43}" type="slidenum">
              <a:rPr lang="de-DE">
                <a:solidFill>
                  <a:srgbClr val="000000"/>
                </a:solidFill>
              </a:rPr>
              <a:pPr defTabSz="449263" fontAlgn="base">
                <a:spcBef>
                  <a:spcPct val="0"/>
                </a:spcBef>
                <a:spcAft>
                  <a:spcPct val="0"/>
                </a:spcAft>
                <a:defRPr/>
              </a:pPr>
              <a:t>‹Nr.›</a:t>
            </a:fld>
            <a:endParaRPr lang="de-DE">
              <a:solidFill>
                <a:srgbClr val="000000"/>
              </a:solidFill>
            </a:endParaRPr>
          </a:p>
        </p:txBody>
      </p:sp>
    </p:spTree>
    <p:extLst>
      <p:ext uri="{BB962C8B-B14F-4D97-AF65-F5344CB8AC3E}">
        <p14:creationId xmlns:p14="http://schemas.microsoft.com/office/powerpoint/2010/main" val="2734473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214438"/>
            <a:ext cx="2055813" cy="4910137"/>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1214438"/>
            <a:ext cx="6019800" cy="4910137"/>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idx="10"/>
          </p:nvPr>
        </p:nvSpPr>
        <p:spPr>
          <a:xfrm>
            <a:off x="457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5" name="Fußzeilenplatzhalter 4"/>
          <p:cNvSpPr>
            <a:spLocks noGrp="1"/>
          </p:cNvSpPr>
          <p:nvPr>
            <p:ph type="ftr" idx="11"/>
          </p:nvPr>
        </p:nvSpPr>
        <p:spPr>
          <a:xfrm>
            <a:off x="3124200" y="6356350"/>
            <a:ext cx="2894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6" name="Foliennummernplatzhalter 5"/>
          <p:cNvSpPr>
            <a:spLocks noGrp="1"/>
          </p:cNvSpPr>
          <p:nvPr>
            <p:ph type="sldNum" idx="12"/>
          </p:nvPr>
        </p:nvSpPr>
        <p:spPr>
          <a:xfrm>
            <a:off x="6553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fld id="{99409464-6554-4A50-A309-0002817EED90}" type="slidenum">
              <a:rPr lang="de-DE">
                <a:solidFill>
                  <a:srgbClr val="000000"/>
                </a:solidFill>
              </a:rPr>
              <a:pPr defTabSz="449263" fontAlgn="base">
                <a:spcBef>
                  <a:spcPct val="0"/>
                </a:spcBef>
                <a:spcAft>
                  <a:spcPct val="0"/>
                </a:spcAft>
                <a:defRPr/>
              </a:pPr>
              <a:t>‹Nr.›</a:t>
            </a:fld>
            <a:fld id="{1C952E74-15D6-4FAA-92F1-C6FA046929A1}" type="slidenum">
              <a:rPr lang="de-DE">
                <a:solidFill>
                  <a:srgbClr val="000000"/>
                </a:solidFill>
              </a:rPr>
              <a:pPr defTabSz="449263" fontAlgn="base">
                <a:spcBef>
                  <a:spcPct val="0"/>
                </a:spcBef>
                <a:spcAft>
                  <a:spcPct val="0"/>
                </a:spcAft>
                <a:defRPr/>
              </a:pPr>
              <a:t>‹Nr.›</a:t>
            </a:fld>
            <a:endParaRPr lang="de-DE">
              <a:solidFill>
                <a:srgbClr val="000000"/>
              </a:solidFill>
            </a:endParaRPr>
          </a:p>
        </p:txBody>
      </p:sp>
    </p:spTree>
    <p:extLst>
      <p:ext uri="{BB962C8B-B14F-4D97-AF65-F5344CB8AC3E}">
        <p14:creationId xmlns:p14="http://schemas.microsoft.com/office/powerpoint/2010/main" val="2798289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304800" y="531813"/>
            <a:ext cx="8229600" cy="715962"/>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457200" y="1676400"/>
            <a:ext cx="4038600" cy="434340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76400"/>
            <a:ext cx="4038600" cy="434340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923622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395536" y="620688"/>
            <a:ext cx="8228013" cy="712787"/>
          </a:xfrm>
        </p:spPr>
        <p:txBody>
          <a:bodyPr/>
          <a:lstStyle>
            <a:lvl1pPr>
              <a:lnSpc>
                <a:spcPct val="100000"/>
              </a:lnSpc>
              <a:defRPr baseline="0"/>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95536" y="1700808"/>
            <a:ext cx="8228013" cy="4429147"/>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1042617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idx="10"/>
          </p:nvPr>
        </p:nvSpPr>
        <p:spPr>
          <a:xfrm>
            <a:off x="457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5" name="Fußzeilenplatzhalter 4"/>
          <p:cNvSpPr>
            <a:spLocks noGrp="1"/>
          </p:cNvSpPr>
          <p:nvPr>
            <p:ph type="ftr" idx="11"/>
          </p:nvPr>
        </p:nvSpPr>
        <p:spPr>
          <a:xfrm>
            <a:off x="3124200" y="6356350"/>
            <a:ext cx="2894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dirty="0">
              <a:solidFill>
                <a:srgbClr val="000000"/>
              </a:solidFill>
            </a:endParaRPr>
          </a:p>
        </p:txBody>
      </p:sp>
      <p:sp>
        <p:nvSpPr>
          <p:cNvPr id="6" name="Foliennummernplatzhalter 5"/>
          <p:cNvSpPr>
            <a:spLocks noGrp="1"/>
          </p:cNvSpPr>
          <p:nvPr>
            <p:ph type="sldNum" idx="12"/>
          </p:nvPr>
        </p:nvSpPr>
        <p:spPr>
          <a:xfrm>
            <a:off x="6553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fld id="{C79276BD-DBE3-43E7-A568-B0E74992AA87}" type="slidenum">
              <a:rPr lang="de-DE">
                <a:solidFill>
                  <a:srgbClr val="000000"/>
                </a:solidFill>
              </a:rPr>
              <a:pPr defTabSz="449263" fontAlgn="base">
                <a:spcBef>
                  <a:spcPct val="0"/>
                </a:spcBef>
                <a:spcAft>
                  <a:spcPct val="0"/>
                </a:spcAft>
                <a:defRPr/>
              </a:pPr>
              <a:t>‹Nr.›</a:t>
            </a:fld>
            <a:fld id="{AC4D4EFD-C369-49C2-9DB8-A461AC983E5D}" type="slidenum">
              <a:rPr lang="de-DE">
                <a:solidFill>
                  <a:srgbClr val="000000"/>
                </a:solidFill>
              </a:rPr>
              <a:pPr defTabSz="449263" fontAlgn="base">
                <a:spcBef>
                  <a:spcPct val="0"/>
                </a:spcBef>
                <a:spcAft>
                  <a:spcPct val="0"/>
                </a:spcAft>
                <a:defRPr/>
              </a:pPr>
              <a:t>‹Nr.›</a:t>
            </a:fld>
            <a:endParaRPr lang="de-DE" dirty="0">
              <a:solidFill>
                <a:srgbClr val="000000"/>
              </a:solidFill>
            </a:endParaRPr>
          </a:p>
        </p:txBody>
      </p:sp>
    </p:spTree>
    <p:extLst>
      <p:ext uri="{BB962C8B-B14F-4D97-AF65-F5344CB8AC3E}">
        <p14:creationId xmlns:p14="http://schemas.microsoft.com/office/powerpoint/2010/main" val="2838493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2143125"/>
            <a:ext cx="4037013" cy="3981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6613" y="2143125"/>
            <a:ext cx="4038600" cy="3981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idx="10"/>
          </p:nvPr>
        </p:nvSpPr>
        <p:spPr>
          <a:xfrm>
            <a:off x="457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dirty="0">
              <a:solidFill>
                <a:srgbClr val="000000"/>
              </a:solidFill>
            </a:endParaRPr>
          </a:p>
        </p:txBody>
      </p:sp>
      <p:sp>
        <p:nvSpPr>
          <p:cNvPr id="6" name="Fußzeilenplatzhalter 5"/>
          <p:cNvSpPr>
            <a:spLocks noGrp="1"/>
          </p:cNvSpPr>
          <p:nvPr>
            <p:ph type="ftr" idx="11"/>
          </p:nvPr>
        </p:nvSpPr>
        <p:spPr>
          <a:xfrm>
            <a:off x="3124200" y="6356350"/>
            <a:ext cx="2894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dirty="0">
              <a:solidFill>
                <a:srgbClr val="000000"/>
              </a:solidFill>
            </a:endParaRPr>
          </a:p>
        </p:txBody>
      </p:sp>
      <p:sp>
        <p:nvSpPr>
          <p:cNvPr id="7" name="Foliennummernplatzhalter 6"/>
          <p:cNvSpPr>
            <a:spLocks noGrp="1"/>
          </p:cNvSpPr>
          <p:nvPr>
            <p:ph type="sldNum" idx="12"/>
          </p:nvPr>
        </p:nvSpPr>
        <p:spPr>
          <a:xfrm>
            <a:off x="6553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fld id="{C4E3AADE-6C82-4BFD-87F6-13C02BFE99EE}" type="slidenum">
              <a:rPr lang="de-DE">
                <a:solidFill>
                  <a:srgbClr val="000000"/>
                </a:solidFill>
              </a:rPr>
              <a:pPr defTabSz="449263" fontAlgn="base">
                <a:spcBef>
                  <a:spcPct val="0"/>
                </a:spcBef>
                <a:spcAft>
                  <a:spcPct val="0"/>
                </a:spcAft>
                <a:defRPr/>
              </a:pPr>
              <a:t>‹Nr.›</a:t>
            </a:fld>
            <a:fld id="{E1C3841A-C855-483B-80D1-F4579D426E6E}" type="slidenum">
              <a:rPr lang="de-DE">
                <a:solidFill>
                  <a:srgbClr val="000000"/>
                </a:solidFill>
              </a:rPr>
              <a:pPr defTabSz="449263" fontAlgn="base">
                <a:spcBef>
                  <a:spcPct val="0"/>
                </a:spcBef>
                <a:spcAft>
                  <a:spcPct val="0"/>
                </a:spcAft>
                <a:defRPr/>
              </a:pPr>
              <a:t>‹Nr.›</a:t>
            </a:fld>
            <a:endParaRPr lang="de-DE">
              <a:solidFill>
                <a:srgbClr val="000000"/>
              </a:solidFill>
            </a:endParaRPr>
          </a:p>
        </p:txBody>
      </p:sp>
    </p:spTree>
    <p:extLst>
      <p:ext uri="{BB962C8B-B14F-4D97-AF65-F5344CB8AC3E}">
        <p14:creationId xmlns:p14="http://schemas.microsoft.com/office/powerpoint/2010/main" val="1019446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idx="10"/>
          </p:nvPr>
        </p:nvSpPr>
        <p:spPr>
          <a:xfrm>
            <a:off x="457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8" name="Fußzeilenplatzhalter 7"/>
          <p:cNvSpPr>
            <a:spLocks noGrp="1"/>
          </p:cNvSpPr>
          <p:nvPr>
            <p:ph type="ftr" idx="11"/>
          </p:nvPr>
        </p:nvSpPr>
        <p:spPr>
          <a:xfrm>
            <a:off x="3124200" y="6356350"/>
            <a:ext cx="2894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9" name="Foliennummernplatzhalter 8"/>
          <p:cNvSpPr>
            <a:spLocks noGrp="1"/>
          </p:cNvSpPr>
          <p:nvPr>
            <p:ph type="sldNum" idx="12"/>
          </p:nvPr>
        </p:nvSpPr>
        <p:spPr>
          <a:xfrm>
            <a:off x="6553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fld id="{204A45AB-5D00-496F-ACC7-E0D2886C4C2F}" type="slidenum">
              <a:rPr lang="de-DE">
                <a:solidFill>
                  <a:srgbClr val="000000"/>
                </a:solidFill>
              </a:rPr>
              <a:pPr defTabSz="449263" fontAlgn="base">
                <a:spcBef>
                  <a:spcPct val="0"/>
                </a:spcBef>
                <a:spcAft>
                  <a:spcPct val="0"/>
                </a:spcAft>
                <a:defRPr/>
              </a:pPr>
              <a:t>‹Nr.›</a:t>
            </a:fld>
            <a:fld id="{52A09831-4DE3-4880-9945-45E142BA8E49}" type="slidenum">
              <a:rPr lang="de-DE">
                <a:solidFill>
                  <a:srgbClr val="000000"/>
                </a:solidFill>
              </a:rPr>
              <a:pPr defTabSz="449263" fontAlgn="base">
                <a:spcBef>
                  <a:spcPct val="0"/>
                </a:spcBef>
                <a:spcAft>
                  <a:spcPct val="0"/>
                </a:spcAft>
                <a:defRPr/>
              </a:pPr>
              <a:t>‹Nr.›</a:t>
            </a:fld>
            <a:endParaRPr lang="de-DE">
              <a:solidFill>
                <a:srgbClr val="000000"/>
              </a:solidFill>
            </a:endParaRPr>
          </a:p>
        </p:txBody>
      </p:sp>
    </p:spTree>
    <p:extLst>
      <p:ext uri="{BB962C8B-B14F-4D97-AF65-F5344CB8AC3E}">
        <p14:creationId xmlns:p14="http://schemas.microsoft.com/office/powerpoint/2010/main" val="3046347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nSpc>
                <a:spcPct val="100000"/>
              </a:lnSpc>
              <a:defRPr/>
            </a:lvl1pPr>
          </a:lstStyle>
          <a:p>
            <a:r>
              <a:rPr lang="de-DE" dirty="0" smtClean="0"/>
              <a:t>Titelmasterformat durch Klicken bearbeiten</a:t>
            </a:r>
            <a:endParaRPr lang="de-DE" dirty="0"/>
          </a:p>
        </p:txBody>
      </p:sp>
    </p:spTree>
    <p:extLst>
      <p:ext uri="{BB962C8B-B14F-4D97-AF65-F5344CB8AC3E}">
        <p14:creationId xmlns:p14="http://schemas.microsoft.com/office/powerpoint/2010/main" val="2699891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idx="10"/>
          </p:nvPr>
        </p:nvSpPr>
        <p:spPr>
          <a:xfrm>
            <a:off x="457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3" name="Fußzeilenplatzhalter 2"/>
          <p:cNvSpPr>
            <a:spLocks noGrp="1"/>
          </p:cNvSpPr>
          <p:nvPr>
            <p:ph type="ftr" idx="11"/>
          </p:nvPr>
        </p:nvSpPr>
        <p:spPr>
          <a:xfrm>
            <a:off x="3124200" y="6356350"/>
            <a:ext cx="2894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4" name="Foliennummernplatzhalter 3"/>
          <p:cNvSpPr>
            <a:spLocks noGrp="1"/>
          </p:cNvSpPr>
          <p:nvPr>
            <p:ph type="sldNum" idx="12"/>
          </p:nvPr>
        </p:nvSpPr>
        <p:spPr>
          <a:xfrm>
            <a:off x="6553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fld id="{5C61E3B8-D62F-4822-871B-DBB347F8F84B}" type="slidenum">
              <a:rPr lang="de-DE">
                <a:solidFill>
                  <a:srgbClr val="000000"/>
                </a:solidFill>
              </a:rPr>
              <a:pPr defTabSz="449263" fontAlgn="base">
                <a:spcBef>
                  <a:spcPct val="0"/>
                </a:spcBef>
                <a:spcAft>
                  <a:spcPct val="0"/>
                </a:spcAft>
                <a:defRPr/>
              </a:pPr>
              <a:t>‹Nr.›</a:t>
            </a:fld>
            <a:fld id="{D880D4B1-46A3-4E36-80C3-6C9A575051F5}" type="slidenum">
              <a:rPr lang="de-DE">
                <a:solidFill>
                  <a:srgbClr val="000000"/>
                </a:solidFill>
              </a:rPr>
              <a:pPr defTabSz="449263" fontAlgn="base">
                <a:spcBef>
                  <a:spcPct val="0"/>
                </a:spcBef>
                <a:spcAft>
                  <a:spcPct val="0"/>
                </a:spcAft>
                <a:defRPr/>
              </a:pPr>
              <a:t>‹Nr.›</a:t>
            </a:fld>
            <a:endParaRPr lang="de-DE">
              <a:solidFill>
                <a:srgbClr val="000000"/>
              </a:solidFill>
            </a:endParaRPr>
          </a:p>
        </p:txBody>
      </p:sp>
    </p:spTree>
    <p:extLst>
      <p:ext uri="{BB962C8B-B14F-4D97-AF65-F5344CB8AC3E}">
        <p14:creationId xmlns:p14="http://schemas.microsoft.com/office/powerpoint/2010/main" val="3801547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idx="10"/>
          </p:nvPr>
        </p:nvSpPr>
        <p:spPr>
          <a:xfrm>
            <a:off x="457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6" name="Fußzeilenplatzhalter 5"/>
          <p:cNvSpPr>
            <a:spLocks noGrp="1"/>
          </p:cNvSpPr>
          <p:nvPr>
            <p:ph type="ftr" idx="11"/>
          </p:nvPr>
        </p:nvSpPr>
        <p:spPr>
          <a:xfrm>
            <a:off x="3124200" y="6356350"/>
            <a:ext cx="2894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7" name="Foliennummernplatzhalter 6"/>
          <p:cNvSpPr>
            <a:spLocks noGrp="1"/>
          </p:cNvSpPr>
          <p:nvPr>
            <p:ph type="sldNum" idx="12"/>
          </p:nvPr>
        </p:nvSpPr>
        <p:spPr>
          <a:xfrm>
            <a:off x="6553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fld id="{8A91B876-1933-4A36-A246-32C32562C086}" type="slidenum">
              <a:rPr lang="de-DE">
                <a:solidFill>
                  <a:srgbClr val="000000"/>
                </a:solidFill>
              </a:rPr>
              <a:pPr defTabSz="449263" fontAlgn="base">
                <a:spcBef>
                  <a:spcPct val="0"/>
                </a:spcBef>
                <a:spcAft>
                  <a:spcPct val="0"/>
                </a:spcAft>
                <a:defRPr/>
              </a:pPr>
              <a:t>‹Nr.›</a:t>
            </a:fld>
            <a:fld id="{DD9820FA-3A08-4CB8-B4FB-116DF7D385BB}" type="slidenum">
              <a:rPr lang="de-DE">
                <a:solidFill>
                  <a:srgbClr val="000000"/>
                </a:solidFill>
              </a:rPr>
              <a:pPr defTabSz="449263" fontAlgn="base">
                <a:spcBef>
                  <a:spcPct val="0"/>
                </a:spcBef>
                <a:spcAft>
                  <a:spcPct val="0"/>
                </a:spcAft>
                <a:defRPr/>
              </a:pPr>
              <a:t>‹Nr.›</a:t>
            </a:fld>
            <a:endParaRPr lang="de-DE">
              <a:solidFill>
                <a:srgbClr val="000000"/>
              </a:solidFill>
            </a:endParaRPr>
          </a:p>
        </p:txBody>
      </p:sp>
    </p:spTree>
    <p:extLst>
      <p:ext uri="{BB962C8B-B14F-4D97-AF65-F5344CB8AC3E}">
        <p14:creationId xmlns:p14="http://schemas.microsoft.com/office/powerpoint/2010/main" val="1374367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idx="10"/>
          </p:nvPr>
        </p:nvSpPr>
        <p:spPr>
          <a:xfrm>
            <a:off x="457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6" name="Fußzeilenplatzhalter 5"/>
          <p:cNvSpPr>
            <a:spLocks noGrp="1"/>
          </p:cNvSpPr>
          <p:nvPr>
            <p:ph type="ftr" idx="11"/>
          </p:nvPr>
        </p:nvSpPr>
        <p:spPr>
          <a:xfrm>
            <a:off x="3124200" y="6356350"/>
            <a:ext cx="2894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endParaRPr lang="de-DE">
              <a:solidFill>
                <a:srgbClr val="000000"/>
              </a:solidFill>
            </a:endParaRPr>
          </a:p>
        </p:txBody>
      </p:sp>
      <p:sp>
        <p:nvSpPr>
          <p:cNvPr id="7" name="Foliennummernplatzhalter 6"/>
          <p:cNvSpPr>
            <a:spLocks noGrp="1"/>
          </p:cNvSpPr>
          <p:nvPr>
            <p:ph type="sldNum" idx="12"/>
          </p:nvPr>
        </p:nvSpPr>
        <p:spPr>
          <a:xfrm>
            <a:off x="6553200" y="6356350"/>
            <a:ext cx="2132013" cy="363538"/>
          </a:xfrm>
          <a:prstGeom prst="rect">
            <a:avLst/>
          </a:prstGeom>
        </p:spPr>
        <p:txBody>
          <a:bodyPr/>
          <a:lstStyle>
            <a:lvl1pPr hangingPunct="0">
              <a:lnSpc>
                <a:spcPct val="93000"/>
              </a:lnSpc>
              <a:buClr>
                <a:srgbClr val="000000"/>
              </a:buClr>
              <a:buSzPct val="100000"/>
              <a:buFont typeface="Times New Roman" pitchFamily="16" charset="0"/>
              <a:buNone/>
              <a:defRPr>
                <a:latin typeface="Arial" charset="0"/>
                <a:ea typeface="+mn-ea"/>
                <a:cs typeface="Arial Unicode MS" charset="0"/>
              </a:defRPr>
            </a:lvl1pPr>
          </a:lstStyle>
          <a:p>
            <a:pPr defTabSz="449263" fontAlgn="base">
              <a:spcBef>
                <a:spcPct val="0"/>
              </a:spcBef>
              <a:spcAft>
                <a:spcPct val="0"/>
              </a:spcAft>
              <a:defRPr/>
            </a:pPr>
            <a:fld id="{57E07A85-CEDA-481A-BA14-DC2EB79D5C01}" type="slidenum">
              <a:rPr lang="de-DE">
                <a:solidFill>
                  <a:srgbClr val="000000"/>
                </a:solidFill>
              </a:rPr>
              <a:pPr defTabSz="449263" fontAlgn="base">
                <a:spcBef>
                  <a:spcPct val="0"/>
                </a:spcBef>
                <a:spcAft>
                  <a:spcPct val="0"/>
                </a:spcAft>
                <a:defRPr/>
              </a:pPr>
              <a:t>‹Nr.›</a:t>
            </a:fld>
            <a:fld id="{BE867F88-C0F9-41F0-BC39-0543547297D2}" type="slidenum">
              <a:rPr lang="de-DE">
                <a:solidFill>
                  <a:srgbClr val="000000"/>
                </a:solidFill>
              </a:rPr>
              <a:pPr defTabSz="449263" fontAlgn="base">
                <a:spcBef>
                  <a:spcPct val="0"/>
                </a:spcBef>
                <a:spcAft>
                  <a:spcPct val="0"/>
                </a:spcAft>
                <a:defRPr/>
              </a:pPr>
              <a:t>‹Nr.›</a:t>
            </a:fld>
            <a:endParaRPr lang="de-DE">
              <a:solidFill>
                <a:srgbClr val="000000"/>
              </a:solidFill>
            </a:endParaRPr>
          </a:p>
        </p:txBody>
      </p:sp>
    </p:spTree>
    <p:extLst>
      <p:ext uri="{BB962C8B-B14F-4D97-AF65-F5344CB8AC3E}">
        <p14:creationId xmlns:p14="http://schemas.microsoft.com/office/powerpoint/2010/main" val="2047791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28625" y="1071563"/>
            <a:ext cx="8228013" cy="712787"/>
          </a:xfrm>
          <a:prstGeom prst="rect">
            <a:avLst/>
          </a:prstGeom>
          <a:noFill/>
          <a:ln w="9525">
            <a:noFill/>
            <a:round/>
            <a:headEnd/>
            <a:tailEnd/>
          </a:ln>
        </p:spPr>
        <p:txBody>
          <a:bodyPr vert="horz" wrap="square" lIns="90000" tIns="45000" rIns="90000" bIns="45000" numCol="1" anchor="ctr" anchorCtr="0" compatLnSpc="1">
            <a:prstTxWarp prst="textNoShape">
              <a:avLst/>
            </a:prstTxWarp>
          </a:bodyPr>
          <a:lstStyle/>
          <a:p>
            <a:pPr lvl="0"/>
            <a:r>
              <a:rPr lang="de-DE" smtClean="0"/>
              <a:t>Titelmasterformat durch Klicken bearbeiten</a:t>
            </a:r>
            <a:endParaRPr lang="en-GB" smtClean="0"/>
          </a:p>
        </p:txBody>
      </p:sp>
      <p:sp>
        <p:nvSpPr>
          <p:cNvPr id="1027" name="Rectangle 2"/>
          <p:cNvSpPr>
            <a:spLocks noGrp="1" noChangeArrowheads="1"/>
          </p:cNvSpPr>
          <p:nvPr>
            <p:ph type="body" idx="1"/>
          </p:nvPr>
        </p:nvSpPr>
        <p:spPr bwMode="auto">
          <a:xfrm>
            <a:off x="0" y="1844824"/>
            <a:ext cx="9144000" cy="5013175"/>
          </a:xfrm>
          <a:prstGeom prst="rect">
            <a:avLst/>
          </a:prstGeom>
          <a:noFill/>
          <a:ln w="9525">
            <a:noFill/>
            <a:round/>
            <a:headEnd/>
            <a:tailEnd/>
          </a:ln>
        </p:spPr>
        <p:txBody>
          <a:bodyPr vert="horz" wrap="square" lIns="90000" tIns="73224" rIns="90000" bIns="45000" numCol="1" anchor="t" anchorCtr="0" compatLnSpc="1">
            <a:prstTxWarp prst="textNoShape">
              <a:avLst/>
            </a:prstTxWarp>
          </a:bodyPr>
          <a:lstStyle/>
          <a:p>
            <a:pPr lvl="0"/>
            <a:r>
              <a:rPr lang="en-GB" dirty="0" smtClean="0"/>
              <a:t>	</a:t>
            </a:r>
            <a:r>
              <a:rPr lang="en-GB" dirty="0" err="1" smtClean="0"/>
              <a:t>Klicken</a:t>
            </a:r>
            <a:r>
              <a:rPr lang="en-GB" dirty="0" smtClean="0"/>
              <a:t> </a:t>
            </a:r>
            <a:r>
              <a:rPr lang="en-GB" dirty="0" err="1" smtClean="0"/>
              <a:t>Sie</a:t>
            </a:r>
            <a:r>
              <a:rPr lang="en-GB" dirty="0" smtClean="0"/>
              <a:t>, um die </a:t>
            </a:r>
            <a:r>
              <a:rPr lang="en-GB" dirty="0" err="1" smtClean="0"/>
              <a:t>Formate</a:t>
            </a:r>
            <a:r>
              <a:rPr lang="en-GB" dirty="0" smtClean="0"/>
              <a:t> des </a:t>
            </a:r>
            <a:r>
              <a:rPr lang="en-GB" dirty="0" err="1" smtClean="0"/>
              <a:t>Gliederungstextes</a:t>
            </a:r>
            <a:r>
              <a:rPr lang="en-GB" dirty="0" smtClean="0"/>
              <a:t> 	</a:t>
            </a:r>
            <a:r>
              <a:rPr lang="en-GB" dirty="0" err="1" smtClean="0"/>
              <a:t>zu</a:t>
            </a:r>
            <a:r>
              <a:rPr lang="en-GB" dirty="0" smtClean="0"/>
              <a:t> </a:t>
            </a:r>
            <a:r>
              <a:rPr lang="en-GB" dirty="0" err="1" smtClean="0"/>
              <a:t>bearbeiten</a:t>
            </a:r>
            <a:endParaRPr lang="en-GB" dirty="0" smtClean="0"/>
          </a:p>
          <a:p>
            <a:pPr lvl="1"/>
            <a:r>
              <a:rPr lang="en-GB" dirty="0" smtClean="0"/>
              <a:t>	</a:t>
            </a:r>
            <a:r>
              <a:rPr lang="en-GB" dirty="0" err="1" smtClean="0"/>
              <a:t>Zweite</a:t>
            </a:r>
            <a:r>
              <a:rPr lang="en-GB" dirty="0" smtClean="0"/>
              <a:t> </a:t>
            </a:r>
            <a:r>
              <a:rPr lang="en-GB" dirty="0" err="1" smtClean="0"/>
              <a:t>Gliederungsebene</a:t>
            </a:r>
            <a:endParaRPr lang="en-GB" dirty="0" smtClean="0"/>
          </a:p>
          <a:p>
            <a:pPr lvl="2"/>
            <a:r>
              <a:rPr lang="en-GB" dirty="0" smtClean="0"/>
              <a:t>	</a:t>
            </a:r>
            <a:r>
              <a:rPr lang="en-GB" dirty="0" err="1" smtClean="0"/>
              <a:t>Dritte</a:t>
            </a:r>
            <a:r>
              <a:rPr lang="en-GB" dirty="0" smtClean="0"/>
              <a:t> </a:t>
            </a:r>
            <a:r>
              <a:rPr lang="en-GB" dirty="0" err="1" smtClean="0"/>
              <a:t>Gliederungsebene</a:t>
            </a:r>
            <a:endParaRPr lang="en-GB" dirty="0" smtClean="0"/>
          </a:p>
          <a:p>
            <a:pPr lvl="3"/>
            <a:r>
              <a:rPr lang="en-GB" dirty="0" err="1" smtClean="0"/>
              <a:t>Vierte</a:t>
            </a:r>
            <a:r>
              <a:rPr lang="en-GB" dirty="0" smtClean="0"/>
              <a:t> </a:t>
            </a:r>
            <a:r>
              <a:rPr lang="en-GB" dirty="0" err="1" smtClean="0"/>
              <a:t>Gliederungsebene</a:t>
            </a:r>
            <a:endParaRPr lang="en-GB" dirty="0" smtClean="0"/>
          </a:p>
          <a:p>
            <a:pPr lvl="4"/>
            <a:r>
              <a:rPr lang="en-GB" dirty="0" err="1" smtClean="0"/>
              <a:t>Fünfte</a:t>
            </a:r>
            <a:r>
              <a:rPr lang="en-GB" dirty="0" smtClean="0"/>
              <a:t> </a:t>
            </a:r>
            <a:r>
              <a:rPr lang="en-GB" dirty="0" err="1" smtClean="0"/>
              <a:t>Gliederungsebene</a:t>
            </a:r>
            <a:endParaRPr lang="en-GB" dirty="0" smtClean="0"/>
          </a:p>
          <a:p>
            <a:pPr lvl="4"/>
            <a:r>
              <a:rPr lang="en-GB" dirty="0" err="1" smtClean="0"/>
              <a:t>Sechste</a:t>
            </a:r>
            <a:r>
              <a:rPr lang="en-GB" dirty="0" smtClean="0"/>
              <a:t> </a:t>
            </a:r>
            <a:r>
              <a:rPr lang="en-GB" dirty="0" err="1" smtClean="0"/>
              <a:t>Gliederungsebene</a:t>
            </a:r>
            <a:endParaRPr lang="en-GB" dirty="0" smtClean="0"/>
          </a:p>
          <a:p>
            <a:pPr lvl="4"/>
            <a:r>
              <a:rPr lang="en-GB" dirty="0" err="1" smtClean="0"/>
              <a:t>Siebente</a:t>
            </a:r>
            <a:r>
              <a:rPr lang="en-GB" dirty="0" smtClean="0"/>
              <a:t> </a:t>
            </a:r>
            <a:r>
              <a:rPr lang="en-GB" dirty="0" err="1" smtClean="0"/>
              <a:t>Gliederungsebene</a:t>
            </a:r>
            <a:endParaRPr lang="en-GB" dirty="0" smtClean="0"/>
          </a:p>
          <a:p>
            <a:pPr lvl="4"/>
            <a:r>
              <a:rPr lang="en-GB" dirty="0" err="1" smtClean="0"/>
              <a:t>Achte</a:t>
            </a:r>
            <a:r>
              <a:rPr lang="en-GB" dirty="0" smtClean="0"/>
              <a:t> </a:t>
            </a:r>
            <a:r>
              <a:rPr lang="en-GB" dirty="0" err="1" smtClean="0"/>
              <a:t>Gliederungsebene</a:t>
            </a:r>
            <a:endParaRPr lang="en-GB" dirty="0" smtClean="0"/>
          </a:p>
        </p:txBody>
      </p:sp>
    </p:spTree>
    <p:extLst>
      <p:ext uri="{BB962C8B-B14F-4D97-AF65-F5344CB8AC3E}">
        <p14:creationId xmlns:p14="http://schemas.microsoft.com/office/powerpoint/2010/main" val="38494361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algn="l" defTabSz="449263" rtl="0" eaLnBrk="0" fontAlgn="base" hangingPunct="0">
        <a:lnSpc>
          <a:spcPct val="112000"/>
        </a:lnSpc>
        <a:spcBef>
          <a:spcPct val="0"/>
        </a:spcBef>
        <a:spcAft>
          <a:spcPct val="0"/>
        </a:spcAft>
        <a:buClr>
          <a:srgbClr val="000000"/>
        </a:buClr>
        <a:buSzPct val="100000"/>
        <a:buFont typeface="Times New Roman" pitchFamily="18" charset="0"/>
        <a:defRPr sz="3200" b="1">
          <a:solidFill>
            <a:srgbClr val="445A6F"/>
          </a:solidFill>
          <a:latin typeface="+mj-lt"/>
          <a:ea typeface="Arial Unicode MS" pitchFamily="34" charset="-128"/>
          <a:cs typeface="+mj-cs"/>
        </a:defRPr>
      </a:lvl1pPr>
      <a:lvl2pPr algn="l" defTabSz="449263" rtl="0" eaLnBrk="0" fontAlgn="base" hangingPunct="0">
        <a:lnSpc>
          <a:spcPct val="112000"/>
        </a:lnSpc>
        <a:spcBef>
          <a:spcPct val="0"/>
        </a:spcBef>
        <a:spcAft>
          <a:spcPct val="0"/>
        </a:spcAft>
        <a:buClr>
          <a:srgbClr val="000000"/>
        </a:buClr>
        <a:buSzPct val="100000"/>
        <a:buFont typeface="Times New Roman" pitchFamily="18" charset="0"/>
        <a:defRPr sz="3200" b="1">
          <a:solidFill>
            <a:srgbClr val="445A6F"/>
          </a:solidFill>
          <a:latin typeface="Calibri" charset="0"/>
          <a:ea typeface="Arial Unicode MS" pitchFamily="34" charset="-128"/>
          <a:cs typeface="Arial Unicode MS" charset="0"/>
        </a:defRPr>
      </a:lvl2pPr>
      <a:lvl3pPr algn="l" defTabSz="449263" rtl="0" eaLnBrk="0" fontAlgn="base" hangingPunct="0">
        <a:lnSpc>
          <a:spcPct val="112000"/>
        </a:lnSpc>
        <a:spcBef>
          <a:spcPct val="0"/>
        </a:spcBef>
        <a:spcAft>
          <a:spcPct val="0"/>
        </a:spcAft>
        <a:buClr>
          <a:srgbClr val="000000"/>
        </a:buClr>
        <a:buSzPct val="100000"/>
        <a:buFont typeface="Times New Roman" pitchFamily="18" charset="0"/>
        <a:defRPr sz="3200" b="1">
          <a:solidFill>
            <a:srgbClr val="445A6F"/>
          </a:solidFill>
          <a:latin typeface="Calibri" charset="0"/>
          <a:ea typeface="Arial Unicode MS" pitchFamily="34" charset="-128"/>
          <a:cs typeface="Arial Unicode MS" charset="0"/>
        </a:defRPr>
      </a:lvl3pPr>
      <a:lvl4pPr algn="l" defTabSz="449263" rtl="0" eaLnBrk="0" fontAlgn="base" hangingPunct="0">
        <a:lnSpc>
          <a:spcPct val="112000"/>
        </a:lnSpc>
        <a:spcBef>
          <a:spcPct val="0"/>
        </a:spcBef>
        <a:spcAft>
          <a:spcPct val="0"/>
        </a:spcAft>
        <a:buClr>
          <a:srgbClr val="000000"/>
        </a:buClr>
        <a:buSzPct val="100000"/>
        <a:buFont typeface="Times New Roman" pitchFamily="18" charset="0"/>
        <a:defRPr sz="3200" b="1">
          <a:solidFill>
            <a:srgbClr val="445A6F"/>
          </a:solidFill>
          <a:latin typeface="Calibri" charset="0"/>
          <a:ea typeface="Arial Unicode MS" pitchFamily="34" charset="-128"/>
          <a:cs typeface="Arial Unicode MS" charset="0"/>
        </a:defRPr>
      </a:lvl4pPr>
      <a:lvl5pPr algn="l" defTabSz="449263" rtl="0" eaLnBrk="0" fontAlgn="base" hangingPunct="0">
        <a:lnSpc>
          <a:spcPct val="112000"/>
        </a:lnSpc>
        <a:spcBef>
          <a:spcPct val="0"/>
        </a:spcBef>
        <a:spcAft>
          <a:spcPct val="0"/>
        </a:spcAft>
        <a:buClr>
          <a:srgbClr val="000000"/>
        </a:buClr>
        <a:buSzPct val="100000"/>
        <a:buFont typeface="Times New Roman" pitchFamily="18" charset="0"/>
        <a:defRPr sz="3200" b="1">
          <a:solidFill>
            <a:srgbClr val="445A6F"/>
          </a:solidFill>
          <a:latin typeface="Calibri" charset="0"/>
          <a:ea typeface="Arial Unicode MS" pitchFamily="34" charset="-128"/>
          <a:cs typeface="Arial Unicode MS" charset="0"/>
        </a:defRPr>
      </a:lvl5pPr>
      <a:lvl6pPr marL="2514600" indent="-228600" algn="l" defTabSz="449263" rtl="0" eaLnBrk="1" fontAlgn="base" hangingPunct="1">
        <a:lnSpc>
          <a:spcPct val="112000"/>
        </a:lnSpc>
        <a:spcBef>
          <a:spcPct val="0"/>
        </a:spcBef>
        <a:spcAft>
          <a:spcPct val="0"/>
        </a:spcAft>
        <a:buClr>
          <a:srgbClr val="000000"/>
        </a:buClr>
        <a:buSzPct val="100000"/>
        <a:buFont typeface="Times New Roman" pitchFamily="16" charset="0"/>
        <a:defRPr>
          <a:solidFill>
            <a:srgbClr val="445A6F"/>
          </a:solidFill>
          <a:latin typeface="Calibri" charset="0"/>
          <a:cs typeface="Arial Unicode MS" charset="0"/>
        </a:defRPr>
      </a:lvl6pPr>
      <a:lvl7pPr marL="2971800" indent="-228600" algn="l" defTabSz="449263" rtl="0" eaLnBrk="1" fontAlgn="base" hangingPunct="1">
        <a:lnSpc>
          <a:spcPct val="112000"/>
        </a:lnSpc>
        <a:spcBef>
          <a:spcPct val="0"/>
        </a:spcBef>
        <a:spcAft>
          <a:spcPct val="0"/>
        </a:spcAft>
        <a:buClr>
          <a:srgbClr val="000000"/>
        </a:buClr>
        <a:buSzPct val="100000"/>
        <a:buFont typeface="Times New Roman" pitchFamily="16" charset="0"/>
        <a:defRPr>
          <a:solidFill>
            <a:srgbClr val="445A6F"/>
          </a:solidFill>
          <a:latin typeface="Calibri" charset="0"/>
          <a:cs typeface="Arial Unicode MS" charset="0"/>
        </a:defRPr>
      </a:lvl7pPr>
      <a:lvl8pPr marL="3429000" indent="-228600" algn="l" defTabSz="449263" rtl="0" eaLnBrk="1" fontAlgn="base" hangingPunct="1">
        <a:lnSpc>
          <a:spcPct val="112000"/>
        </a:lnSpc>
        <a:spcBef>
          <a:spcPct val="0"/>
        </a:spcBef>
        <a:spcAft>
          <a:spcPct val="0"/>
        </a:spcAft>
        <a:buClr>
          <a:srgbClr val="000000"/>
        </a:buClr>
        <a:buSzPct val="100000"/>
        <a:buFont typeface="Times New Roman" pitchFamily="16" charset="0"/>
        <a:defRPr>
          <a:solidFill>
            <a:srgbClr val="445A6F"/>
          </a:solidFill>
          <a:latin typeface="Calibri" charset="0"/>
          <a:cs typeface="Arial Unicode MS" charset="0"/>
        </a:defRPr>
      </a:lvl8pPr>
      <a:lvl9pPr marL="3886200" indent="-228600" algn="l" defTabSz="449263" rtl="0" eaLnBrk="1" fontAlgn="base" hangingPunct="1">
        <a:lnSpc>
          <a:spcPct val="112000"/>
        </a:lnSpc>
        <a:spcBef>
          <a:spcPct val="0"/>
        </a:spcBef>
        <a:spcAft>
          <a:spcPct val="0"/>
        </a:spcAft>
        <a:buClr>
          <a:srgbClr val="000000"/>
        </a:buClr>
        <a:buSzPct val="100000"/>
        <a:buFont typeface="Times New Roman" pitchFamily="16" charset="0"/>
        <a:defRPr>
          <a:solidFill>
            <a:srgbClr val="445A6F"/>
          </a:solidFill>
          <a:latin typeface="Calibri" charset="0"/>
          <a:cs typeface="Arial Unicode MS" charset="0"/>
        </a:defRPr>
      </a:lvl9pPr>
    </p:titleStyle>
    <p:bodyStyle>
      <a:lvl1pPr marL="342900" indent="-342900" algn="l" defTabSz="449263" rtl="0" eaLnBrk="0" fontAlgn="base" hangingPunct="0">
        <a:lnSpc>
          <a:spcPct val="93000"/>
        </a:lnSpc>
        <a:spcBef>
          <a:spcPct val="0"/>
        </a:spcBef>
        <a:spcAft>
          <a:spcPts val="1425"/>
        </a:spcAft>
        <a:buClr>
          <a:srgbClr val="000000"/>
        </a:buClr>
        <a:buSzPct val="100000"/>
        <a:buFont typeface="Times New Roman" pitchFamily="18" charset="0"/>
        <a:defRPr sz="2800">
          <a:solidFill>
            <a:schemeClr val="tx2"/>
          </a:solidFill>
          <a:latin typeface="+mn-lt"/>
          <a:ea typeface="Arial Unicode MS" pitchFamily="34" charset="-128"/>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itchFamily="18" charset="0"/>
        <a:defRPr sz="2800">
          <a:solidFill>
            <a:schemeClr val="tx2"/>
          </a:solidFill>
          <a:latin typeface="+mn-lt"/>
          <a:ea typeface="Arial Unicode MS" pitchFamily="34" charset="-128"/>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itchFamily="18" charset="0"/>
        <a:defRPr sz="2800">
          <a:solidFill>
            <a:schemeClr val="tx2"/>
          </a:solidFill>
          <a:latin typeface="+mn-lt"/>
          <a:ea typeface="Arial Unicode MS" pitchFamily="34" charset="-128"/>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itchFamily="18" charset="0"/>
        <a:defRPr sz="2800">
          <a:solidFill>
            <a:schemeClr val="tx2"/>
          </a:solidFill>
          <a:latin typeface="+mn-lt"/>
          <a:ea typeface="Arial Unicode MS" pitchFamily="34" charset="-128"/>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itchFamily="18" charset="0"/>
        <a:defRPr sz="2000">
          <a:solidFill>
            <a:schemeClr val="tx2"/>
          </a:solidFill>
          <a:latin typeface="+mn-lt"/>
          <a:ea typeface="Arial Unicode MS" pitchFamily="34" charset="-128"/>
          <a:cs typeface="+mn-cs"/>
        </a:defRPr>
      </a:lvl5pPr>
      <a:lvl6pPr marL="25146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FF6100"/>
          </a:solidFill>
          <a:latin typeface="+mn-lt"/>
          <a:cs typeface="+mn-cs"/>
        </a:defRPr>
      </a:lvl6pPr>
      <a:lvl7pPr marL="29718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FF6100"/>
          </a:solidFill>
          <a:latin typeface="+mn-lt"/>
          <a:cs typeface="+mn-cs"/>
        </a:defRPr>
      </a:lvl7pPr>
      <a:lvl8pPr marL="34290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FF6100"/>
          </a:solidFill>
          <a:latin typeface="+mn-lt"/>
          <a:cs typeface="+mn-cs"/>
        </a:defRPr>
      </a:lvl8pPr>
      <a:lvl9pPr marL="38862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FF6100"/>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www.gesis.org/" TargetMode="External"/><Relationship Id="rId3" Type="http://schemas.openxmlformats.org/officeDocument/2006/relationships/image" Target="../media/image1.jpeg"/><Relationship Id="rId7" Type="http://schemas.openxmlformats.org/officeDocument/2006/relationships/hyperlink" Target="http://www.cews.or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mailto:andrea.loether@gesis.org" TargetMode="External"/><Relationship Id="rId5" Type="http://schemas.openxmlformats.org/officeDocument/2006/relationships/hyperlink" Target="https://nbn-resolving.org/urn:nbn:de:0168-ssoar-64113-9" TargetMode="Externa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image" Target="../media/image1.jpeg"/><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3"/>
          <p:cNvSpPr>
            <a:spLocks noGrp="1"/>
          </p:cNvSpPr>
          <p:nvPr>
            <p:ph type="ctrTitle"/>
          </p:nvPr>
        </p:nvSpPr>
        <p:spPr>
          <a:xfrm>
            <a:off x="107504" y="1628801"/>
            <a:ext cx="9036496" cy="2664296"/>
          </a:xfrm>
        </p:spPr>
        <p:txBody>
          <a:bodyPr/>
          <a:lstStyle/>
          <a:p>
            <a:pPr algn="ctr" eaLnBrk="1" hangingPunct="1"/>
            <a:r>
              <a:rPr lang="de-DE" sz="3200" dirty="0" smtClean="0">
                <a:solidFill>
                  <a:schemeClr val="accent1"/>
                </a:solidFill>
              </a:rPr>
              <a:t>cews.publik.no23</a:t>
            </a:r>
            <a:br>
              <a:rPr lang="de-DE" sz="3200" dirty="0" smtClean="0">
                <a:solidFill>
                  <a:schemeClr val="accent1"/>
                </a:solidFill>
              </a:rPr>
            </a:br>
            <a:r>
              <a:rPr lang="de-DE" sz="3200" b="0" dirty="0" smtClean="0">
                <a:solidFill>
                  <a:schemeClr val="accent1"/>
                </a:solidFill>
              </a:rPr>
              <a:t>Hochschulranking nach </a:t>
            </a:r>
            <a:br>
              <a:rPr lang="de-DE" sz="3200" b="0" dirty="0" smtClean="0">
                <a:solidFill>
                  <a:schemeClr val="accent1"/>
                </a:solidFill>
              </a:rPr>
            </a:br>
            <a:r>
              <a:rPr lang="de-DE" sz="3200" b="0" dirty="0" smtClean="0">
                <a:solidFill>
                  <a:schemeClr val="accent1"/>
                </a:solidFill>
              </a:rPr>
              <a:t>Gleichstellungsaspekten 2019</a:t>
            </a:r>
            <a:r>
              <a:rPr lang="de-DE" sz="3200" dirty="0" smtClean="0"/>
              <a:t/>
            </a:r>
            <a:br>
              <a:rPr lang="de-DE" sz="3200" dirty="0" smtClean="0"/>
            </a:br>
            <a:r>
              <a:rPr lang="de-DE" dirty="0" smtClean="0"/>
              <a:t/>
            </a:r>
            <a:br>
              <a:rPr lang="de-DE" dirty="0" smtClean="0"/>
            </a:br>
            <a:endParaRPr lang="de-DE" dirty="0" smtClean="0"/>
          </a:p>
        </p:txBody>
      </p:sp>
      <p:pic>
        <p:nvPicPr>
          <p:cNvPr id="4" name="Picture 2" descr="G:\Daueraufgaben\Öffentlichkeitsarbeit\Logos\CEWS-Logo neue Farben\CEWS_logo_4c_2009_300dpi.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52320" y="6309320"/>
            <a:ext cx="1616465" cy="38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05473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Studierendenindikator</a:t>
            </a:r>
            <a:endParaRPr lang="de-DE" dirty="0"/>
          </a:p>
        </p:txBody>
      </p:sp>
      <p:sp>
        <p:nvSpPr>
          <p:cNvPr id="3" name="Inhaltsplatzhalter 2"/>
          <p:cNvSpPr>
            <a:spLocks noGrp="1"/>
          </p:cNvSpPr>
          <p:nvPr>
            <p:ph idx="1"/>
          </p:nvPr>
        </p:nvSpPr>
        <p:spPr>
          <a:xfrm>
            <a:off x="457200" y="1656184"/>
            <a:ext cx="8686800" cy="4941168"/>
          </a:xfrm>
        </p:spPr>
        <p:txBody>
          <a:bodyPr/>
          <a:lstStyle/>
          <a:p>
            <a:pPr>
              <a:buClr>
                <a:schemeClr val="accent6"/>
              </a:buClr>
              <a:buFont typeface="Wingdings" panose="05000000000000000000" pitchFamily="2" charset="2"/>
              <a:buChar char="Ø"/>
            </a:pPr>
            <a:r>
              <a:rPr lang="de-DE" sz="2200" dirty="0" smtClean="0">
                <a:sym typeface="Wingdings" panose="05000000000000000000" pitchFamily="2" charset="2"/>
              </a:rPr>
              <a:t>nur für die Fächer mit einem bundesweiten Studentinnenanteil von unter 40 Prozent</a:t>
            </a:r>
            <a:endParaRPr lang="de-DE" sz="2200" dirty="0" smtClean="0"/>
          </a:p>
        </p:txBody>
      </p:sp>
      <p:graphicFrame>
        <p:nvGraphicFramePr>
          <p:cNvPr id="4" name="Tabelle 3"/>
          <p:cNvGraphicFramePr>
            <a:graphicFrameLocks noGrp="1"/>
          </p:cNvGraphicFramePr>
          <p:nvPr>
            <p:extLst>
              <p:ext uri="{D42A27DB-BD31-4B8C-83A1-F6EECF244321}">
                <p14:modId xmlns:p14="http://schemas.microsoft.com/office/powerpoint/2010/main" val="1886340022"/>
              </p:ext>
            </p:extLst>
          </p:nvPr>
        </p:nvGraphicFramePr>
        <p:xfrm>
          <a:off x="899592" y="2708920"/>
          <a:ext cx="7344816" cy="3312375"/>
        </p:xfrm>
        <a:graphic>
          <a:graphicData uri="http://schemas.openxmlformats.org/drawingml/2006/table">
            <a:tbl>
              <a:tblPr>
                <a:tableStyleId>{2D5ABB26-0587-4C30-8999-92F81FD0307C}</a:tableStyleId>
              </a:tblPr>
              <a:tblGrid>
                <a:gridCol w="4464496"/>
                <a:gridCol w="2880320"/>
              </a:tblGrid>
              <a:tr h="220825">
                <a:tc>
                  <a:txBody>
                    <a:bodyPr/>
                    <a:lstStyle/>
                    <a:p>
                      <a:pPr algn="l" fontAlgn="b"/>
                      <a:r>
                        <a:rPr lang="de-DE" sz="1100" b="1" u="none" strike="noStrike" dirty="0">
                          <a:effectLst/>
                        </a:rPr>
                        <a:t>Studienbereich</a:t>
                      </a:r>
                      <a:endParaRPr lang="de-DE" sz="1100" b="1" i="0" u="none" strike="noStrike" dirty="0">
                        <a:solidFill>
                          <a:srgbClr val="000000"/>
                        </a:solidFill>
                        <a:effectLst/>
                        <a:latin typeface="Arial"/>
                      </a:endParaRPr>
                    </a:p>
                  </a:txBody>
                  <a:tcPr marL="9525" marR="9525" marT="9525" marB="0" anchor="b"/>
                </a:tc>
                <a:tc>
                  <a:txBody>
                    <a:bodyPr/>
                    <a:lstStyle/>
                    <a:p>
                      <a:pPr algn="r" fontAlgn="b"/>
                      <a:r>
                        <a:rPr lang="de-DE" sz="1100" b="1" u="none" strike="noStrike" dirty="0" err="1">
                          <a:effectLst/>
                        </a:rPr>
                        <a:t>Studentinnenanteil</a:t>
                      </a:r>
                      <a:r>
                        <a:rPr lang="de-DE" sz="1100" b="1" u="none" strike="noStrike" dirty="0">
                          <a:effectLst/>
                        </a:rPr>
                        <a:t> bundesweit </a:t>
                      </a:r>
                      <a:r>
                        <a:rPr lang="de-DE" sz="1100" b="1" u="none" strike="noStrike" dirty="0" err="1" smtClean="0">
                          <a:effectLst/>
                        </a:rPr>
                        <a:t>WiSe</a:t>
                      </a:r>
                      <a:r>
                        <a:rPr lang="de-DE" sz="1100" b="1" u="none" strike="noStrike" dirty="0" smtClean="0">
                          <a:effectLst/>
                        </a:rPr>
                        <a:t> 2017</a:t>
                      </a:r>
                      <a:endParaRPr lang="de-DE" sz="1100" b="1" i="0" u="none" strike="noStrike" dirty="0">
                        <a:solidFill>
                          <a:srgbClr val="000000"/>
                        </a:solidFill>
                        <a:effectLst/>
                        <a:latin typeface="Arial"/>
                      </a:endParaRPr>
                    </a:p>
                  </a:txBody>
                  <a:tcPr marL="9525" marR="9525" marT="9525" marB="0" anchor="b"/>
                </a:tc>
              </a:tr>
              <a:tr h="220825">
                <a:tc>
                  <a:txBody>
                    <a:bodyPr/>
                    <a:lstStyle/>
                    <a:p>
                      <a:pPr algn="l" fontAlgn="b"/>
                      <a:r>
                        <a:rPr lang="de-DE" sz="1100" u="none" strike="noStrike">
                          <a:effectLst/>
                        </a:rPr>
                        <a:t>Verkehrstechnik, Nautik</a:t>
                      </a:r>
                      <a:endParaRPr lang="de-DE" sz="1100" b="0" i="0" u="none" strike="noStrike">
                        <a:solidFill>
                          <a:srgbClr val="000000"/>
                        </a:solidFill>
                        <a:effectLst/>
                        <a:latin typeface="Arial"/>
                      </a:endParaRPr>
                    </a:p>
                  </a:txBody>
                  <a:tcPr marL="9525" marR="9525" marT="9525" marB="0" anchor="b"/>
                </a:tc>
                <a:tc>
                  <a:txBody>
                    <a:bodyPr/>
                    <a:lstStyle/>
                    <a:p>
                      <a:pPr algn="ctr" fontAlgn="b"/>
                      <a:r>
                        <a:rPr lang="de-DE" sz="1100" u="none" strike="noStrike" dirty="0" smtClean="0">
                          <a:effectLst/>
                        </a:rPr>
                        <a:t>12,8 %</a:t>
                      </a:r>
                      <a:endParaRPr lang="de-DE" sz="1100" b="0" i="0" u="none" strike="noStrike" dirty="0">
                        <a:solidFill>
                          <a:srgbClr val="000000"/>
                        </a:solidFill>
                        <a:effectLst/>
                        <a:latin typeface="Arial"/>
                      </a:endParaRPr>
                    </a:p>
                  </a:txBody>
                  <a:tcPr marL="9525" marR="9525" marT="9525" marB="0" anchor="b"/>
                </a:tc>
              </a:tr>
              <a:tr h="220825">
                <a:tc>
                  <a:txBody>
                    <a:bodyPr/>
                    <a:lstStyle/>
                    <a:p>
                      <a:pPr algn="l" fontAlgn="b"/>
                      <a:r>
                        <a:rPr lang="de-DE" sz="1100" u="none" strike="noStrike">
                          <a:effectLst/>
                        </a:rPr>
                        <a:t>Elektrotechnik und Informationstechnik</a:t>
                      </a:r>
                      <a:endParaRPr lang="de-DE" sz="1100" b="0" i="0" u="none" strike="noStrike">
                        <a:solidFill>
                          <a:srgbClr val="000000"/>
                        </a:solidFill>
                        <a:effectLst/>
                        <a:latin typeface="Arial"/>
                      </a:endParaRPr>
                    </a:p>
                  </a:txBody>
                  <a:tcPr marL="9525" marR="9525" marT="9525" marB="0" anchor="b"/>
                </a:tc>
                <a:tc>
                  <a:txBody>
                    <a:bodyPr/>
                    <a:lstStyle/>
                    <a:p>
                      <a:pPr algn="ctr" fontAlgn="b"/>
                      <a:r>
                        <a:rPr lang="de-DE" sz="1100" u="none" strike="noStrike" dirty="0" smtClean="0">
                          <a:effectLst/>
                        </a:rPr>
                        <a:t>13,6 %</a:t>
                      </a:r>
                      <a:endParaRPr lang="de-DE" sz="1100" b="0" i="0" u="none" strike="noStrike" dirty="0">
                        <a:solidFill>
                          <a:srgbClr val="000000"/>
                        </a:solidFill>
                        <a:effectLst/>
                        <a:latin typeface="Arial"/>
                      </a:endParaRPr>
                    </a:p>
                  </a:txBody>
                  <a:tcPr marL="9525" marR="9525" marT="9525" marB="0" anchor="b"/>
                </a:tc>
              </a:tr>
              <a:tr h="220825">
                <a:tc>
                  <a:txBody>
                    <a:bodyPr/>
                    <a:lstStyle/>
                    <a:p>
                      <a:pPr algn="l" fontAlgn="b"/>
                      <a:r>
                        <a:rPr lang="de-DE" sz="1100" u="none" strike="noStrike">
                          <a:effectLst/>
                        </a:rPr>
                        <a:t>Maschinenbau/Verfahrenstechnik</a:t>
                      </a:r>
                      <a:endParaRPr lang="de-DE" sz="1100" b="0" i="0" u="none" strike="noStrike">
                        <a:solidFill>
                          <a:srgbClr val="000000"/>
                        </a:solidFill>
                        <a:effectLst/>
                        <a:latin typeface="Arial"/>
                      </a:endParaRPr>
                    </a:p>
                  </a:txBody>
                  <a:tcPr marL="9525" marR="9525" marT="9525" marB="0" anchor="b"/>
                </a:tc>
                <a:tc>
                  <a:txBody>
                    <a:bodyPr/>
                    <a:lstStyle/>
                    <a:p>
                      <a:pPr algn="ctr" fontAlgn="b"/>
                      <a:r>
                        <a:rPr lang="de-DE" sz="1100" u="none" strike="noStrike" dirty="0" smtClean="0">
                          <a:effectLst/>
                        </a:rPr>
                        <a:t>20,4 %</a:t>
                      </a:r>
                      <a:endParaRPr lang="de-DE" sz="1100" b="0" i="0" u="none" strike="noStrike" dirty="0">
                        <a:solidFill>
                          <a:srgbClr val="000000"/>
                        </a:solidFill>
                        <a:effectLst/>
                        <a:latin typeface="Arial"/>
                      </a:endParaRPr>
                    </a:p>
                  </a:txBody>
                  <a:tcPr marL="9525" marR="9525" marT="9525" marB="0" anchor="b"/>
                </a:tc>
              </a:tr>
              <a:tr h="220825">
                <a:tc>
                  <a:txBody>
                    <a:bodyPr/>
                    <a:lstStyle/>
                    <a:p>
                      <a:pPr algn="l" fontAlgn="b"/>
                      <a:r>
                        <a:rPr lang="de-DE" sz="1100" u="none" strike="noStrike">
                          <a:effectLst/>
                        </a:rPr>
                        <a:t>Informatik</a:t>
                      </a:r>
                      <a:endParaRPr lang="de-DE" sz="1100" b="0" i="0" u="none" strike="noStrike">
                        <a:solidFill>
                          <a:srgbClr val="000000"/>
                        </a:solidFill>
                        <a:effectLst/>
                        <a:latin typeface="Arial"/>
                      </a:endParaRPr>
                    </a:p>
                  </a:txBody>
                  <a:tcPr marL="9525" marR="9525" marT="9525" marB="0" anchor="b"/>
                </a:tc>
                <a:tc>
                  <a:txBody>
                    <a:bodyPr/>
                    <a:lstStyle/>
                    <a:p>
                      <a:pPr algn="ctr" fontAlgn="b"/>
                      <a:r>
                        <a:rPr lang="de-DE" sz="1100" u="none" strike="noStrike" dirty="0" smtClean="0">
                          <a:effectLst/>
                        </a:rPr>
                        <a:t>21,1 %</a:t>
                      </a:r>
                      <a:endParaRPr lang="de-DE" sz="1100" b="0" i="0" u="none" strike="noStrike" dirty="0">
                        <a:solidFill>
                          <a:srgbClr val="000000"/>
                        </a:solidFill>
                        <a:effectLst/>
                        <a:latin typeface="Arial"/>
                      </a:endParaRPr>
                    </a:p>
                  </a:txBody>
                  <a:tcPr marL="9525" marR="9525" marT="9525" marB="0" anchor="b"/>
                </a:tc>
              </a:tr>
              <a:tr h="220825">
                <a:tc>
                  <a:txBody>
                    <a:bodyPr/>
                    <a:lstStyle/>
                    <a:p>
                      <a:pPr algn="l" fontAlgn="b"/>
                      <a:r>
                        <a:rPr lang="de-DE" sz="1100" u="none" strike="noStrike" dirty="0">
                          <a:effectLst/>
                        </a:rPr>
                        <a:t>Bergbau, Hüttenwesen</a:t>
                      </a:r>
                      <a:endParaRPr lang="de-DE" sz="1100" b="0" i="0" u="none" strike="noStrike" dirty="0">
                        <a:solidFill>
                          <a:srgbClr val="000000"/>
                        </a:solidFill>
                        <a:effectLst/>
                        <a:latin typeface="Arial"/>
                      </a:endParaRPr>
                    </a:p>
                  </a:txBody>
                  <a:tcPr marL="9525" marR="9525" marT="9525" marB="0" anchor="b"/>
                </a:tc>
                <a:tc>
                  <a:txBody>
                    <a:bodyPr/>
                    <a:lstStyle/>
                    <a:p>
                      <a:pPr algn="ctr" fontAlgn="b"/>
                      <a:r>
                        <a:rPr lang="de-DE" sz="1100" u="none" strike="noStrike" dirty="0" smtClean="0">
                          <a:effectLst/>
                        </a:rPr>
                        <a:t>21,2 %</a:t>
                      </a:r>
                      <a:endParaRPr lang="de-DE" sz="1100" b="0" i="0" u="none" strike="noStrike" dirty="0">
                        <a:solidFill>
                          <a:srgbClr val="000000"/>
                        </a:solidFill>
                        <a:effectLst/>
                        <a:latin typeface="Arial"/>
                      </a:endParaRPr>
                    </a:p>
                  </a:txBody>
                  <a:tcPr marL="9525" marR="9525" marT="9525" marB="0" anchor="b"/>
                </a:tc>
              </a:tr>
              <a:tr h="220825">
                <a:tc>
                  <a:txBody>
                    <a:bodyPr/>
                    <a:lstStyle/>
                    <a:p>
                      <a:pPr algn="l" fontAlgn="b"/>
                      <a:r>
                        <a:rPr lang="de-DE" sz="1100" u="none" strike="noStrike">
                          <a:effectLst/>
                        </a:rPr>
                        <a:t>Ingenieurwesen allgemein</a:t>
                      </a:r>
                      <a:endParaRPr lang="de-DE" sz="1100" b="0" i="0" u="none" strike="noStrike">
                        <a:solidFill>
                          <a:srgbClr val="000000"/>
                        </a:solidFill>
                        <a:effectLst/>
                        <a:latin typeface="Arial"/>
                      </a:endParaRPr>
                    </a:p>
                  </a:txBody>
                  <a:tcPr marL="9525" marR="9525" marT="9525" marB="0" anchor="b"/>
                </a:tc>
                <a:tc>
                  <a:txBody>
                    <a:bodyPr/>
                    <a:lstStyle/>
                    <a:p>
                      <a:pPr algn="ctr" fontAlgn="b"/>
                      <a:r>
                        <a:rPr lang="de-DE" sz="1100" u="none" strike="noStrike" dirty="0" smtClean="0">
                          <a:effectLst/>
                        </a:rPr>
                        <a:t>22,3 %</a:t>
                      </a:r>
                      <a:endParaRPr lang="de-DE" sz="1100" b="0" i="0" u="none" strike="noStrike" dirty="0">
                        <a:solidFill>
                          <a:srgbClr val="000000"/>
                        </a:solidFill>
                        <a:effectLst/>
                        <a:latin typeface="Arial"/>
                      </a:endParaRPr>
                    </a:p>
                  </a:txBody>
                  <a:tcPr marL="9525" marR="9525" marT="9525" marB="0" anchor="b"/>
                </a:tc>
              </a:tr>
              <a:tr h="220825">
                <a:tc>
                  <a:txBody>
                    <a:bodyPr/>
                    <a:lstStyle/>
                    <a:p>
                      <a:pPr algn="l" fontAlgn="b"/>
                      <a:r>
                        <a:rPr lang="de-DE" sz="1100" u="none" strike="noStrike">
                          <a:effectLst/>
                        </a:rPr>
                        <a:t>Wirtschaftsingenieurwesen mit ingenieurwiss. Schwerpunkt</a:t>
                      </a:r>
                      <a:endParaRPr lang="de-DE" sz="1100" b="0" i="0" u="none" strike="noStrike">
                        <a:solidFill>
                          <a:srgbClr val="000000"/>
                        </a:solidFill>
                        <a:effectLst/>
                        <a:latin typeface="Arial"/>
                      </a:endParaRPr>
                    </a:p>
                  </a:txBody>
                  <a:tcPr marL="9525" marR="9525" marT="9525" marB="0" anchor="b"/>
                </a:tc>
                <a:tc>
                  <a:txBody>
                    <a:bodyPr/>
                    <a:lstStyle/>
                    <a:p>
                      <a:pPr algn="ctr" fontAlgn="b"/>
                      <a:r>
                        <a:rPr lang="de-DE" sz="1100" u="none" strike="noStrike" dirty="0" smtClean="0">
                          <a:effectLst/>
                        </a:rPr>
                        <a:t>22,4 %</a:t>
                      </a:r>
                      <a:endParaRPr lang="de-DE" sz="1100" b="0" i="0" u="none" strike="noStrike" dirty="0">
                        <a:solidFill>
                          <a:srgbClr val="000000"/>
                        </a:solidFill>
                        <a:effectLst/>
                        <a:latin typeface="Arial"/>
                      </a:endParaRPr>
                    </a:p>
                  </a:txBody>
                  <a:tcPr marL="9525" marR="9525" marT="9525" marB="0" anchor="b"/>
                </a:tc>
              </a:tr>
              <a:tr h="220825">
                <a:tc>
                  <a:txBody>
                    <a:bodyPr/>
                    <a:lstStyle/>
                    <a:p>
                      <a:pPr algn="l" fontAlgn="b"/>
                      <a:r>
                        <a:rPr lang="de-DE" sz="1100" u="none" strike="noStrike">
                          <a:effectLst/>
                        </a:rPr>
                        <a:t>Materialwissenschaft und Werkstofftechnik</a:t>
                      </a:r>
                      <a:endParaRPr lang="de-DE" sz="1100" b="0" i="0" u="none" strike="noStrike">
                        <a:solidFill>
                          <a:srgbClr val="000000"/>
                        </a:solidFill>
                        <a:effectLst/>
                        <a:latin typeface="Arial"/>
                      </a:endParaRPr>
                    </a:p>
                  </a:txBody>
                  <a:tcPr marL="9525" marR="9525" marT="9525" marB="0" anchor="b"/>
                </a:tc>
                <a:tc>
                  <a:txBody>
                    <a:bodyPr/>
                    <a:lstStyle/>
                    <a:p>
                      <a:pPr algn="ctr" fontAlgn="b"/>
                      <a:r>
                        <a:rPr lang="de-DE" sz="1100" u="none" strike="noStrike" dirty="0" smtClean="0">
                          <a:effectLst/>
                        </a:rPr>
                        <a:t>26,0 %</a:t>
                      </a:r>
                      <a:endParaRPr lang="de-DE" sz="1100" b="0" i="0" u="none" strike="noStrike" dirty="0">
                        <a:solidFill>
                          <a:srgbClr val="000000"/>
                        </a:solidFill>
                        <a:effectLst/>
                        <a:latin typeface="Arial"/>
                      </a:endParaRPr>
                    </a:p>
                  </a:txBody>
                  <a:tcPr marL="9525" marR="9525" marT="9525" marB="0" anchor="b"/>
                </a:tc>
              </a:tr>
              <a:tr h="220825">
                <a:tc>
                  <a:txBody>
                    <a:bodyPr/>
                    <a:lstStyle/>
                    <a:p>
                      <a:pPr algn="l" fontAlgn="b"/>
                      <a:r>
                        <a:rPr lang="de-DE" sz="1100" u="none" strike="noStrike">
                          <a:effectLst/>
                        </a:rPr>
                        <a:t>Wirtschaftsingenieurwesen mit wirtschaftswiss. Schwerpunkt</a:t>
                      </a:r>
                      <a:endParaRPr lang="de-DE" sz="1100" b="0" i="0" u="none" strike="noStrike">
                        <a:solidFill>
                          <a:srgbClr val="000000"/>
                        </a:solidFill>
                        <a:effectLst/>
                        <a:latin typeface="Arial"/>
                      </a:endParaRPr>
                    </a:p>
                  </a:txBody>
                  <a:tcPr marL="9525" marR="9525" marT="9525" marB="0" anchor="b"/>
                </a:tc>
                <a:tc>
                  <a:txBody>
                    <a:bodyPr/>
                    <a:lstStyle/>
                    <a:p>
                      <a:pPr algn="ctr" fontAlgn="b"/>
                      <a:r>
                        <a:rPr lang="de-DE" sz="1100" u="none" strike="noStrike" dirty="0" smtClean="0">
                          <a:effectLst/>
                        </a:rPr>
                        <a:t>27,3 %</a:t>
                      </a:r>
                      <a:endParaRPr lang="de-DE" sz="1100" b="0" i="0" u="none" strike="noStrike" dirty="0">
                        <a:solidFill>
                          <a:srgbClr val="000000"/>
                        </a:solidFill>
                        <a:effectLst/>
                        <a:latin typeface="Arial"/>
                      </a:endParaRPr>
                    </a:p>
                  </a:txBody>
                  <a:tcPr marL="9525" marR="9525" marT="9525" marB="0" anchor="b"/>
                </a:tc>
              </a:tr>
              <a:tr h="220825">
                <a:tc>
                  <a:txBody>
                    <a:bodyPr/>
                    <a:lstStyle/>
                    <a:p>
                      <a:pPr algn="l" fontAlgn="b"/>
                      <a:r>
                        <a:rPr lang="de-DE" sz="1100" u="none" strike="noStrike">
                          <a:effectLst/>
                        </a:rPr>
                        <a:t>Physik, Astronomie</a:t>
                      </a:r>
                      <a:endParaRPr lang="de-DE" sz="1100" b="0" i="0" u="none" strike="noStrike">
                        <a:solidFill>
                          <a:srgbClr val="000000"/>
                        </a:solidFill>
                        <a:effectLst/>
                        <a:latin typeface="Arial"/>
                      </a:endParaRPr>
                    </a:p>
                  </a:txBody>
                  <a:tcPr marL="9525" marR="9525" marT="9525" marB="0" anchor="b"/>
                </a:tc>
                <a:tc>
                  <a:txBody>
                    <a:bodyPr/>
                    <a:lstStyle/>
                    <a:p>
                      <a:pPr algn="ctr" fontAlgn="b"/>
                      <a:r>
                        <a:rPr lang="de-DE" sz="1100" u="none" strike="noStrike" dirty="0" smtClean="0">
                          <a:effectLst/>
                        </a:rPr>
                        <a:t>28,7 %</a:t>
                      </a:r>
                      <a:endParaRPr lang="de-DE" sz="1100" b="0" i="0" u="none" strike="noStrike" dirty="0">
                        <a:solidFill>
                          <a:srgbClr val="000000"/>
                        </a:solidFill>
                        <a:effectLst/>
                        <a:latin typeface="Arial"/>
                      </a:endParaRPr>
                    </a:p>
                  </a:txBody>
                  <a:tcPr marL="9525" marR="9525" marT="9525" marB="0" anchor="b"/>
                </a:tc>
              </a:tr>
              <a:tr h="220825">
                <a:tc>
                  <a:txBody>
                    <a:bodyPr/>
                    <a:lstStyle/>
                    <a:p>
                      <a:pPr algn="l" fontAlgn="b"/>
                      <a:r>
                        <a:rPr lang="de-DE" sz="1100" u="none" strike="noStrike">
                          <a:effectLst/>
                        </a:rPr>
                        <a:t>Bauingenieurwesen</a:t>
                      </a:r>
                      <a:endParaRPr lang="de-DE" sz="1100" b="0" i="0" u="none" strike="noStrike">
                        <a:solidFill>
                          <a:srgbClr val="000000"/>
                        </a:solidFill>
                        <a:effectLst/>
                        <a:latin typeface="Arial"/>
                      </a:endParaRPr>
                    </a:p>
                  </a:txBody>
                  <a:tcPr marL="9525" marR="9525" marT="9525" marB="0" anchor="b"/>
                </a:tc>
                <a:tc>
                  <a:txBody>
                    <a:bodyPr/>
                    <a:lstStyle/>
                    <a:p>
                      <a:pPr algn="ctr" fontAlgn="b"/>
                      <a:r>
                        <a:rPr lang="de-DE" sz="1100" u="none" strike="noStrike" dirty="0" smtClean="0">
                          <a:effectLst/>
                        </a:rPr>
                        <a:t>29,4 %</a:t>
                      </a:r>
                      <a:endParaRPr lang="de-DE" sz="1100" b="0" i="0" u="none" strike="noStrike" dirty="0">
                        <a:solidFill>
                          <a:srgbClr val="000000"/>
                        </a:solidFill>
                        <a:effectLst/>
                        <a:latin typeface="Arial"/>
                      </a:endParaRPr>
                    </a:p>
                  </a:txBody>
                  <a:tcPr marL="9525" marR="9525" marT="9525" marB="0" anchor="b"/>
                </a:tc>
              </a:tr>
              <a:tr h="220825">
                <a:tc>
                  <a:txBody>
                    <a:bodyPr/>
                    <a:lstStyle/>
                    <a:p>
                      <a:pPr algn="l" fontAlgn="b"/>
                      <a:r>
                        <a:rPr lang="de-DE" sz="1100" u="none" strike="noStrike">
                          <a:effectLst/>
                        </a:rPr>
                        <a:t>Vermessungswesen</a:t>
                      </a:r>
                      <a:endParaRPr lang="de-DE" sz="1100" b="0" i="0" u="none" strike="noStrike">
                        <a:solidFill>
                          <a:srgbClr val="000000"/>
                        </a:solidFill>
                        <a:effectLst/>
                        <a:latin typeface="Arial"/>
                      </a:endParaRPr>
                    </a:p>
                  </a:txBody>
                  <a:tcPr marL="9525" marR="9525" marT="9525" marB="0" anchor="b"/>
                </a:tc>
                <a:tc>
                  <a:txBody>
                    <a:bodyPr/>
                    <a:lstStyle/>
                    <a:p>
                      <a:pPr algn="ctr" fontAlgn="b"/>
                      <a:r>
                        <a:rPr lang="de-DE" sz="1100" u="none" strike="noStrike" dirty="0" smtClean="0">
                          <a:effectLst/>
                        </a:rPr>
                        <a:t>30,8 %</a:t>
                      </a:r>
                      <a:endParaRPr lang="de-DE" sz="1100" b="0" i="0" u="none" strike="noStrike" dirty="0">
                        <a:solidFill>
                          <a:srgbClr val="000000"/>
                        </a:solidFill>
                        <a:effectLst/>
                        <a:latin typeface="Arial"/>
                      </a:endParaRPr>
                    </a:p>
                  </a:txBody>
                  <a:tcPr marL="9525" marR="9525" marT="9525" marB="0" anchor="b"/>
                </a:tc>
              </a:tr>
              <a:tr h="220825">
                <a:tc>
                  <a:txBody>
                    <a:bodyPr/>
                    <a:lstStyle/>
                    <a:p>
                      <a:pPr algn="l" fontAlgn="b"/>
                      <a:r>
                        <a:rPr lang="de-DE" sz="1100" u="none" strike="noStrike">
                          <a:effectLst/>
                        </a:rPr>
                        <a:t>Forstwissenschaft, Holzwirtschaft</a:t>
                      </a:r>
                      <a:endParaRPr lang="de-DE" sz="1100" b="0" i="0" u="none" strike="noStrike">
                        <a:solidFill>
                          <a:srgbClr val="000000"/>
                        </a:solidFill>
                        <a:effectLst/>
                        <a:latin typeface="Arial"/>
                      </a:endParaRPr>
                    </a:p>
                  </a:txBody>
                  <a:tcPr marL="9525" marR="9525" marT="9525" marB="0" anchor="b"/>
                </a:tc>
                <a:tc>
                  <a:txBody>
                    <a:bodyPr/>
                    <a:lstStyle/>
                    <a:p>
                      <a:pPr algn="ctr" fontAlgn="b"/>
                      <a:r>
                        <a:rPr lang="de-DE" sz="1100" u="none" strike="noStrike" dirty="0" smtClean="0">
                          <a:effectLst/>
                        </a:rPr>
                        <a:t>34,4 %</a:t>
                      </a:r>
                      <a:endParaRPr lang="de-DE" sz="1100" b="0" i="0" u="none" strike="noStrike" dirty="0">
                        <a:solidFill>
                          <a:srgbClr val="000000"/>
                        </a:solidFill>
                        <a:effectLst/>
                        <a:latin typeface="Arial"/>
                      </a:endParaRPr>
                    </a:p>
                  </a:txBody>
                  <a:tcPr marL="9525" marR="9525" marT="9525" marB="0" anchor="b"/>
                </a:tc>
              </a:tr>
              <a:tr h="220825">
                <a:tc>
                  <a:txBody>
                    <a:bodyPr/>
                    <a:lstStyle/>
                    <a:p>
                      <a:pPr algn="l" fontAlgn="b"/>
                      <a:r>
                        <a:rPr lang="de-DE" sz="1100" u="none" strike="noStrike">
                          <a:effectLst/>
                        </a:rPr>
                        <a:t>Sport, Sportwissenschaft</a:t>
                      </a:r>
                      <a:endParaRPr lang="de-DE" sz="1100" b="0" i="0" u="none" strike="noStrike">
                        <a:solidFill>
                          <a:srgbClr val="000000"/>
                        </a:solidFill>
                        <a:effectLst/>
                        <a:latin typeface="Arial"/>
                      </a:endParaRPr>
                    </a:p>
                  </a:txBody>
                  <a:tcPr marL="9525" marR="9525" marT="9525" marB="0" anchor="b"/>
                </a:tc>
                <a:tc>
                  <a:txBody>
                    <a:bodyPr/>
                    <a:lstStyle/>
                    <a:p>
                      <a:pPr algn="ctr" fontAlgn="b"/>
                      <a:r>
                        <a:rPr lang="de-DE" sz="1100" u="none" strike="noStrike" dirty="0" smtClean="0">
                          <a:effectLst/>
                        </a:rPr>
                        <a:t>38,5 %</a:t>
                      </a:r>
                      <a:endParaRPr lang="de-DE" sz="1100" b="0" i="0" u="none" strike="noStrike" dirty="0">
                        <a:solidFill>
                          <a:srgbClr val="000000"/>
                        </a:solidFill>
                        <a:effectLst/>
                        <a:latin typeface="Arial"/>
                      </a:endParaRPr>
                    </a:p>
                  </a:txBody>
                  <a:tcPr marL="9525" marR="9525" marT="9525" marB="0" anchor="b"/>
                </a:tc>
              </a:tr>
            </a:tbl>
          </a:graphicData>
        </a:graphic>
      </p:graphicFrame>
      <p:pic>
        <p:nvPicPr>
          <p:cNvPr id="7" name="Picture 2" descr="G:\Daueraufgaben\Öffentlichkeitsarbeit\Logos\CEWS-Logo neue Farben\CEWS_logo_4c_2009_300dp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0" y="6309320"/>
            <a:ext cx="1616465" cy="38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17705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Ergebnisse der eigenen Hochschule (beispielhafte Darstellung)</a:t>
            </a:r>
            <a:endParaRPr lang="de-DE" dirty="0"/>
          </a:p>
        </p:txBody>
      </p:sp>
      <p:sp>
        <p:nvSpPr>
          <p:cNvPr id="3" name="Inhaltsplatzhalter 2"/>
          <p:cNvSpPr>
            <a:spLocks noGrp="1"/>
          </p:cNvSpPr>
          <p:nvPr>
            <p:ph idx="1"/>
          </p:nvPr>
        </p:nvSpPr>
        <p:spPr>
          <a:xfrm>
            <a:off x="457200" y="2143124"/>
            <a:ext cx="8686800" cy="4714876"/>
          </a:xfrm>
        </p:spPr>
        <p:txBody>
          <a:bodyPr/>
          <a:lstStyle/>
          <a:p>
            <a:pPr marL="457200" indent="-457200">
              <a:buClr>
                <a:schemeClr val="accent6"/>
              </a:buClr>
              <a:buFont typeface="Wingdings" panose="05000000000000000000" pitchFamily="2" charset="2"/>
              <a:buChar char="Ø"/>
            </a:pPr>
            <a:r>
              <a:rPr lang="de-DE" sz="2400" dirty="0" smtClean="0"/>
              <a:t>Ranggruppe </a:t>
            </a:r>
            <a:r>
              <a:rPr lang="de-DE" sz="2400" dirty="0">
                <a:solidFill>
                  <a:schemeClr val="accent1"/>
                </a:solidFill>
              </a:rPr>
              <a:t>3</a:t>
            </a:r>
            <a:r>
              <a:rPr lang="de-DE" sz="2400" dirty="0" smtClean="0"/>
              <a:t> (</a:t>
            </a:r>
            <a:r>
              <a:rPr lang="de-DE" sz="2400" dirty="0" smtClean="0">
                <a:solidFill>
                  <a:schemeClr val="accent1"/>
                </a:solidFill>
              </a:rPr>
              <a:t>10 von 12 </a:t>
            </a:r>
            <a:r>
              <a:rPr lang="de-DE" sz="2400" dirty="0" smtClean="0"/>
              <a:t>Punkten) im Gesamtranking</a:t>
            </a:r>
          </a:p>
          <a:p>
            <a:pPr marL="457200" indent="-457200">
              <a:buClr>
                <a:schemeClr val="accent6"/>
              </a:buClr>
              <a:buFont typeface="Wingdings" panose="05000000000000000000" pitchFamily="2" charset="2"/>
              <a:buChar char="Ø"/>
            </a:pPr>
            <a:r>
              <a:rPr lang="de-DE" sz="2400" dirty="0" smtClean="0">
                <a:solidFill>
                  <a:schemeClr val="accent1"/>
                </a:solidFill>
              </a:rPr>
              <a:t>Spitzengruppe</a:t>
            </a:r>
            <a:r>
              <a:rPr lang="de-DE" sz="2400" dirty="0" smtClean="0"/>
              <a:t> im Ranking für die Studierenden mit einem Indikator von </a:t>
            </a:r>
            <a:r>
              <a:rPr lang="de-DE" sz="2400" dirty="0" smtClean="0">
                <a:solidFill>
                  <a:schemeClr val="accent1"/>
                </a:solidFill>
              </a:rPr>
              <a:t>1,563</a:t>
            </a:r>
          </a:p>
          <a:p>
            <a:pPr marL="457200" indent="-457200">
              <a:buClr>
                <a:schemeClr val="accent6"/>
              </a:buClr>
              <a:buFont typeface="Wingdings" panose="05000000000000000000" pitchFamily="2" charset="2"/>
              <a:buChar char="Ø"/>
            </a:pPr>
            <a:r>
              <a:rPr lang="de-DE" sz="2400" dirty="0" smtClean="0">
                <a:solidFill>
                  <a:srgbClr val="365871"/>
                </a:solidFill>
              </a:rPr>
              <a:t>Beste Entwicklung in den Kategorien </a:t>
            </a:r>
            <a:r>
              <a:rPr lang="de-DE" sz="2400" dirty="0" smtClean="0">
                <a:solidFill>
                  <a:schemeClr val="accent1"/>
                </a:solidFill>
              </a:rPr>
              <a:t>Promotion</a:t>
            </a:r>
            <a:r>
              <a:rPr lang="de-DE" sz="2400" dirty="0" smtClean="0">
                <a:solidFill>
                  <a:srgbClr val="FF0000"/>
                </a:solidFill>
              </a:rPr>
              <a:t> </a:t>
            </a:r>
            <a:r>
              <a:rPr lang="de-DE" sz="2400" dirty="0" smtClean="0">
                <a:solidFill>
                  <a:srgbClr val="365871"/>
                </a:solidFill>
              </a:rPr>
              <a:t>und </a:t>
            </a:r>
            <a:r>
              <a:rPr lang="de-DE" sz="2400" dirty="0" smtClean="0">
                <a:solidFill>
                  <a:schemeClr val="accent1"/>
                </a:solidFill>
              </a:rPr>
              <a:t>Professoren</a:t>
            </a:r>
          </a:p>
          <a:p>
            <a:pPr marL="457200" indent="-457200">
              <a:buFont typeface="Wingdings" panose="05000000000000000000" pitchFamily="2" charset="2"/>
              <a:buChar char="Ø"/>
            </a:pPr>
            <a:endParaRPr lang="de-DE" dirty="0"/>
          </a:p>
        </p:txBody>
      </p:sp>
      <p:sp>
        <p:nvSpPr>
          <p:cNvPr id="5" name="Textfeld 4"/>
          <p:cNvSpPr txBox="1"/>
          <p:nvPr/>
        </p:nvSpPr>
        <p:spPr>
          <a:xfrm rot="1102092">
            <a:off x="6455312" y="687831"/>
            <a:ext cx="2448272" cy="1200329"/>
          </a:xfrm>
          <a:prstGeom prst="rect">
            <a:avLst/>
          </a:prstGeom>
          <a:solidFill>
            <a:schemeClr val="accent1"/>
          </a:solidFill>
        </p:spPr>
        <p:txBody>
          <a:bodyPr wrap="square" rtlCol="0">
            <a:spAutoFit/>
          </a:bodyPr>
          <a:lstStyle/>
          <a:p>
            <a:pPr algn="ctr"/>
            <a:r>
              <a:rPr lang="de-DE" b="1" dirty="0" smtClean="0">
                <a:solidFill>
                  <a:schemeClr val="bg1"/>
                </a:solidFill>
              </a:rPr>
              <a:t>Farbig markierte Stellen bitte für die eigene Hochschule anpassen!</a:t>
            </a:r>
            <a:endParaRPr lang="de-DE" b="1" dirty="0">
              <a:solidFill>
                <a:schemeClr val="bg1"/>
              </a:solidFill>
            </a:endParaRPr>
          </a:p>
        </p:txBody>
      </p:sp>
    </p:spTree>
    <p:extLst>
      <p:ext uri="{BB962C8B-B14F-4D97-AF65-F5344CB8AC3E}">
        <p14:creationId xmlns:p14="http://schemas.microsoft.com/office/powerpoint/2010/main" val="10712822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Ergebnisse der eigenen </a:t>
            </a:r>
            <a:r>
              <a:rPr lang="de-DE" dirty="0"/>
              <a:t>Hochschule</a:t>
            </a:r>
            <a:br>
              <a:rPr lang="de-DE" dirty="0"/>
            </a:br>
            <a:r>
              <a:rPr lang="de-DE" dirty="0"/>
              <a:t>(beispielhafte Darstellung)</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4142204"/>
              </p:ext>
            </p:extLst>
          </p:nvPr>
        </p:nvGraphicFramePr>
        <p:xfrm>
          <a:off x="251520" y="1844824"/>
          <a:ext cx="8433693" cy="4464496"/>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feld 5"/>
          <p:cNvSpPr txBox="1"/>
          <p:nvPr/>
        </p:nvSpPr>
        <p:spPr>
          <a:xfrm rot="1102092">
            <a:off x="6455314" y="910912"/>
            <a:ext cx="2448272" cy="923330"/>
          </a:xfrm>
          <a:prstGeom prst="rect">
            <a:avLst/>
          </a:prstGeom>
          <a:solidFill>
            <a:schemeClr val="accent1"/>
          </a:solidFill>
        </p:spPr>
        <p:txBody>
          <a:bodyPr wrap="square" rtlCol="0">
            <a:spAutoFit/>
          </a:bodyPr>
          <a:lstStyle/>
          <a:p>
            <a:pPr algn="ctr"/>
            <a:r>
              <a:rPr lang="de-DE" b="1" dirty="0" smtClean="0">
                <a:solidFill>
                  <a:schemeClr val="bg1"/>
                </a:solidFill>
              </a:rPr>
              <a:t>Bitte für die eigene Hochschule anpassen!</a:t>
            </a:r>
            <a:endParaRPr lang="de-DE" b="1" dirty="0">
              <a:solidFill>
                <a:schemeClr val="bg1"/>
              </a:solidFill>
            </a:endParaRPr>
          </a:p>
        </p:txBody>
      </p:sp>
    </p:spTree>
    <p:extLst>
      <p:ext uri="{BB962C8B-B14F-4D97-AF65-F5344CB8AC3E}">
        <p14:creationId xmlns:p14="http://schemas.microsoft.com/office/powerpoint/2010/main" val="24561767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G:\Daueraufgaben\Öffentlichkeitsarbeit\Logos\CEWS-Logo neue Farben\CEWS_logo_4c_2009_300dpi.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52320" y="6309320"/>
            <a:ext cx="1616465" cy="385200"/>
          </a:xfrm>
          <a:prstGeom prst="rect">
            <a:avLst/>
          </a:prstGeom>
          <a:noFill/>
          <a:extLst>
            <a:ext uri="{909E8E84-426E-40DD-AFC4-6F175D3DCCD1}">
              <a14:hiddenFill xmlns:a14="http://schemas.microsoft.com/office/drawing/2010/main">
                <a:solidFill>
                  <a:srgbClr val="FFFFFF"/>
                </a:solidFill>
              </a14:hiddenFill>
            </a:ext>
          </a:extLst>
        </p:spPr>
      </p:pic>
      <p:sp>
        <p:nvSpPr>
          <p:cNvPr id="2" name="Rechteck 1"/>
          <p:cNvSpPr/>
          <p:nvPr/>
        </p:nvSpPr>
        <p:spPr>
          <a:xfrm>
            <a:off x="3131840" y="2873717"/>
            <a:ext cx="5328592" cy="3046988"/>
          </a:xfrm>
          <a:prstGeom prst="rect">
            <a:avLst/>
          </a:prstGeom>
        </p:spPr>
        <p:txBody>
          <a:bodyPr wrap="square">
            <a:spAutoFit/>
          </a:bodyPr>
          <a:lstStyle/>
          <a:p>
            <a:r>
              <a:rPr lang="de-DE" sz="1600" dirty="0">
                <a:solidFill>
                  <a:schemeClr val="accent6"/>
                </a:solidFill>
              </a:rPr>
              <a:t>Mit dem Hochschulranking nach Gleichstellungsaspekten 2019 legt das Kompetenzzentrum Frauen in Wissenschaft und Forschung CEWS die neunte Ausgabe dieses Instruments vor. Das Ranking ist ein etabliertes und langjähriges Instrument zur Qualitätssicherung für Gleichstellung an Hochschulen, das Instrumente wie Wettbewerbe (</a:t>
            </a:r>
            <a:r>
              <a:rPr lang="de-DE" sz="1600" dirty="0" err="1">
                <a:solidFill>
                  <a:schemeClr val="accent6"/>
                </a:solidFill>
              </a:rPr>
              <a:t>Professorinnenprogramm</a:t>
            </a:r>
            <a:r>
              <a:rPr lang="de-DE" sz="1600" dirty="0">
                <a:solidFill>
                  <a:schemeClr val="accent6"/>
                </a:solidFill>
              </a:rPr>
              <a:t>), Evaluationen und Zertifizierungen ergänzt. Das Ranking macht die Entwicklungen der Hochschulen im Bereich der Gleichstellung </a:t>
            </a:r>
            <a:r>
              <a:rPr lang="de-DE" sz="1600" dirty="0" smtClean="0">
                <a:solidFill>
                  <a:schemeClr val="accent6"/>
                </a:solidFill>
              </a:rPr>
              <a:t>mit </a:t>
            </a:r>
            <a:r>
              <a:rPr lang="de-DE" sz="1600" dirty="0">
                <a:solidFill>
                  <a:schemeClr val="accent6"/>
                </a:solidFill>
              </a:rPr>
              <a:t>Hilfe quantitativer Indikatoren kontinuierlich und bundessweit vergleichbar und Veränderungen und Trends sichtbar.</a:t>
            </a:r>
          </a:p>
        </p:txBody>
      </p:sp>
      <p:pic>
        <p:nvPicPr>
          <p:cNvPr id="2050" name="Picture 2" descr="G:\Daueraufgaben\Öffentlichkeitsarbeit\2019-09_Hochschulranking 2019\cews_hochschulranking_2019.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5060" y="522029"/>
            <a:ext cx="2443987" cy="3429000"/>
          </a:xfrm>
          <a:prstGeom prst="rect">
            <a:avLst/>
          </a:prstGeom>
          <a:noFill/>
          <a:extLst>
            <a:ext uri="{909E8E84-426E-40DD-AFC4-6F175D3DCCD1}">
              <a14:hiddenFill xmlns:a14="http://schemas.microsoft.com/office/drawing/2010/main">
                <a:solidFill>
                  <a:srgbClr val="FFFFFF"/>
                </a:solidFill>
              </a14:hiddenFill>
            </a:ext>
          </a:extLst>
        </p:spPr>
      </p:pic>
      <p:sp>
        <p:nvSpPr>
          <p:cNvPr id="5" name="Rechteck 4"/>
          <p:cNvSpPr/>
          <p:nvPr/>
        </p:nvSpPr>
        <p:spPr>
          <a:xfrm>
            <a:off x="3129930" y="522029"/>
            <a:ext cx="5544616" cy="1785104"/>
          </a:xfrm>
          <a:prstGeom prst="rect">
            <a:avLst/>
          </a:prstGeom>
        </p:spPr>
        <p:txBody>
          <a:bodyPr wrap="square">
            <a:spAutoFit/>
          </a:bodyPr>
          <a:lstStyle/>
          <a:p>
            <a:r>
              <a:rPr lang="de-DE" sz="1600" dirty="0">
                <a:solidFill>
                  <a:schemeClr val="accent6"/>
                </a:solidFill>
              </a:rPr>
              <a:t>cews.publik.no23:</a:t>
            </a:r>
            <a:br>
              <a:rPr lang="de-DE" sz="1600" dirty="0">
                <a:solidFill>
                  <a:schemeClr val="accent6"/>
                </a:solidFill>
              </a:rPr>
            </a:br>
            <a:r>
              <a:rPr lang="de-DE" sz="1600" dirty="0">
                <a:solidFill>
                  <a:schemeClr val="accent6"/>
                </a:solidFill>
              </a:rPr>
              <a:t>Löther, Andrea (2019): </a:t>
            </a:r>
            <a:r>
              <a:rPr lang="de-DE" sz="1600" b="1" dirty="0">
                <a:solidFill>
                  <a:schemeClr val="accent6"/>
                </a:solidFill>
              </a:rPr>
              <a:t>Hochschulranking nach Gleichstellungsaspekten 2019.</a:t>
            </a:r>
            <a:r>
              <a:rPr lang="de-DE" sz="1600" dirty="0">
                <a:solidFill>
                  <a:schemeClr val="accent6"/>
                </a:solidFill>
              </a:rPr>
              <a:t> </a:t>
            </a:r>
            <a:r>
              <a:rPr lang="de-DE" sz="1600" dirty="0" err="1">
                <a:solidFill>
                  <a:schemeClr val="accent6"/>
                </a:solidFill>
              </a:rPr>
              <a:t>Hg</a:t>
            </a:r>
            <a:r>
              <a:rPr lang="de-DE" sz="1600" dirty="0">
                <a:solidFill>
                  <a:schemeClr val="accent6"/>
                </a:solidFill>
              </a:rPr>
              <a:t>. v. GESIS - Leibniz-Institut für Sozialwissenschaften: Köln (</a:t>
            </a:r>
            <a:r>
              <a:rPr lang="de-DE" sz="1600" dirty="0" err="1">
                <a:solidFill>
                  <a:schemeClr val="accent6"/>
                </a:solidFill>
              </a:rPr>
              <a:t>cews.publik</a:t>
            </a:r>
            <a:r>
              <a:rPr lang="de-DE" sz="1600" dirty="0">
                <a:solidFill>
                  <a:schemeClr val="accent6"/>
                </a:solidFill>
              </a:rPr>
              <a:t>, </a:t>
            </a:r>
            <a:r>
              <a:rPr lang="de-DE" sz="1600" dirty="0" smtClean="0">
                <a:solidFill>
                  <a:schemeClr val="accent6"/>
                </a:solidFill>
              </a:rPr>
              <a:t>23). </a:t>
            </a:r>
            <a:r>
              <a:rPr lang="de-DE" sz="1600" dirty="0">
                <a:solidFill>
                  <a:schemeClr val="accent6"/>
                </a:solidFill>
              </a:rPr>
              <a:t>(URL: </a:t>
            </a:r>
            <a:r>
              <a:rPr lang="de-DE" sz="1600" dirty="0">
                <a:solidFill>
                  <a:schemeClr val="accent6"/>
                </a:solidFill>
                <a:hlinkClick r:id="rId5"/>
              </a:rPr>
              <a:t>https://</a:t>
            </a:r>
            <a:r>
              <a:rPr lang="de-DE" sz="1600" dirty="0" smtClean="0">
                <a:solidFill>
                  <a:schemeClr val="accent6"/>
                </a:solidFill>
                <a:hlinkClick r:id="rId5"/>
              </a:rPr>
              <a:t>nbn-resolving.org/urn:nbn:de:0168-ssoar-64113-9</a:t>
            </a:r>
            <a:r>
              <a:rPr lang="de-DE" sz="1600" dirty="0" smtClean="0">
                <a:solidFill>
                  <a:schemeClr val="accent6"/>
                </a:solidFill>
              </a:rPr>
              <a:t>).</a:t>
            </a:r>
            <a:r>
              <a:rPr lang="de-DE" sz="1400" dirty="0">
                <a:solidFill>
                  <a:schemeClr val="accent6"/>
                </a:solidFill>
              </a:rPr>
              <a:t/>
            </a:r>
            <a:br>
              <a:rPr lang="de-DE" sz="1400" dirty="0">
                <a:solidFill>
                  <a:schemeClr val="accent6"/>
                </a:solidFill>
              </a:rPr>
            </a:br>
            <a:endParaRPr lang="de-DE" sz="1400" dirty="0">
              <a:solidFill>
                <a:schemeClr val="accent6"/>
              </a:solidFill>
            </a:endParaRPr>
          </a:p>
        </p:txBody>
      </p:sp>
      <p:sp>
        <p:nvSpPr>
          <p:cNvPr id="6" name="Rechteck 5"/>
          <p:cNvSpPr/>
          <p:nvPr/>
        </p:nvSpPr>
        <p:spPr>
          <a:xfrm>
            <a:off x="323528" y="4271983"/>
            <a:ext cx="2808312" cy="1600438"/>
          </a:xfrm>
          <a:prstGeom prst="rect">
            <a:avLst/>
          </a:prstGeom>
        </p:spPr>
        <p:txBody>
          <a:bodyPr wrap="square">
            <a:spAutoFit/>
          </a:bodyPr>
          <a:lstStyle/>
          <a:p>
            <a:r>
              <a:rPr lang="de-DE" sz="1400" b="1" dirty="0">
                <a:solidFill>
                  <a:schemeClr val="accent6"/>
                </a:solidFill>
              </a:rPr>
              <a:t>Kontakt: </a:t>
            </a:r>
          </a:p>
          <a:p>
            <a:r>
              <a:rPr lang="de-DE" sz="1400" dirty="0">
                <a:solidFill>
                  <a:schemeClr val="accent6"/>
                </a:solidFill>
              </a:rPr>
              <a:t>Dr. Andrea Löther</a:t>
            </a:r>
          </a:p>
          <a:p>
            <a:r>
              <a:rPr lang="de-DE" sz="1400" dirty="0">
                <a:solidFill>
                  <a:schemeClr val="accent6"/>
                </a:solidFill>
              </a:rPr>
              <a:t>Tel.: + 49 (0)221 47694-256</a:t>
            </a:r>
          </a:p>
          <a:p>
            <a:r>
              <a:rPr lang="de-DE" sz="1400" dirty="0">
                <a:solidFill>
                  <a:schemeClr val="accent6"/>
                </a:solidFill>
              </a:rPr>
              <a:t>Fax: +49 (0) 221 </a:t>
            </a:r>
            <a:r>
              <a:rPr lang="de-DE" sz="1400" dirty="0" smtClean="0">
                <a:solidFill>
                  <a:schemeClr val="accent6"/>
                </a:solidFill>
              </a:rPr>
              <a:t>47694-199</a:t>
            </a:r>
            <a:endParaRPr lang="de-DE" sz="1400" dirty="0">
              <a:solidFill>
                <a:schemeClr val="accent6"/>
              </a:solidFill>
            </a:endParaRPr>
          </a:p>
          <a:p>
            <a:r>
              <a:rPr lang="de-DE" sz="1400" dirty="0" smtClean="0">
                <a:solidFill>
                  <a:schemeClr val="accent6"/>
                </a:solidFill>
                <a:hlinkClick r:id="rId6"/>
              </a:rPr>
              <a:t>andrea.loether@gesis.org</a:t>
            </a:r>
            <a:r>
              <a:rPr lang="de-DE" sz="1400" dirty="0" smtClean="0">
                <a:solidFill>
                  <a:schemeClr val="accent6"/>
                </a:solidFill>
              </a:rPr>
              <a:t> </a:t>
            </a:r>
            <a:endParaRPr lang="de-DE" sz="1400" dirty="0">
              <a:solidFill>
                <a:schemeClr val="accent6"/>
              </a:solidFill>
            </a:endParaRPr>
          </a:p>
          <a:p>
            <a:r>
              <a:rPr lang="de-DE" sz="1400" dirty="0">
                <a:solidFill>
                  <a:schemeClr val="accent6"/>
                </a:solidFill>
                <a:hlinkClick r:id="rId7"/>
              </a:rPr>
              <a:t>http://</a:t>
            </a:r>
            <a:r>
              <a:rPr lang="de-DE" sz="1400" dirty="0" smtClean="0">
                <a:solidFill>
                  <a:schemeClr val="accent6"/>
                </a:solidFill>
                <a:hlinkClick r:id="rId7"/>
              </a:rPr>
              <a:t>www.cews.org</a:t>
            </a:r>
            <a:r>
              <a:rPr lang="de-DE" sz="1400" dirty="0" smtClean="0">
                <a:solidFill>
                  <a:schemeClr val="accent6"/>
                </a:solidFill>
              </a:rPr>
              <a:t> </a:t>
            </a:r>
            <a:endParaRPr lang="de-DE" sz="1400" dirty="0">
              <a:solidFill>
                <a:schemeClr val="accent6"/>
              </a:solidFill>
            </a:endParaRPr>
          </a:p>
          <a:p>
            <a:r>
              <a:rPr lang="de-DE" sz="1400" dirty="0">
                <a:solidFill>
                  <a:schemeClr val="accent6"/>
                </a:solidFill>
                <a:hlinkClick r:id="rId8"/>
              </a:rPr>
              <a:t>http://</a:t>
            </a:r>
            <a:r>
              <a:rPr lang="de-DE" sz="1400" dirty="0" smtClean="0">
                <a:solidFill>
                  <a:schemeClr val="accent6"/>
                </a:solidFill>
                <a:hlinkClick r:id="rId8"/>
              </a:rPr>
              <a:t>www.gesis.org</a:t>
            </a:r>
            <a:r>
              <a:rPr lang="de-DE" sz="1400" dirty="0" smtClean="0">
                <a:solidFill>
                  <a:schemeClr val="accent6"/>
                </a:solidFill>
              </a:rPr>
              <a:t> </a:t>
            </a:r>
            <a:endParaRPr lang="de-DE" sz="1400" dirty="0">
              <a:solidFill>
                <a:schemeClr val="accent6"/>
              </a:solidFill>
            </a:endParaRPr>
          </a:p>
        </p:txBody>
      </p:sp>
    </p:spTree>
    <p:extLst>
      <p:ext uri="{BB962C8B-B14F-4D97-AF65-F5344CB8AC3E}">
        <p14:creationId xmlns:p14="http://schemas.microsoft.com/office/powerpoint/2010/main" val="12246963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Welches Ziel verfolgt das Hochschulranking?</a:t>
            </a:r>
            <a:endParaRPr lang="de-DE" dirty="0"/>
          </a:p>
        </p:txBody>
      </p:sp>
      <p:sp>
        <p:nvSpPr>
          <p:cNvPr id="7" name="Inhaltsplatzhalter 2"/>
          <p:cNvSpPr txBox="1">
            <a:spLocks/>
          </p:cNvSpPr>
          <p:nvPr/>
        </p:nvSpPr>
        <p:spPr bwMode="auto">
          <a:xfrm>
            <a:off x="457200" y="2060848"/>
            <a:ext cx="8686800" cy="4714876"/>
          </a:xfrm>
          <a:prstGeom prst="rect">
            <a:avLst/>
          </a:prstGeom>
          <a:noFill/>
          <a:ln w="9525">
            <a:noFill/>
            <a:round/>
            <a:headEnd/>
            <a:tailEnd/>
          </a:ln>
        </p:spPr>
        <p:txBody>
          <a:bodyPr vert="horz" wrap="square" lIns="90000" tIns="73224" rIns="90000" bIns="45000" numCol="1" anchor="t" anchorCtr="0" compatLnSpc="1">
            <a:prstTxWarp prst="textNoShape">
              <a:avLst/>
            </a:prstTxWarp>
          </a:bodyPr>
          <a:lstStyle>
            <a:lvl1pPr marL="342900" indent="-342900" algn="l" defTabSz="449263" rtl="0" eaLnBrk="0" fontAlgn="base" hangingPunct="0">
              <a:lnSpc>
                <a:spcPct val="93000"/>
              </a:lnSpc>
              <a:spcBef>
                <a:spcPct val="0"/>
              </a:spcBef>
              <a:spcAft>
                <a:spcPts val="1425"/>
              </a:spcAft>
              <a:buClr>
                <a:srgbClr val="000000"/>
              </a:buClr>
              <a:buSzPct val="100000"/>
              <a:buFont typeface="Times New Roman" pitchFamily="18" charset="0"/>
              <a:defRPr sz="2800">
                <a:solidFill>
                  <a:schemeClr val="tx2"/>
                </a:solidFill>
                <a:latin typeface="+mn-lt"/>
                <a:ea typeface="Arial Unicode MS" pitchFamily="34" charset="-128"/>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itchFamily="18" charset="0"/>
              <a:defRPr sz="2800">
                <a:solidFill>
                  <a:schemeClr val="tx2"/>
                </a:solidFill>
                <a:latin typeface="+mn-lt"/>
                <a:ea typeface="Arial Unicode MS" pitchFamily="34" charset="-128"/>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itchFamily="18" charset="0"/>
              <a:defRPr sz="2800">
                <a:solidFill>
                  <a:schemeClr val="tx2"/>
                </a:solidFill>
                <a:latin typeface="+mn-lt"/>
                <a:ea typeface="Arial Unicode MS" pitchFamily="34" charset="-128"/>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itchFamily="18" charset="0"/>
              <a:defRPr sz="2800">
                <a:solidFill>
                  <a:schemeClr val="tx2"/>
                </a:solidFill>
                <a:latin typeface="+mn-lt"/>
                <a:ea typeface="Arial Unicode MS" pitchFamily="34" charset="-128"/>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itchFamily="18" charset="0"/>
              <a:defRPr sz="2000">
                <a:solidFill>
                  <a:schemeClr val="tx2"/>
                </a:solidFill>
                <a:latin typeface="+mn-lt"/>
                <a:ea typeface="Arial Unicode MS" pitchFamily="34" charset="-128"/>
                <a:cs typeface="+mn-cs"/>
              </a:defRPr>
            </a:lvl5pPr>
            <a:lvl6pPr marL="25146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FF6100"/>
                </a:solidFill>
                <a:latin typeface="+mn-lt"/>
                <a:cs typeface="+mn-cs"/>
              </a:defRPr>
            </a:lvl6pPr>
            <a:lvl7pPr marL="29718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FF6100"/>
                </a:solidFill>
                <a:latin typeface="+mn-lt"/>
                <a:cs typeface="+mn-cs"/>
              </a:defRPr>
            </a:lvl7pPr>
            <a:lvl8pPr marL="34290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FF6100"/>
                </a:solidFill>
                <a:latin typeface="+mn-lt"/>
                <a:cs typeface="+mn-cs"/>
              </a:defRPr>
            </a:lvl8pPr>
            <a:lvl9pPr marL="38862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FF6100"/>
                </a:solidFill>
                <a:latin typeface="+mn-lt"/>
                <a:cs typeface="+mn-cs"/>
              </a:defRPr>
            </a:lvl9pPr>
          </a:lstStyle>
          <a:p>
            <a:pPr>
              <a:buClr>
                <a:schemeClr val="accent6"/>
              </a:buClr>
              <a:buFont typeface="Wingdings" panose="05000000000000000000" pitchFamily="2" charset="2"/>
              <a:buChar char="Ø"/>
            </a:pPr>
            <a:r>
              <a:rPr lang="de-DE" sz="2200" b="1" kern="0" dirty="0" smtClean="0"/>
              <a:t>Gleichstellungserfolge </a:t>
            </a:r>
            <a:r>
              <a:rPr lang="de-DE" sz="2200" kern="0" dirty="0" smtClean="0"/>
              <a:t>von Hochschulen im bundesweiten Vergleich darstellen</a:t>
            </a:r>
          </a:p>
          <a:p>
            <a:pPr>
              <a:buClr>
                <a:schemeClr val="accent6"/>
              </a:buClr>
              <a:buFont typeface="Wingdings" panose="05000000000000000000" pitchFamily="2" charset="2"/>
              <a:buChar char="Ø"/>
            </a:pPr>
            <a:endParaRPr lang="de-DE" sz="2200" kern="0" dirty="0" smtClean="0"/>
          </a:p>
          <a:p>
            <a:pPr>
              <a:buClr>
                <a:schemeClr val="accent6"/>
              </a:buClr>
              <a:buFont typeface="Wingdings" panose="05000000000000000000" pitchFamily="2" charset="2"/>
              <a:buChar char="Ø"/>
            </a:pPr>
            <a:r>
              <a:rPr lang="de-DE" sz="2200" kern="0" dirty="0" smtClean="0"/>
              <a:t>Differenzierung nach verschiedenen Bereichen (z.B.: Studierende, wissenschaftliche Qualifikation, Personal und Veränderungen im Zeitverlauf)                                                     </a:t>
            </a:r>
            <a:r>
              <a:rPr lang="de-DE" sz="2200" kern="0" dirty="0" smtClean="0">
                <a:sym typeface="Wingdings" panose="05000000000000000000" pitchFamily="2" charset="2"/>
              </a:rPr>
              <a:t> </a:t>
            </a:r>
            <a:r>
              <a:rPr lang="de-DE" sz="2200" kern="0" dirty="0" smtClean="0"/>
              <a:t>Stärken und Schwächen der einzelnen Hochschulen darstellen</a:t>
            </a:r>
            <a:endParaRPr lang="de-DE" sz="2200" b="1" kern="0" dirty="0" smtClean="0"/>
          </a:p>
        </p:txBody>
      </p:sp>
      <p:pic>
        <p:nvPicPr>
          <p:cNvPr id="10" name="Picture 2" descr="G:\Daueraufgaben\Öffentlichkeitsarbeit\Logos\CEWS-Logo neue Farben\CEWS_logo_4c_2009_300dp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0" y="6309320"/>
            <a:ext cx="1616465" cy="38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23218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An wen richtet sich das Hochschulranking?</a:t>
            </a:r>
            <a:endParaRPr lang="de-DE" dirty="0"/>
          </a:p>
        </p:txBody>
      </p:sp>
      <p:sp>
        <p:nvSpPr>
          <p:cNvPr id="3" name="Inhaltsplatzhalter 2"/>
          <p:cNvSpPr>
            <a:spLocks noGrp="1"/>
          </p:cNvSpPr>
          <p:nvPr>
            <p:ph idx="1"/>
          </p:nvPr>
        </p:nvSpPr>
        <p:spPr>
          <a:xfrm>
            <a:off x="457200" y="2060848"/>
            <a:ext cx="8686800" cy="4714876"/>
          </a:xfrm>
        </p:spPr>
        <p:txBody>
          <a:bodyPr/>
          <a:lstStyle/>
          <a:p>
            <a:pPr>
              <a:buClr>
                <a:schemeClr val="accent6"/>
              </a:buClr>
              <a:buFont typeface="Wingdings" panose="05000000000000000000" pitchFamily="2" charset="2"/>
              <a:buChar char="Ø"/>
            </a:pPr>
            <a:r>
              <a:rPr lang="de-DE" sz="2200" b="1" dirty="0" smtClean="0"/>
              <a:t>Entscheidungsträgerinnen </a:t>
            </a:r>
            <a:r>
              <a:rPr lang="de-DE" sz="2200" b="1" dirty="0"/>
              <a:t>und </a:t>
            </a:r>
            <a:r>
              <a:rPr lang="de-DE" sz="2200" b="1" dirty="0" smtClean="0"/>
              <a:t>-träger </a:t>
            </a:r>
            <a:r>
              <a:rPr lang="de-DE" sz="2200" b="1" dirty="0"/>
              <a:t>in </a:t>
            </a:r>
            <a:r>
              <a:rPr lang="de-DE" sz="2200" b="1" dirty="0" smtClean="0"/>
              <a:t>Hochschulen </a:t>
            </a:r>
            <a:r>
              <a:rPr lang="de-DE" sz="2200" dirty="0" smtClean="0"/>
              <a:t>(Hochschulleitungen, Hochschulmanagement)</a:t>
            </a:r>
          </a:p>
          <a:p>
            <a:pPr>
              <a:buClr>
                <a:schemeClr val="accent6"/>
              </a:buClr>
              <a:buFont typeface="Wingdings" panose="05000000000000000000" pitchFamily="2" charset="2"/>
              <a:buChar char="Ø"/>
            </a:pPr>
            <a:endParaRPr lang="de-DE" sz="2200" dirty="0"/>
          </a:p>
          <a:p>
            <a:pPr>
              <a:buClr>
                <a:schemeClr val="accent6"/>
              </a:buClr>
              <a:buFont typeface="Wingdings" panose="05000000000000000000" pitchFamily="2" charset="2"/>
              <a:buChar char="Ø"/>
            </a:pPr>
            <a:r>
              <a:rPr lang="de-DE" sz="2200" b="1" dirty="0" smtClean="0"/>
              <a:t>Gleichstellungsakteurinnen </a:t>
            </a:r>
            <a:r>
              <a:rPr lang="de-DE" sz="2200" b="1" dirty="0"/>
              <a:t>und -akteure</a:t>
            </a:r>
            <a:r>
              <a:rPr lang="de-DE" sz="2200" dirty="0"/>
              <a:t> </a:t>
            </a:r>
            <a:r>
              <a:rPr lang="de-DE" sz="2200" dirty="0" smtClean="0"/>
              <a:t/>
            </a:r>
            <a:br>
              <a:rPr lang="de-DE" sz="2200" dirty="0" smtClean="0"/>
            </a:br>
            <a:r>
              <a:rPr lang="de-DE" sz="2200" dirty="0" smtClean="0">
                <a:sym typeface="Wingdings" panose="05000000000000000000" pitchFamily="2" charset="2"/>
              </a:rPr>
              <a:t> </a:t>
            </a:r>
            <a:r>
              <a:rPr lang="de-DE" sz="2200" dirty="0" smtClean="0"/>
              <a:t>Bundes- </a:t>
            </a:r>
            <a:r>
              <a:rPr lang="de-DE" sz="2200" dirty="0"/>
              <a:t>und </a:t>
            </a:r>
            <a:r>
              <a:rPr lang="de-DE" sz="2200" dirty="0" smtClean="0"/>
              <a:t>Landesministerien, Wissenschaftsorganisationen </a:t>
            </a:r>
            <a:r>
              <a:rPr lang="de-DE" sz="2200" dirty="0"/>
              <a:t>und die </a:t>
            </a:r>
            <a:r>
              <a:rPr lang="de-DE" sz="2200" b="1" dirty="0" smtClean="0"/>
              <a:t>Politik</a:t>
            </a:r>
          </a:p>
        </p:txBody>
      </p:sp>
      <p:pic>
        <p:nvPicPr>
          <p:cNvPr id="6" name="Picture 2" descr="G:\Daueraufgaben\Öffentlichkeitsarbeit\Logos\CEWS-Logo neue Farben\CEWS_logo_4c_2009_300dp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0" y="6309320"/>
            <a:ext cx="1616465" cy="38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94403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Hochschulauswahl und Daten</a:t>
            </a:r>
            <a:endParaRPr lang="de-DE" dirty="0"/>
          </a:p>
        </p:txBody>
      </p:sp>
      <p:sp>
        <p:nvSpPr>
          <p:cNvPr id="3" name="Inhaltsplatzhalter 2"/>
          <p:cNvSpPr>
            <a:spLocks noGrp="1"/>
          </p:cNvSpPr>
          <p:nvPr>
            <p:ph idx="1"/>
          </p:nvPr>
        </p:nvSpPr>
        <p:spPr>
          <a:xfrm>
            <a:off x="467544" y="1700808"/>
            <a:ext cx="8676456" cy="5013176"/>
          </a:xfrm>
        </p:spPr>
        <p:txBody>
          <a:bodyPr/>
          <a:lstStyle/>
          <a:p>
            <a:pPr>
              <a:buClr>
                <a:schemeClr val="accent6"/>
              </a:buClr>
              <a:buFont typeface="Wingdings" panose="05000000000000000000" pitchFamily="2" charset="2"/>
              <a:buChar char="Ø"/>
            </a:pPr>
            <a:r>
              <a:rPr lang="de-DE" sz="2200" dirty="0" smtClean="0"/>
              <a:t>Auswahl der Hochschulen für das Ranking</a:t>
            </a:r>
            <a:br>
              <a:rPr lang="de-DE" sz="2200" dirty="0" smtClean="0"/>
            </a:br>
            <a:r>
              <a:rPr lang="de-DE" sz="1400" dirty="0" smtClean="0"/>
              <a:t> </a:t>
            </a:r>
            <a:r>
              <a:rPr lang="de-DE" sz="500" dirty="0" smtClean="0"/>
              <a:t/>
            </a:r>
            <a:br>
              <a:rPr lang="de-DE" sz="500" dirty="0" smtClean="0"/>
            </a:br>
            <a:r>
              <a:rPr lang="de-DE" sz="1400" dirty="0" smtClean="0"/>
              <a:t>- </a:t>
            </a:r>
            <a:r>
              <a:rPr lang="de-DE" sz="1600" dirty="0" smtClean="0"/>
              <a:t>alle Hochschulen mit Mitgliedschaft der Hochschulrektorenkonferenz (HRK) und mind. 10 Professuren</a:t>
            </a:r>
            <a:r>
              <a:rPr lang="de-DE" sz="1600" dirty="0"/>
              <a:t/>
            </a:r>
            <a:br>
              <a:rPr lang="de-DE" sz="1600" dirty="0"/>
            </a:br>
            <a:r>
              <a:rPr lang="de-DE" sz="1600" dirty="0" smtClean="0"/>
              <a:t>- Hochschule ohne Mitgliedschaft der HRK, aber mind. 30 Professuren</a:t>
            </a:r>
            <a:endParaRPr lang="de-DE" sz="1600" dirty="0"/>
          </a:p>
          <a:p>
            <a:pPr>
              <a:buClr>
                <a:schemeClr val="accent6"/>
              </a:buClr>
              <a:buFont typeface="Wingdings" panose="05000000000000000000" pitchFamily="2" charset="2"/>
              <a:buChar char="Ø"/>
            </a:pPr>
            <a:r>
              <a:rPr lang="de-DE" sz="2200" dirty="0" smtClean="0"/>
              <a:t>Drei Hochschultypen im Ranking</a:t>
            </a:r>
            <a:br>
              <a:rPr lang="de-DE" sz="2200" dirty="0" smtClean="0"/>
            </a:br>
            <a:r>
              <a:rPr lang="de-DE" sz="500" dirty="0" smtClean="0"/>
              <a:t> </a:t>
            </a:r>
            <a:r>
              <a:rPr lang="de-DE" sz="2200" dirty="0"/>
              <a:t/>
            </a:r>
            <a:br>
              <a:rPr lang="de-DE" sz="2200" dirty="0"/>
            </a:br>
            <a:r>
              <a:rPr lang="de-DE" sz="1600" dirty="0" smtClean="0"/>
              <a:t>-</a:t>
            </a:r>
            <a:r>
              <a:rPr lang="de-DE" sz="2200" dirty="0" smtClean="0"/>
              <a:t> </a:t>
            </a:r>
            <a:r>
              <a:rPr lang="de-DE" sz="1600" dirty="0" smtClean="0"/>
              <a:t>Universitäten, Pädagogische Hochschulen und Theologische Hochschulen</a:t>
            </a:r>
            <a:br>
              <a:rPr lang="de-DE" sz="1600" dirty="0" smtClean="0"/>
            </a:br>
            <a:r>
              <a:rPr lang="de-DE" sz="1600" dirty="0" smtClean="0"/>
              <a:t>- Fachhochschulen und Verwaltungsfachhochschulen</a:t>
            </a:r>
            <a:br>
              <a:rPr lang="de-DE" sz="1600" dirty="0" smtClean="0"/>
            </a:br>
            <a:r>
              <a:rPr lang="de-DE" sz="1600" dirty="0" smtClean="0"/>
              <a:t>- Künstlerische Hochschulen</a:t>
            </a:r>
            <a:endParaRPr lang="de-DE" sz="1600" dirty="0" smtClean="0">
              <a:sym typeface="Wingdings" panose="05000000000000000000" pitchFamily="2" charset="2"/>
            </a:endParaRPr>
          </a:p>
          <a:p>
            <a:pPr>
              <a:buClr>
                <a:schemeClr val="accent6"/>
              </a:buClr>
              <a:buFont typeface="Wingdings" panose="05000000000000000000" pitchFamily="2" charset="2"/>
              <a:buChar char="Ø"/>
            </a:pPr>
            <a:r>
              <a:rPr lang="de-DE" sz="2200" dirty="0" smtClean="0">
                <a:sym typeface="Wingdings" panose="05000000000000000000" pitchFamily="2" charset="2"/>
              </a:rPr>
              <a:t>Auf welchen Daten beruht das Hochschulranking?</a:t>
            </a:r>
            <a:br>
              <a:rPr lang="de-DE" sz="2200" dirty="0" smtClean="0">
                <a:sym typeface="Wingdings" panose="05000000000000000000" pitchFamily="2" charset="2"/>
              </a:rPr>
            </a:br>
            <a:r>
              <a:rPr lang="de-DE" sz="500" dirty="0" smtClean="0">
                <a:sym typeface="Wingdings" panose="05000000000000000000" pitchFamily="2" charset="2"/>
              </a:rPr>
              <a:t> </a:t>
            </a:r>
            <a:r>
              <a:rPr lang="de-DE" sz="2200" dirty="0" smtClean="0">
                <a:sym typeface="Wingdings" panose="05000000000000000000" pitchFamily="2" charset="2"/>
              </a:rPr>
              <a:t/>
            </a:r>
            <a:br>
              <a:rPr lang="de-DE" sz="2200" dirty="0" smtClean="0">
                <a:sym typeface="Wingdings" panose="05000000000000000000" pitchFamily="2" charset="2"/>
              </a:rPr>
            </a:br>
            <a:r>
              <a:rPr lang="de-DE" sz="1600" dirty="0" smtClean="0">
                <a:sym typeface="Wingdings" panose="05000000000000000000" pitchFamily="2" charset="2"/>
              </a:rPr>
              <a:t>- Daten des Statistischen Bundesamtes</a:t>
            </a:r>
            <a:r>
              <a:rPr lang="de-DE" sz="1600" dirty="0">
                <a:sym typeface="Wingdings" panose="05000000000000000000" pitchFamily="2" charset="2"/>
              </a:rPr>
              <a:t/>
            </a:r>
            <a:br>
              <a:rPr lang="de-DE" sz="1600" dirty="0">
                <a:sym typeface="Wingdings" panose="05000000000000000000" pitchFamily="2" charset="2"/>
              </a:rPr>
            </a:br>
            <a:r>
              <a:rPr lang="de-DE" sz="1600" dirty="0" smtClean="0">
                <a:sym typeface="Wingdings" panose="05000000000000000000" pitchFamily="2" charset="2"/>
              </a:rPr>
              <a:t>- Insgesamt </a:t>
            </a:r>
            <a:r>
              <a:rPr lang="de-DE" sz="1600" dirty="0" smtClean="0">
                <a:sym typeface="Wingdings" panose="05000000000000000000" pitchFamily="2" charset="2"/>
              </a:rPr>
              <a:t>292 </a:t>
            </a:r>
            <a:r>
              <a:rPr lang="de-DE" sz="1600" dirty="0" smtClean="0">
                <a:sym typeface="Wingdings" panose="05000000000000000000" pitchFamily="2" charset="2"/>
              </a:rPr>
              <a:t>Hochschulen, davon 241 im Gesamtranking</a:t>
            </a:r>
            <a:endParaRPr lang="de-DE" sz="1600" dirty="0" smtClean="0"/>
          </a:p>
        </p:txBody>
      </p:sp>
      <p:pic>
        <p:nvPicPr>
          <p:cNvPr id="5" name="Picture 2" descr="G:\Daueraufgaben\Öffentlichkeitsarbeit\Logos\CEWS-Logo neue Farben\CEWS_logo_4c_2009_300dp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0" y="6309320"/>
            <a:ext cx="1616465" cy="38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61591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Wie werden die Leistungen der Hochschulen im Bereich der Gleichstellung gemessen?</a:t>
            </a:r>
            <a:endParaRPr lang="de-DE" dirty="0"/>
          </a:p>
        </p:txBody>
      </p:sp>
      <p:sp>
        <p:nvSpPr>
          <p:cNvPr id="3" name="Inhaltsplatzhalter 2"/>
          <p:cNvSpPr>
            <a:spLocks noGrp="1"/>
          </p:cNvSpPr>
          <p:nvPr>
            <p:ph idx="1"/>
          </p:nvPr>
        </p:nvSpPr>
        <p:spPr>
          <a:xfrm>
            <a:off x="457200" y="1916832"/>
            <a:ext cx="8686800" cy="4714876"/>
          </a:xfrm>
        </p:spPr>
        <p:txBody>
          <a:bodyPr/>
          <a:lstStyle/>
          <a:p>
            <a:pPr marL="0">
              <a:buClr>
                <a:schemeClr val="accent6"/>
              </a:buClr>
              <a:buFont typeface="Wingdings" panose="05000000000000000000" pitchFamily="2" charset="2"/>
              <a:buChar char="Ø"/>
            </a:pPr>
            <a:r>
              <a:rPr lang="de-DE" sz="2200" b="1" dirty="0" smtClean="0"/>
              <a:t>Indikatoren</a:t>
            </a:r>
            <a:r>
              <a:rPr lang="de-DE" sz="2200" dirty="0" smtClean="0"/>
              <a:t>, die der Logik des Kaskadenmodells folgen</a:t>
            </a:r>
            <a:endParaRPr lang="de-DE" sz="2200" dirty="0"/>
          </a:p>
          <a:p>
            <a:pPr marL="0">
              <a:buClr>
                <a:schemeClr val="accent6"/>
              </a:buClr>
              <a:buFont typeface="Wingdings" panose="05000000000000000000" pitchFamily="2" charset="2"/>
              <a:buChar char="Ø"/>
            </a:pPr>
            <a:r>
              <a:rPr lang="de-DE" sz="2200" dirty="0" smtClean="0"/>
              <a:t>Bezugsgröße sind der Studentinnenanteil bzw. der Frauenanteil an den Promotionen</a:t>
            </a:r>
          </a:p>
          <a:p>
            <a:pPr marL="0">
              <a:buClr>
                <a:schemeClr val="accent6"/>
              </a:buClr>
              <a:buFont typeface="Wingdings" panose="05000000000000000000" pitchFamily="2" charset="2"/>
              <a:buChar char="Ø"/>
            </a:pPr>
            <a:r>
              <a:rPr lang="de-DE" sz="2200" dirty="0" smtClean="0"/>
              <a:t>Beispiel für den Indikator Promotionen:</a:t>
            </a:r>
          </a:p>
        </p:txBody>
      </p:sp>
      <p:graphicFrame>
        <p:nvGraphicFramePr>
          <p:cNvPr id="7" name="Tabelle 6"/>
          <p:cNvGraphicFramePr>
            <a:graphicFrameLocks noGrp="1"/>
          </p:cNvGraphicFramePr>
          <p:nvPr>
            <p:extLst>
              <p:ext uri="{D42A27DB-BD31-4B8C-83A1-F6EECF244321}">
                <p14:modId xmlns:p14="http://schemas.microsoft.com/office/powerpoint/2010/main" val="2958173729"/>
              </p:ext>
            </p:extLst>
          </p:nvPr>
        </p:nvGraphicFramePr>
        <p:xfrm>
          <a:off x="707218" y="4725144"/>
          <a:ext cx="7488832" cy="1416177"/>
        </p:xfrm>
        <a:graphic>
          <a:graphicData uri="http://schemas.openxmlformats.org/drawingml/2006/table">
            <a:tbl>
              <a:tblPr>
                <a:tableStyleId>{5C22544A-7EE6-4342-B048-85BDC9FD1C3A}</a:tableStyleId>
              </a:tblPr>
              <a:tblGrid>
                <a:gridCol w="1152128"/>
                <a:gridCol w="2520280"/>
                <a:gridCol w="2321703"/>
                <a:gridCol w="1494721"/>
              </a:tblGrid>
              <a:tr h="161925">
                <a:tc>
                  <a:txBody>
                    <a:bodyPr/>
                    <a:lstStyle/>
                    <a:p>
                      <a:pPr algn="ctr">
                        <a:lnSpc>
                          <a:spcPct val="115000"/>
                        </a:lnSpc>
                        <a:spcAft>
                          <a:spcPts val="600"/>
                        </a:spcAft>
                      </a:pPr>
                      <a:r>
                        <a:rPr lang="de-DE" sz="1100" dirty="0">
                          <a:effectLst/>
                        </a:rPr>
                        <a:t> </a:t>
                      </a:r>
                      <a:endParaRPr lang="de-DE" sz="1100" dirty="0">
                        <a:effectLst/>
                        <a:latin typeface="Calibri"/>
                        <a:ea typeface="Times New Roman"/>
                        <a:cs typeface="Times New Roman"/>
                      </a:endParaRPr>
                    </a:p>
                  </a:txBody>
                  <a:tcPr marL="9525" marR="9525" marT="9525" marB="0" anchor="b"/>
                </a:tc>
                <a:tc>
                  <a:txBody>
                    <a:bodyPr/>
                    <a:lstStyle/>
                    <a:p>
                      <a:pPr algn="ctr">
                        <a:lnSpc>
                          <a:spcPct val="115000"/>
                        </a:lnSpc>
                        <a:spcAft>
                          <a:spcPts val="600"/>
                        </a:spcAft>
                      </a:pPr>
                      <a:r>
                        <a:rPr lang="de-DE" sz="1100">
                          <a:effectLst/>
                        </a:rPr>
                        <a:t>Frauenanteil an den Promotionen</a:t>
                      </a:r>
                      <a:endParaRPr lang="de-DE" sz="1100">
                        <a:effectLst/>
                        <a:latin typeface="Calibri"/>
                        <a:ea typeface="Times New Roman"/>
                        <a:cs typeface="Times New Roman"/>
                      </a:endParaRPr>
                    </a:p>
                  </a:txBody>
                  <a:tcPr marL="9525" marR="9525" marT="9525" marB="0" anchor="ctr"/>
                </a:tc>
                <a:tc>
                  <a:txBody>
                    <a:bodyPr/>
                    <a:lstStyle/>
                    <a:p>
                      <a:pPr algn="ctr">
                        <a:lnSpc>
                          <a:spcPct val="115000"/>
                        </a:lnSpc>
                        <a:spcAft>
                          <a:spcPts val="600"/>
                        </a:spcAft>
                      </a:pPr>
                      <a:r>
                        <a:rPr lang="de-DE" sz="1100">
                          <a:effectLst/>
                        </a:rPr>
                        <a:t>Frauenanteil an den Studierenden </a:t>
                      </a:r>
                      <a:endParaRPr lang="de-DE" sz="1100">
                        <a:effectLst/>
                        <a:latin typeface="Calibri"/>
                        <a:ea typeface="Times New Roman"/>
                        <a:cs typeface="Times New Roman"/>
                      </a:endParaRPr>
                    </a:p>
                  </a:txBody>
                  <a:tcPr marL="9525" marR="9525" marT="9525" marB="0" anchor="ctr"/>
                </a:tc>
                <a:tc>
                  <a:txBody>
                    <a:bodyPr/>
                    <a:lstStyle/>
                    <a:p>
                      <a:pPr algn="ctr">
                        <a:lnSpc>
                          <a:spcPct val="115000"/>
                        </a:lnSpc>
                        <a:spcAft>
                          <a:spcPts val="600"/>
                        </a:spcAft>
                      </a:pPr>
                      <a:r>
                        <a:rPr lang="de-DE" sz="1100" dirty="0">
                          <a:effectLst/>
                        </a:rPr>
                        <a:t>Indikator</a:t>
                      </a:r>
                      <a:endParaRPr lang="de-DE" sz="1100" dirty="0">
                        <a:effectLst/>
                        <a:latin typeface="Calibri"/>
                        <a:ea typeface="Times New Roman"/>
                        <a:cs typeface="Times New Roman"/>
                      </a:endParaRPr>
                    </a:p>
                  </a:txBody>
                  <a:tcPr marL="9525" marR="9525" marT="9525" marB="0" anchor="ctr"/>
                </a:tc>
              </a:tr>
              <a:tr h="161925">
                <a:tc>
                  <a:txBody>
                    <a:bodyPr/>
                    <a:lstStyle/>
                    <a:p>
                      <a:pPr>
                        <a:lnSpc>
                          <a:spcPct val="115000"/>
                        </a:lnSpc>
                        <a:spcAft>
                          <a:spcPts val="0"/>
                        </a:spcAft>
                      </a:pPr>
                      <a:r>
                        <a:rPr lang="de-DE" sz="1100">
                          <a:effectLst/>
                        </a:rPr>
                        <a:t>Hochschule A</a:t>
                      </a:r>
                      <a:endParaRPr lang="de-DE" sz="110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smtClean="0">
                          <a:effectLst/>
                        </a:rPr>
                        <a:t>15 %</a:t>
                      </a:r>
                      <a:endParaRPr lang="de-DE" sz="1100" dirty="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smtClean="0">
                          <a:effectLst/>
                        </a:rPr>
                        <a:t>30 %</a:t>
                      </a:r>
                      <a:endParaRPr lang="de-DE" sz="1100" dirty="0">
                        <a:effectLst/>
                        <a:latin typeface="Calibri"/>
                        <a:ea typeface="Times New Roman"/>
                        <a:cs typeface="Times New Roman"/>
                      </a:endParaRPr>
                    </a:p>
                  </a:txBody>
                  <a:tcPr marL="9525" marR="9525" marT="9525" marB="0"/>
                </a:tc>
                <a:tc>
                  <a:txBody>
                    <a:bodyPr/>
                    <a:lstStyle/>
                    <a:p>
                      <a:pPr algn="ctr">
                        <a:lnSpc>
                          <a:spcPct val="115000"/>
                        </a:lnSpc>
                        <a:spcAft>
                          <a:spcPts val="0"/>
                        </a:spcAft>
                      </a:pPr>
                      <a:r>
                        <a:rPr lang="de-DE" sz="1100">
                          <a:effectLst/>
                        </a:rPr>
                        <a:t>0,500</a:t>
                      </a:r>
                      <a:endParaRPr lang="de-DE" sz="1100">
                        <a:effectLst/>
                        <a:latin typeface="Calibri"/>
                        <a:ea typeface="Times New Roman"/>
                        <a:cs typeface="Times New Roman"/>
                      </a:endParaRPr>
                    </a:p>
                  </a:txBody>
                  <a:tcPr marL="9525" marR="9525" marT="9525" marB="0" anchor="b"/>
                </a:tc>
              </a:tr>
              <a:tr h="161925">
                <a:tc>
                  <a:txBody>
                    <a:bodyPr/>
                    <a:lstStyle/>
                    <a:p>
                      <a:pPr>
                        <a:lnSpc>
                          <a:spcPct val="115000"/>
                        </a:lnSpc>
                        <a:spcAft>
                          <a:spcPts val="0"/>
                        </a:spcAft>
                      </a:pPr>
                      <a:r>
                        <a:rPr lang="de-DE" sz="1100">
                          <a:effectLst/>
                        </a:rPr>
                        <a:t>Hochschule B</a:t>
                      </a:r>
                      <a:endParaRPr lang="de-DE" sz="110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smtClean="0">
                          <a:effectLst/>
                        </a:rPr>
                        <a:t>15 %</a:t>
                      </a:r>
                      <a:endParaRPr lang="de-DE" sz="1100" dirty="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smtClean="0">
                          <a:effectLst/>
                        </a:rPr>
                        <a:t>50 %</a:t>
                      </a:r>
                      <a:endParaRPr lang="de-DE" sz="1100" dirty="0">
                        <a:effectLst/>
                        <a:latin typeface="Calibri"/>
                        <a:ea typeface="Times New Roman"/>
                        <a:cs typeface="Times New Roman"/>
                      </a:endParaRPr>
                    </a:p>
                  </a:txBody>
                  <a:tcPr marL="9525" marR="9525" marT="9525" marB="0"/>
                </a:tc>
                <a:tc>
                  <a:txBody>
                    <a:bodyPr/>
                    <a:lstStyle/>
                    <a:p>
                      <a:pPr algn="ctr">
                        <a:lnSpc>
                          <a:spcPct val="115000"/>
                        </a:lnSpc>
                        <a:spcAft>
                          <a:spcPts val="0"/>
                        </a:spcAft>
                      </a:pPr>
                      <a:r>
                        <a:rPr lang="de-DE" sz="1100">
                          <a:effectLst/>
                        </a:rPr>
                        <a:t>0,300</a:t>
                      </a:r>
                      <a:endParaRPr lang="de-DE" sz="1100">
                        <a:effectLst/>
                        <a:latin typeface="Calibri"/>
                        <a:ea typeface="Times New Roman"/>
                        <a:cs typeface="Times New Roman"/>
                      </a:endParaRPr>
                    </a:p>
                  </a:txBody>
                  <a:tcPr marL="9525" marR="9525" marT="9525" marB="0" anchor="b"/>
                </a:tc>
              </a:tr>
              <a:tr h="161925">
                <a:tc>
                  <a:txBody>
                    <a:bodyPr/>
                    <a:lstStyle/>
                    <a:p>
                      <a:pPr>
                        <a:lnSpc>
                          <a:spcPct val="115000"/>
                        </a:lnSpc>
                        <a:spcAft>
                          <a:spcPts val="0"/>
                        </a:spcAft>
                      </a:pPr>
                      <a:r>
                        <a:rPr lang="de-DE" sz="1100">
                          <a:effectLst/>
                        </a:rPr>
                        <a:t>Hochschule C</a:t>
                      </a:r>
                      <a:endParaRPr lang="de-DE" sz="110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smtClean="0">
                          <a:effectLst/>
                        </a:rPr>
                        <a:t>30 %</a:t>
                      </a:r>
                      <a:endParaRPr lang="de-DE" sz="1100" dirty="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smtClean="0">
                          <a:effectLst/>
                        </a:rPr>
                        <a:t>50 %</a:t>
                      </a:r>
                      <a:endParaRPr lang="de-DE" sz="1100" dirty="0">
                        <a:effectLst/>
                        <a:latin typeface="Calibri"/>
                        <a:ea typeface="Times New Roman"/>
                        <a:cs typeface="Times New Roman"/>
                      </a:endParaRPr>
                    </a:p>
                  </a:txBody>
                  <a:tcPr marL="9525" marR="9525" marT="9525" marB="0"/>
                </a:tc>
                <a:tc>
                  <a:txBody>
                    <a:bodyPr/>
                    <a:lstStyle/>
                    <a:p>
                      <a:pPr algn="ctr">
                        <a:lnSpc>
                          <a:spcPct val="115000"/>
                        </a:lnSpc>
                        <a:spcAft>
                          <a:spcPts val="0"/>
                        </a:spcAft>
                      </a:pPr>
                      <a:r>
                        <a:rPr lang="de-DE" sz="1100">
                          <a:effectLst/>
                        </a:rPr>
                        <a:t>0,600</a:t>
                      </a:r>
                      <a:endParaRPr lang="de-DE" sz="1100">
                        <a:effectLst/>
                        <a:latin typeface="Calibri"/>
                        <a:ea typeface="Times New Roman"/>
                        <a:cs typeface="Times New Roman"/>
                      </a:endParaRPr>
                    </a:p>
                  </a:txBody>
                  <a:tcPr marL="9525" marR="9525" marT="9525" marB="0" anchor="b"/>
                </a:tc>
              </a:tr>
              <a:tr h="161925">
                <a:tc>
                  <a:txBody>
                    <a:bodyPr/>
                    <a:lstStyle/>
                    <a:p>
                      <a:pPr>
                        <a:lnSpc>
                          <a:spcPct val="115000"/>
                        </a:lnSpc>
                        <a:spcAft>
                          <a:spcPts val="0"/>
                        </a:spcAft>
                      </a:pPr>
                      <a:r>
                        <a:rPr lang="de-DE" sz="1100">
                          <a:effectLst/>
                        </a:rPr>
                        <a:t>Hochschule X</a:t>
                      </a:r>
                      <a:endParaRPr lang="de-DE" sz="110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smtClean="0">
                          <a:effectLst/>
                        </a:rPr>
                        <a:t>45 %</a:t>
                      </a:r>
                      <a:endParaRPr lang="de-DE" sz="1100" dirty="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smtClean="0">
                          <a:effectLst/>
                        </a:rPr>
                        <a:t>50 %</a:t>
                      </a:r>
                      <a:endParaRPr lang="de-DE" sz="1100" dirty="0">
                        <a:effectLst/>
                        <a:latin typeface="Calibri"/>
                        <a:ea typeface="Times New Roman"/>
                        <a:cs typeface="Times New Roman"/>
                      </a:endParaRPr>
                    </a:p>
                  </a:txBody>
                  <a:tcPr marL="9525" marR="9525" marT="9525" marB="0"/>
                </a:tc>
                <a:tc>
                  <a:txBody>
                    <a:bodyPr/>
                    <a:lstStyle/>
                    <a:p>
                      <a:pPr algn="ctr">
                        <a:lnSpc>
                          <a:spcPct val="115000"/>
                        </a:lnSpc>
                        <a:spcAft>
                          <a:spcPts val="0"/>
                        </a:spcAft>
                      </a:pPr>
                      <a:r>
                        <a:rPr lang="de-DE" sz="1100">
                          <a:effectLst/>
                        </a:rPr>
                        <a:t>0,900</a:t>
                      </a:r>
                      <a:endParaRPr lang="de-DE" sz="1100">
                        <a:effectLst/>
                        <a:latin typeface="Calibri"/>
                        <a:ea typeface="Times New Roman"/>
                        <a:cs typeface="Times New Roman"/>
                      </a:endParaRPr>
                    </a:p>
                  </a:txBody>
                  <a:tcPr marL="9525" marR="9525" marT="9525" marB="0" anchor="b"/>
                </a:tc>
              </a:tr>
              <a:tr h="161925">
                <a:tc>
                  <a:txBody>
                    <a:bodyPr/>
                    <a:lstStyle/>
                    <a:p>
                      <a:pPr>
                        <a:lnSpc>
                          <a:spcPct val="115000"/>
                        </a:lnSpc>
                        <a:spcAft>
                          <a:spcPts val="0"/>
                        </a:spcAft>
                      </a:pPr>
                      <a:r>
                        <a:rPr lang="de-DE" sz="1100">
                          <a:effectLst/>
                        </a:rPr>
                        <a:t>Hochschule Y</a:t>
                      </a:r>
                      <a:endParaRPr lang="de-DE" sz="110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smtClean="0">
                          <a:effectLst/>
                        </a:rPr>
                        <a:t>45 %</a:t>
                      </a:r>
                      <a:endParaRPr lang="de-DE" sz="1100" dirty="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smtClean="0">
                          <a:effectLst/>
                        </a:rPr>
                        <a:t>65 %</a:t>
                      </a:r>
                      <a:endParaRPr lang="de-DE" sz="1100" dirty="0">
                        <a:effectLst/>
                        <a:latin typeface="Calibri"/>
                        <a:ea typeface="Times New Roman"/>
                        <a:cs typeface="Times New Roman"/>
                      </a:endParaRPr>
                    </a:p>
                  </a:txBody>
                  <a:tcPr marL="9525" marR="9525" marT="9525" marB="0"/>
                </a:tc>
                <a:tc>
                  <a:txBody>
                    <a:bodyPr/>
                    <a:lstStyle/>
                    <a:p>
                      <a:pPr algn="ctr">
                        <a:lnSpc>
                          <a:spcPct val="115000"/>
                        </a:lnSpc>
                        <a:spcAft>
                          <a:spcPts val="0"/>
                        </a:spcAft>
                      </a:pPr>
                      <a:r>
                        <a:rPr lang="de-DE" sz="1100">
                          <a:effectLst/>
                        </a:rPr>
                        <a:t>0,692</a:t>
                      </a:r>
                      <a:endParaRPr lang="de-DE" sz="1100">
                        <a:effectLst/>
                        <a:latin typeface="Calibri"/>
                        <a:ea typeface="Times New Roman"/>
                        <a:cs typeface="Times New Roman"/>
                      </a:endParaRPr>
                    </a:p>
                  </a:txBody>
                  <a:tcPr marL="9525" marR="9525" marT="9525" marB="0" anchor="b"/>
                </a:tc>
              </a:tr>
              <a:tr h="161925">
                <a:tc>
                  <a:txBody>
                    <a:bodyPr/>
                    <a:lstStyle/>
                    <a:p>
                      <a:pPr>
                        <a:lnSpc>
                          <a:spcPct val="115000"/>
                        </a:lnSpc>
                        <a:spcAft>
                          <a:spcPts val="0"/>
                        </a:spcAft>
                      </a:pPr>
                      <a:r>
                        <a:rPr lang="de-DE" sz="1100">
                          <a:effectLst/>
                        </a:rPr>
                        <a:t>Hochschule Z</a:t>
                      </a:r>
                      <a:endParaRPr lang="de-DE" sz="110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smtClean="0">
                          <a:effectLst/>
                        </a:rPr>
                        <a:t>65 %</a:t>
                      </a:r>
                      <a:endParaRPr lang="de-DE" sz="1100" dirty="0">
                        <a:effectLst/>
                        <a:latin typeface="Calibri"/>
                        <a:ea typeface="Times New Roman"/>
                        <a:cs typeface="Times New Roman"/>
                      </a:endParaRPr>
                    </a:p>
                  </a:txBody>
                  <a:tcPr marL="9525" marR="9525" marT="9525" marB="0" anchor="b"/>
                </a:tc>
                <a:tc>
                  <a:txBody>
                    <a:bodyPr/>
                    <a:lstStyle/>
                    <a:p>
                      <a:pPr algn="ctr">
                        <a:lnSpc>
                          <a:spcPct val="115000"/>
                        </a:lnSpc>
                        <a:spcAft>
                          <a:spcPts val="0"/>
                        </a:spcAft>
                      </a:pPr>
                      <a:r>
                        <a:rPr lang="de-DE" sz="1100" dirty="0" smtClean="0">
                          <a:effectLst/>
                        </a:rPr>
                        <a:t>65 %</a:t>
                      </a:r>
                      <a:endParaRPr lang="de-DE" sz="1100" dirty="0">
                        <a:effectLst/>
                        <a:latin typeface="Calibri"/>
                        <a:ea typeface="Times New Roman"/>
                        <a:cs typeface="Times New Roman"/>
                      </a:endParaRPr>
                    </a:p>
                  </a:txBody>
                  <a:tcPr marL="9525" marR="9525" marT="9525" marB="0"/>
                </a:tc>
                <a:tc>
                  <a:txBody>
                    <a:bodyPr/>
                    <a:lstStyle/>
                    <a:p>
                      <a:pPr algn="ctr">
                        <a:lnSpc>
                          <a:spcPct val="115000"/>
                        </a:lnSpc>
                        <a:spcAft>
                          <a:spcPts val="0"/>
                        </a:spcAft>
                      </a:pPr>
                      <a:r>
                        <a:rPr lang="de-DE" sz="1100" dirty="0">
                          <a:effectLst/>
                        </a:rPr>
                        <a:t>1,000</a:t>
                      </a:r>
                      <a:endParaRPr lang="de-DE" sz="1100" dirty="0">
                        <a:effectLst/>
                        <a:latin typeface="Calibri"/>
                        <a:ea typeface="Times New Roman"/>
                        <a:cs typeface="Times New Roman"/>
                      </a:endParaRPr>
                    </a:p>
                  </a:txBody>
                  <a:tcPr marL="9525" marR="9525" marT="9525" marB="0" anchor="b"/>
                </a:tc>
              </a:tr>
            </a:tbl>
          </a:graphicData>
        </a:graphic>
      </p:graphicFrame>
      <mc:AlternateContent xmlns:mc="http://schemas.openxmlformats.org/markup-compatibility/2006" xmlns:a14="http://schemas.microsoft.com/office/drawing/2010/main">
        <mc:Choice Requires="a14">
          <p:sp>
            <p:nvSpPr>
              <p:cNvPr id="8" name="Rechteck 7"/>
              <p:cNvSpPr/>
              <p:nvPr/>
            </p:nvSpPr>
            <p:spPr>
              <a:xfrm>
                <a:off x="708012" y="3789040"/>
                <a:ext cx="5512535" cy="503471"/>
              </a:xfrm>
              <a:prstGeom prst="rect">
                <a:avLst/>
              </a:prstGeom>
            </p:spPr>
            <p:txBody>
              <a:bodyPr wrap="none">
                <a:spAutoFit/>
              </a:bodyPr>
              <a:lstStyle/>
              <a:p>
                <a:r>
                  <a:rPr lang="en-US" dirty="0" smtClean="0"/>
                  <a:t>Indikator</a:t>
                </a:r>
                <a:r>
                  <a:rPr lang="en-US" baseline="-25000" dirty="0" err="1" smtClean="0"/>
                  <a:t>Promotionen</a:t>
                </a:r>
                <a:r>
                  <a:rPr lang="en-US" baseline="-25000" dirty="0" smtClean="0"/>
                  <a:t> </a:t>
                </a:r>
                <a:r>
                  <a:rPr lang="en-US" dirty="0"/>
                  <a:t>= </a:t>
                </a:r>
                <a14:m>
                  <m:oMath xmlns:m="http://schemas.openxmlformats.org/officeDocument/2006/math">
                    <m:f>
                      <m:fPr>
                        <m:ctrlPr>
                          <a:rPr lang="de-DE" i="1">
                            <a:latin typeface="Cambria Math"/>
                          </a:rPr>
                        </m:ctrlPr>
                      </m:fPr>
                      <m:num>
                        <m:d>
                          <m:dPr>
                            <m:ctrlPr>
                              <a:rPr lang="de-DE" i="1">
                                <a:latin typeface="Cambria Math"/>
                              </a:rPr>
                            </m:ctrlPr>
                          </m:dPr>
                          <m:e>
                            <m:r>
                              <a:rPr lang="de-DE" b="0" i="1" smtClean="0">
                                <a:latin typeface="Cambria Math"/>
                              </a:rPr>
                              <m:t>𝐹𝑟𝑎𝑢𝑒𝑛𝑎𝑛𝑡𝑒𝑖𝑙</m:t>
                            </m:r>
                            <m:r>
                              <a:rPr lang="de-DE" b="0" i="1" smtClean="0">
                                <a:latin typeface="Cambria Math"/>
                              </a:rPr>
                              <m:t> </m:t>
                            </m:r>
                            <m:r>
                              <a:rPr lang="de-DE" b="0" i="1" smtClean="0">
                                <a:latin typeface="Cambria Math"/>
                              </a:rPr>
                              <m:t>𝑃𝑟𝑜𝑚𝑜𝑡𝑖𝑜𝑛𝑒𝑛</m:t>
                            </m:r>
                            <m:r>
                              <a:rPr lang="de-DE" b="0" i="1" smtClean="0">
                                <a:latin typeface="Cambria Math"/>
                              </a:rPr>
                              <m:t> 2015−2017</m:t>
                            </m:r>
                          </m:e>
                        </m:d>
                      </m:num>
                      <m:den>
                        <m:r>
                          <a:rPr lang="de-DE" b="0" i="1" smtClean="0">
                            <a:latin typeface="Cambria Math"/>
                          </a:rPr>
                          <m:t>𝐹𝑟𝑎𝑢𝑒𝑛𝑎𝑛𝑡𝑒𝑖𝑙</m:t>
                        </m:r>
                        <m:r>
                          <a:rPr lang="de-DE" b="0" i="1" smtClean="0">
                            <a:latin typeface="Cambria Math"/>
                          </a:rPr>
                          <m:t> </m:t>
                        </m:r>
                        <m:r>
                          <a:rPr lang="de-DE" b="0" i="1" smtClean="0">
                            <a:latin typeface="Cambria Math"/>
                          </a:rPr>
                          <m:t>𝑆𝑡𝑢𝑑𝑒𝑛𝑡𝑒𝑛</m:t>
                        </m:r>
                        <m:r>
                          <a:rPr lang="de-DE" b="0" i="1" smtClean="0">
                            <a:latin typeface="Cambria Math"/>
                          </a:rPr>
                          <m:t> 2017</m:t>
                        </m:r>
                      </m:den>
                    </m:f>
                  </m:oMath>
                </a14:m>
                <a:endParaRPr lang="de-DE" dirty="0"/>
              </a:p>
            </p:txBody>
          </p:sp>
        </mc:Choice>
        <mc:Fallback xmlns="">
          <p:sp>
            <p:nvSpPr>
              <p:cNvPr id="8" name="Rechteck 7"/>
              <p:cNvSpPr>
                <a:spLocks noRot="1" noChangeAspect="1" noMove="1" noResize="1" noEditPoints="1" noAdjustHandles="1" noChangeArrowheads="1" noChangeShapeType="1" noTextEdit="1"/>
              </p:cNvSpPr>
              <p:nvPr/>
            </p:nvSpPr>
            <p:spPr>
              <a:xfrm>
                <a:off x="708012" y="3789040"/>
                <a:ext cx="5512535" cy="503471"/>
              </a:xfrm>
              <a:prstGeom prst="rect">
                <a:avLst/>
              </a:prstGeom>
              <a:blipFill rotWithShape="1">
                <a:blip r:embed="rId2"/>
                <a:stretch>
                  <a:fillRect l="-885" b="-7317"/>
                </a:stretch>
              </a:blipFill>
            </p:spPr>
            <p:txBody>
              <a:bodyPr/>
              <a:lstStyle/>
              <a:p>
                <a:r>
                  <a:rPr lang="de-DE">
                    <a:noFill/>
                  </a:rPr>
                  <a:t> </a:t>
                </a:r>
              </a:p>
            </p:txBody>
          </p:sp>
        </mc:Fallback>
      </mc:AlternateContent>
      <p:pic>
        <p:nvPicPr>
          <p:cNvPr id="9" name="Picture 2" descr="G:\Daueraufgaben\Öffentlichkeitsarbeit\Logos\CEWS-Logo neue Farben\CEWS_logo_4c_2009_300dpi.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52320" y="6309320"/>
            <a:ext cx="1616465" cy="38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60566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Welche Indikatoren werden gebildet?</a:t>
            </a:r>
            <a:endParaRPr lang="de-DE" dirty="0"/>
          </a:p>
        </p:txBody>
      </p:sp>
      <p:sp>
        <p:nvSpPr>
          <p:cNvPr id="3" name="Inhaltsplatzhalter 2"/>
          <p:cNvSpPr>
            <a:spLocks noGrp="1"/>
          </p:cNvSpPr>
          <p:nvPr>
            <p:ph idx="1"/>
          </p:nvPr>
        </p:nvSpPr>
        <p:spPr>
          <a:xfrm>
            <a:off x="457200" y="1700808"/>
            <a:ext cx="8686800" cy="4714876"/>
          </a:xfrm>
        </p:spPr>
        <p:txBody>
          <a:bodyPr/>
          <a:lstStyle/>
          <a:p>
            <a:pPr marL="342000">
              <a:buClr>
                <a:schemeClr val="accent6"/>
              </a:buClr>
              <a:buFont typeface="Wingdings" panose="05000000000000000000" pitchFamily="2" charset="2"/>
              <a:buChar char="Ø"/>
            </a:pPr>
            <a:r>
              <a:rPr lang="de-DE" sz="2200" dirty="0" smtClean="0"/>
              <a:t>Promotionen</a:t>
            </a:r>
            <a:endParaRPr lang="de-DE" sz="2200" dirty="0"/>
          </a:p>
          <a:p>
            <a:pPr marL="342000">
              <a:buClr>
                <a:schemeClr val="accent6"/>
              </a:buClr>
              <a:buFont typeface="Wingdings" panose="05000000000000000000" pitchFamily="2" charset="2"/>
              <a:buChar char="Ø"/>
            </a:pPr>
            <a:r>
              <a:rPr lang="de-DE" sz="2200" dirty="0" smtClean="0"/>
              <a:t>Wissenschaftliche Qualifikation nach </a:t>
            </a:r>
            <a:r>
              <a:rPr lang="de-DE" sz="2200" dirty="0"/>
              <a:t>der </a:t>
            </a:r>
            <a:r>
              <a:rPr lang="de-DE" sz="2200" dirty="0" smtClean="0"/>
              <a:t>Promotion</a:t>
            </a:r>
            <a:endParaRPr lang="de-DE" sz="2200" dirty="0"/>
          </a:p>
          <a:p>
            <a:pPr marL="342000">
              <a:buClr>
                <a:schemeClr val="accent6"/>
              </a:buClr>
              <a:buFont typeface="Wingdings" panose="05000000000000000000" pitchFamily="2" charset="2"/>
              <a:buChar char="Ø"/>
            </a:pPr>
            <a:r>
              <a:rPr lang="de-DE" sz="2200" dirty="0" smtClean="0"/>
              <a:t>Hauptberufliches </a:t>
            </a:r>
            <a:r>
              <a:rPr lang="de-DE" sz="2200" dirty="0"/>
              <a:t>wissenschaftliches und </a:t>
            </a:r>
            <a:r>
              <a:rPr lang="de-DE" sz="2200" dirty="0" smtClean="0"/>
              <a:t>künstlerisches </a:t>
            </a:r>
            <a:r>
              <a:rPr lang="de-DE" sz="2200" dirty="0"/>
              <a:t>Personal unterhalb </a:t>
            </a:r>
            <a:r>
              <a:rPr lang="de-DE" sz="2200" dirty="0" smtClean="0"/>
              <a:t>der Lebenszeitprofessur</a:t>
            </a:r>
            <a:endParaRPr lang="de-DE" sz="2200" dirty="0"/>
          </a:p>
          <a:p>
            <a:pPr marL="342000">
              <a:buClr>
                <a:schemeClr val="accent6"/>
              </a:buClr>
              <a:buFont typeface="Wingdings" panose="05000000000000000000" pitchFamily="2" charset="2"/>
              <a:buChar char="Ø"/>
            </a:pPr>
            <a:r>
              <a:rPr lang="de-DE" sz="2200" dirty="0" smtClean="0"/>
              <a:t>Professuren</a:t>
            </a:r>
            <a:endParaRPr lang="de-DE" sz="2200" dirty="0"/>
          </a:p>
          <a:p>
            <a:pPr marL="342000">
              <a:buClr>
                <a:schemeClr val="accent6"/>
              </a:buClr>
              <a:buFont typeface="Wingdings" panose="05000000000000000000" pitchFamily="2" charset="2"/>
              <a:buChar char="Ø"/>
            </a:pPr>
            <a:r>
              <a:rPr lang="de-DE" sz="2200" dirty="0" smtClean="0"/>
              <a:t>Veränderung </a:t>
            </a:r>
            <a:r>
              <a:rPr lang="de-DE" sz="2200" dirty="0"/>
              <a:t>des Frauenanteils beim hauptberuflichen wissenschaftlichen und künstlerischen Personal unterhalb der </a:t>
            </a:r>
            <a:r>
              <a:rPr lang="de-DE" sz="2200" dirty="0" smtClean="0"/>
              <a:t>Lebenszeitprofessur</a:t>
            </a:r>
            <a:endParaRPr lang="de-DE" sz="2200" dirty="0"/>
          </a:p>
          <a:p>
            <a:pPr marL="342000">
              <a:buClr>
                <a:schemeClr val="accent6"/>
              </a:buClr>
              <a:buFont typeface="Wingdings" panose="05000000000000000000" pitchFamily="2" charset="2"/>
              <a:buChar char="Ø"/>
            </a:pPr>
            <a:r>
              <a:rPr lang="de-DE" sz="2200" dirty="0" smtClean="0"/>
              <a:t>Veränderung </a:t>
            </a:r>
            <a:r>
              <a:rPr lang="de-DE" sz="2200" dirty="0"/>
              <a:t>des Frauenanteils bei den </a:t>
            </a:r>
            <a:r>
              <a:rPr lang="de-DE" sz="2200" dirty="0" smtClean="0"/>
              <a:t>Professuren</a:t>
            </a:r>
            <a:endParaRPr lang="de-DE" sz="2200" dirty="0"/>
          </a:p>
          <a:p>
            <a:pPr marL="342000">
              <a:buClr>
                <a:schemeClr val="accent6"/>
              </a:buClr>
              <a:buFont typeface="Wingdings" panose="05000000000000000000" pitchFamily="2" charset="2"/>
              <a:buChar char="Ø"/>
            </a:pPr>
            <a:r>
              <a:rPr lang="de-DE" sz="2200" dirty="0" smtClean="0"/>
              <a:t>Studierende</a:t>
            </a:r>
            <a:endParaRPr lang="de-DE" sz="2200" dirty="0"/>
          </a:p>
        </p:txBody>
      </p:sp>
      <p:pic>
        <p:nvPicPr>
          <p:cNvPr id="5" name="Picture 2" descr="G:\Daueraufgaben\Öffentlichkeitsarbeit\Logos\CEWS-Logo neue Farben\CEWS_logo_4c_2009_300dp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0" y="6309320"/>
            <a:ext cx="1616465" cy="38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15078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Wie werden die Hochschulen gerankt?</a:t>
            </a:r>
            <a:endParaRPr lang="de-DE" dirty="0"/>
          </a:p>
        </p:txBody>
      </p:sp>
      <p:sp>
        <p:nvSpPr>
          <p:cNvPr id="3" name="Inhaltsplatzhalter 2"/>
          <p:cNvSpPr>
            <a:spLocks noGrp="1"/>
          </p:cNvSpPr>
          <p:nvPr>
            <p:ph idx="1"/>
          </p:nvPr>
        </p:nvSpPr>
        <p:spPr>
          <a:xfrm>
            <a:off x="457200" y="1484784"/>
            <a:ext cx="8686800" cy="5013176"/>
          </a:xfrm>
        </p:spPr>
        <p:txBody>
          <a:bodyPr/>
          <a:lstStyle/>
          <a:p>
            <a:pPr>
              <a:buClr>
                <a:schemeClr val="accent6"/>
              </a:buClr>
              <a:buFont typeface="Wingdings" panose="05000000000000000000" pitchFamily="2" charset="2"/>
              <a:buChar char="Ø"/>
            </a:pPr>
            <a:r>
              <a:rPr lang="de-DE" sz="2200" dirty="0" smtClean="0"/>
              <a:t>keine einzelnen Rangplätze</a:t>
            </a:r>
            <a:r>
              <a:rPr lang="de-DE" sz="1400" b="1" dirty="0" smtClean="0"/>
              <a:t/>
            </a:r>
            <a:br>
              <a:rPr lang="de-DE" sz="1400" b="1" dirty="0" smtClean="0"/>
            </a:br>
            <a:endParaRPr lang="de-DE" sz="1400" dirty="0"/>
          </a:p>
        </p:txBody>
      </p:sp>
      <p:graphicFrame>
        <p:nvGraphicFramePr>
          <p:cNvPr id="4" name="Diagramm 3"/>
          <p:cNvGraphicFramePr/>
          <p:nvPr>
            <p:extLst>
              <p:ext uri="{D42A27DB-BD31-4B8C-83A1-F6EECF244321}">
                <p14:modId xmlns:p14="http://schemas.microsoft.com/office/powerpoint/2010/main" val="740902793"/>
              </p:ext>
            </p:extLst>
          </p:nvPr>
        </p:nvGraphicFramePr>
        <p:xfrm>
          <a:off x="3131840" y="2702218"/>
          <a:ext cx="2232248" cy="34563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m 5"/>
          <p:cNvGraphicFramePr/>
          <p:nvPr>
            <p:extLst>
              <p:ext uri="{D42A27DB-BD31-4B8C-83A1-F6EECF244321}">
                <p14:modId xmlns:p14="http://schemas.microsoft.com/office/powerpoint/2010/main" val="4255771203"/>
              </p:ext>
            </p:extLst>
          </p:nvPr>
        </p:nvGraphicFramePr>
        <p:xfrm>
          <a:off x="179512" y="2702218"/>
          <a:ext cx="2952328" cy="345638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Diagramm 6"/>
          <p:cNvGraphicFramePr/>
          <p:nvPr>
            <p:extLst>
              <p:ext uri="{D42A27DB-BD31-4B8C-83A1-F6EECF244321}">
                <p14:modId xmlns:p14="http://schemas.microsoft.com/office/powerpoint/2010/main" val="4216110968"/>
              </p:ext>
            </p:extLst>
          </p:nvPr>
        </p:nvGraphicFramePr>
        <p:xfrm>
          <a:off x="5292080" y="2702218"/>
          <a:ext cx="2952328" cy="345638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0" name="Textfeld 9"/>
          <p:cNvSpPr txBox="1"/>
          <p:nvPr/>
        </p:nvSpPr>
        <p:spPr>
          <a:xfrm>
            <a:off x="323528" y="2265259"/>
            <a:ext cx="2740471" cy="338554"/>
          </a:xfrm>
          <a:prstGeom prst="rect">
            <a:avLst/>
          </a:prstGeom>
          <a:noFill/>
        </p:spPr>
        <p:txBody>
          <a:bodyPr wrap="square" rtlCol="0">
            <a:spAutoFit/>
          </a:bodyPr>
          <a:lstStyle/>
          <a:p>
            <a:r>
              <a:rPr lang="de-DE" sz="1600" b="1" dirty="0" smtClean="0">
                <a:solidFill>
                  <a:srgbClr val="365871"/>
                </a:solidFill>
              </a:rPr>
              <a:t>Zuordnung nach </a:t>
            </a:r>
            <a:r>
              <a:rPr lang="de-DE" sz="1600" b="1" dirty="0" err="1" smtClean="0">
                <a:solidFill>
                  <a:srgbClr val="365871"/>
                </a:solidFill>
              </a:rPr>
              <a:t>Quartilen</a:t>
            </a:r>
            <a:endParaRPr lang="de-DE" sz="1600" b="1" dirty="0">
              <a:solidFill>
                <a:srgbClr val="365871"/>
              </a:solidFill>
            </a:endParaRPr>
          </a:p>
        </p:txBody>
      </p:sp>
      <p:sp>
        <p:nvSpPr>
          <p:cNvPr id="11" name="Textfeld 10"/>
          <p:cNvSpPr txBox="1"/>
          <p:nvPr/>
        </p:nvSpPr>
        <p:spPr>
          <a:xfrm>
            <a:off x="5652120" y="1772816"/>
            <a:ext cx="2232248" cy="830997"/>
          </a:xfrm>
          <a:prstGeom prst="rect">
            <a:avLst/>
          </a:prstGeom>
          <a:noFill/>
        </p:spPr>
        <p:txBody>
          <a:bodyPr wrap="square" rtlCol="0">
            <a:spAutoFit/>
          </a:bodyPr>
          <a:lstStyle/>
          <a:p>
            <a:r>
              <a:rPr lang="de-DE" sz="1600" b="1" dirty="0" smtClean="0">
                <a:solidFill>
                  <a:srgbClr val="365871"/>
                </a:solidFill>
              </a:rPr>
              <a:t>Zuordnung nach Schwellenwerten bei Trendvariablen</a:t>
            </a:r>
            <a:endParaRPr lang="de-DE" sz="1600" b="1" dirty="0">
              <a:solidFill>
                <a:srgbClr val="365871"/>
              </a:solidFill>
            </a:endParaRPr>
          </a:p>
        </p:txBody>
      </p:sp>
      <p:pic>
        <p:nvPicPr>
          <p:cNvPr id="12" name="Picture 2" descr="G:\Daueraufgaben\Öffentlichkeitsarbeit\Logos\CEWS-Logo neue Farben\CEWS_logo_4c_2009_300dpi.jpg"/>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452320" y="6309320"/>
            <a:ext cx="1616465" cy="38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39777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Wie setzt sich das Gesamtranking zusammen?</a:t>
            </a:r>
            <a:endParaRPr lang="de-DE" dirty="0"/>
          </a:p>
        </p:txBody>
      </p:sp>
      <p:sp>
        <p:nvSpPr>
          <p:cNvPr id="3" name="Inhaltsplatzhalter 2"/>
          <p:cNvSpPr>
            <a:spLocks noGrp="1"/>
          </p:cNvSpPr>
          <p:nvPr>
            <p:ph idx="1"/>
          </p:nvPr>
        </p:nvSpPr>
        <p:spPr>
          <a:xfrm>
            <a:off x="457200" y="2143124"/>
            <a:ext cx="8686800" cy="4714876"/>
          </a:xfrm>
        </p:spPr>
        <p:txBody>
          <a:bodyPr/>
          <a:lstStyle/>
          <a:p>
            <a:pPr>
              <a:buClr>
                <a:schemeClr val="accent6"/>
              </a:buClr>
              <a:buFont typeface="Wingdings" panose="05000000000000000000" pitchFamily="2" charset="2"/>
              <a:buChar char="Ø"/>
            </a:pPr>
            <a:r>
              <a:rPr lang="de-DE" sz="2200" dirty="0" smtClean="0"/>
              <a:t>Summierung der Punkte der einzelnen Indikatoren</a:t>
            </a:r>
            <a:endParaRPr lang="de-DE" sz="2200" dirty="0"/>
          </a:p>
          <a:p>
            <a:pPr>
              <a:buClr>
                <a:schemeClr val="accent6"/>
              </a:buClr>
              <a:buFont typeface="Wingdings" panose="05000000000000000000" pitchFamily="2" charset="2"/>
              <a:buChar char="Ø"/>
            </a:pPr>
            <a:r>
              <a:rPr lang="de-DE" sz="2200" dirty="0" smtClean="0"/>
              <a:t>Studierendenindikator nicht im Gesamtranking</a:t>
            </a:r>
            <a:br>
              <a:rPr lang="de-DE" sz="2200" dirty="0" smtClean="0"/>
            </a:br>
            <a:r>
              <a:rPr lang="de-DE" sz="2200" dirty="0" smtClean="0">
                <a:sym typeface="Wingdings" panose="05000000000000000000" pitchFamily="2" charset="2"/>
              </a:rPr>
              <a:t> </a:t>
            </a:r>
            <a:r>
              <a:rPr lang="de-DE" sz="2200" dirty="0">
                <a:sym typeface="Wingdings" panose="05000000000000000000" pitchFamily="2" charset="2"/>
              </a:rPr>
              <a:t>V</a:t>
            </a:r>
            <a:r>
              <a:rPr lang="de-DE" sz="2200" dirty="0" smtClean="0">
                <a:sym typeface="Wingdings" panose="05000000000000000000" pitchFamily="2" charset="2"/>
              </a:rPr>
              <a:t>ielzahl von Hochschulen keines der vierzehn relevanten Fächer</a:t>
            </a:r>
          </a:p>
        </p:txBody>
      </p:sp>
      <p:pic>
        <p:nvPicPr>
          <p:cNvPr id="5" name="Picture 2" descr="G:\Daueraufgaben\Öffentlichkeitsarbeit\Logos\CEWS-Logo neue Farben\CEWS_logo_4c_2009_300dp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2320" y="6309320"/>
            <a:ext cx="1616465" cy="38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9084973"/>
      </p:ext>
    </p:extLst>
  </p:cSld>
  <p:clrMapOvr>
    <a:masterClrMapping/>
  </p:clrMapOvr>
  <p:timing>
    <p:tnLst>
      <p:par>
        <p:cTn id="1" dur="indefinite" restart="never" nodeType="tmRoot"/>
      </p:par>
    </p:tnLst>
  </p:timing>
</p:sld>
</file>

<file path=ppt/theme/theme1.xml><?xml version="1.0" encoding="utf-8"?>
<a:theme xmlns:a="http://schemas.openxmlformats.org/drawingml/2006/main" name="cews_neu">
  <a:themeElements>
    <a:clrScheme name="CEWS">
      <a:dk1>
        <a:srgbClr val="000000"/>
      </a:dk1>
      <a:lt1>
        <a:srgbClr val="FFFFFF"/>
      </a:lt1>
      <a:dk2>
        <a:srgbClr val="365871"/>
      </a:dk2>
      <a:lt2>
        <a:srgbClr val="EAE5CE"/>
      </a:lt2>
      <a:accent1>
        <a:srgbClr val="AE0069"/>
      </a:accent1>
      <a:accent2>
        <a:srgbClr val="000080"/>
      </a:accent2>
      <a:accent3>
        <a:srgbClr val="FF6100"/>
      </a:accent3>
      <a:accent4>
        <a:srgbClr val="ACA690"/>
      </a:accent4>
      <a:accent5>
        <a:srgbClr val="EAE5CE"/>
      </a:accent5>
      <a:accent6>
        <a:srgbClr val="445A6F"/>
      </a:accent6>
      <a:hlink>
        <a:srgbClr val="445A6F"/>
      </a:hlink>
      <a:folHlink>
        <a:srgbClr val="800080"/>
      </a:folHlink>
    </a:clrScheme>
    <a:fontScheme name="Larissa-Design">
      <a:majorFont>
        <a:latin typeface="Calibri"/>
        <a:ea typeface=""/>
        <a:cs typeface="Arial Unicode MS"/>
      </a:majorFont>
      <a:minorFont>
        <a:latin typeface="Arial"/>
        <a:ea typeface=""/>
        <a:cs typeface="Arial Unicode MS"/>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cs typeface="Arial Unicode MS" charset="0"/>
          </a:defRPr>
        </a:defPPr>
      </a:lstStyle>
    </a:lnDef>
  </a:objectDefaults>
  <a:extraClrSchemeLst>
    <a:extraClrScheme>
      <a:clrScheme name="Larissa-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524</Words>
  <Application>Microsoft Office PowerPoint</Application>
  <PresentationFormat>Bildschirmpräsentation (4:3)</PresentationFormat>
  <Paragraphs>127</Paragraphs>
  <Slides>12</Slides>
  <Notes>2</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cews_neu</vt:lpstr>
      <vt:lpstr>cews.publik.no23 Hochschulranking nach  Gleichstellungsaspekten 2019  </vt:lpstr>
      <vt:lpstr>PowerPoint-Präsentation</vt:lpstr>
      <vt:lpstr>Welches Ziel verfolgt das Hochschulranking?</vt:lpstr>
      <vt:lpstr>An wen richtet sich das Hochschulranking?</vt:lpstr>
      <vt:lpstr>Hochschulauswahl und Daten</vt:lpstr>
      <vt:lpstr>Wie werden die Leistungen der Hochschulen im Bereich der Gleichstellung gemessen?</vt:lpstr>
      <vt:lpstr>Welche Indikatoren werden gebildet?</vt:lpstr>
      <vt:lpstr>Wie werden die Hochschulen gerankt?</vt:lpstr>
      <vt:lpstr>Wie setzt sich das Gesamtranking zusammen?</vt:lpstr>
      <vt:lpstr>Studierendenindikator</vt:lpstr>
      <vt:lpstr>Ergebnisse der eigenen Hochschule (beispielhafte Darstellung)</vt:lpstr>
      <vt:lpstr>Ergebnisse der eigenen Hochschule (beispielhafte Darstellung)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 Kaskadenmodell im deutschen Wissenschaftssystem –  Erfahrungen, Herausforderungen &amp; Perspektiven</dc:title>
  <dc:creator>Steinweg, Nina</dc:creator>
  <cp:lastModifiedBy>Löther, Andrea</cp:lastModifiedBy>
  <cp:revision>48</cp:revision>
  <dcterms:created xsi:type="dcterms:W3CDTF">2015-08-27T12:29:19Z</dcterms:created>
  <dcterms:modified xsi:type="dcterms:W3CDTF">2019-09-17T12:29:22Z</dcterms:modified>
</cp:coreProperties>
</file>