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2"/>
  </p:notesMasterIdLst>
  <p:handoutMasterIdLst>
    <p:handoutMasterId r:id="rId23"/>
  </p:handoutMasterIdLst>
  <p:sldIdLst>
    <p:sldId id="329" r:id="rId6"/>
    <p:sldId id="343" r:id="rId7"/>
    <p:sldId id="330" r:id="rId8"/>
    <p:sldId id="339" r:id="rId9"/>
    <p:sldId id="336" r:id="rId10"/>
    <p:sldId id="345" r:id="rId11"/>
    <p:sldId id="337" r:id="rId12"/>
    <p:sldId id="347" r:id="rId13"/>
    <p:sldId id="359" r:id="rId14"/>
    <p:sldId id="353" r:id="rId15"/>
    <p:sldId id="355" r:id="rId16"/>
    <p:sldId id="357" r:id="rId17"/>
    <p:sldId id="358" r:id="rId18"/>
    <p:sldId id="356" r:id="rId19"/>
    <p:sldId id="344" r:id="rId20"/>
    <p:sldId id="335" r:id="rId21"/>
  </p:sldIdLst>
  <p:sldSz cx="9144000" cy="6858000" type="screen4x3"/>
  <p:notesSz cx="7099300" cy="10234613"/>
  <p:embeddedFontLst>
    <p:embeddedFont>
      <p:font typeface="Source Code Pro" panose="020B0509030403020204" pitchFamily="49" charset="0"/>
      <p:regular r:id="rId24"/>
      <p:bold r:id="rId25"/>
      <p:italic r:id="rId26"/>
      <p:boldItalic r:id="rId27"/>
    </p:embeddedFont>
    <p:embeddedFont>
      <p:font typeface="Source Code Pro Black" panose="020B0809030403020204" pitchFamily="49" charset="0"/>
      <p:bold r:id="rId28"/>
      <p:boldItalic r:id="rId29"/>
    </p:embeddedFont>
    <p:embeddedFont>
      <p:font typeface="Source Code Pro Light" panose="020B0409030403020204" pitchFamily="49" charset="0"/>
      <p:regular r:id="rId30"/>
      <p:italic r:id="rId31"/>
    </p:embeddedFont>
    <p:embeddedFont>
      <p:font typeface="Source Code Pro Semibold" panose="020B0609030403020204" pitchFamily="49" charset="0"/>
      <p:bold r:id="rId32"/>
      <p:boldItalic r:id="rId33"/>
    </p:embeddedFont>
    <p:embeddedFont>
      <p:font typeface="Source Sans Pro" panose="020B0503030403020204" pitchFamily="34" charset="0"/>
      <p:regular r:id="rId34"/>
      <p:bold r:id="rId35"/>
      <p:italic r:id="rId36"/>
      <p:boldItalic r:id="rId37"/>
    </p:embeddedFont>
    <p:embeddedFont>
      <p:font typeface="Source Sans Pro Black" panose="020B0803030403020204" pitchFamily="34" charset="0"/>
      <p:bold r:id="rId38"/>
      <p:boldItalic r:id="rId39"/>
    </p:embeddedFont>
    <p:embeddedFont>
      <p:font typeface="Source Sans Pro Light" panose="020B0403030403020204" pitchFamily="34" charset="0"/>
      <p:regular r:id="rId40"/>
      <p:italic r:id="rId41"/>
    </p:embeddedFont>
    <p:embeddedFont>
      <p:font typeface="Source Sans Pro Semibold" panose="020B0603030403020204" pitchFamily="34" charset="0"/>
      <p:bold r:id="rId42"/>
      <p:boldItalic r:id="rId43"/>
    </p:embeddedFont>
    <p:embeddedFont>
      <p:font typeface="Source Serif Pro" panose="02040603050405020204" pitchFamily="18" charset="0"/>
      <p:regular r:id="rId44"/>
      <p:bold r:id="rId45"/>
      <p:italic r:id="rId46"/>
      <p:boldItalic r:id="rId47"/>
    </p:embeddedFont>
    <p:embeddedFont>
      <p:font typeface="Source Serif Pro Black" panose="02040903050405020204" pitchFamily="18" charset="0"/>
      <p:bold r:id="rId48"/>
      <p:boldItalic r:id="rId49"/>
    </p:embeddedFont>
    <p:embeddedFont>
      <p:font typeface="Source Serif Pro Light" panose="02040303050405020204" pitchFamily="18" charset="0"/>
      <p:regular r:id="rId50"/>
      <p:italic r:id="rId51"/>
    </p:embeddedFont>
    <p:embeddedFont>
      <p:font typeface="Source Serif Pro Semibold" panose="02040703050405020204" pitchFamily="18" charset="0"/>
      <p:bold r:id="rId52"/>
      <p:boldItalic r:id="rId53"/>
    </p:embeddedFont>
    <p:embeddedFont>
      <p:font typeface="Wingdings 3" panose="05040102010807070707" pitchFamily="18" charset="2"/>
      <p:regular r:id="rId5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p15:clr>
            <a:srgbClr val="A4A3A4"/>
          </p15:clr>
        </p15:guide>
        <p15:guide id="2" pos="43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erbach, Kerstin" initials="hollerba" lastIdx="15" clrIdx="0"/>
  <p:cmAuthor id="1" name="Heuser, Holger" initials="hr" lastIdx="4" clrIdx="1"/>
  <p:cmAuthor id="2" name="Schredl, Claudia" initials="SC" lastIdx="2" clrIdx="2">
    <p:extLst>
      <p:ext uri="{19B8F6BF-5375-455C-9EA6-DF929625EA0E}">
        <p15:presenceInfo xmlns:p15="http://schemas.microsoft.com/office/powerpoint/2012/main" userId="S::claudia.schredl@gesis.org::619af413-c28e-47b0-8a68-7c307d319a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748F"/>
    <a:srgbClr val="FF924F"/>
    <a:srgbClr val="FF6100"/>
    <a:srgbClr val="FFFFFF"/>
    <a:srgbClr val="FF9859"/>
    <a:srgbClr val="FFB78B"/>
    <a:srgbClr val="C6D1DC"/>
    <a:srgbClr val="889FB6"/>
    <a:srgbClr val="FFB1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7" autoAdjust="0"/>
    <p:restoredTop sz="91689" autoAdjust="0"/>
  </p:normalViewPr>
  <p:slideViewPr>
    <p:cSldViewPr>
      <p:cViewPr varScale="1">
        <p:scale>
          <a:sx n="99" d="100"/>
          <a:sy n="99" d="100"/>
        </p:scale>
        <p:origin x="450" y="78"/>
      </p:cViewPr>
      <p:guideLst>
        <p:guide orient="horz" pos="300"/>
        <p:guide pos="4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2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font" Target="fonts/font3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28.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Source Sans Pro" panose="020B0503030403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endParaRPr lang="de-DE" dirty="0">
              <a:latin typeface="Source Sans Pro" panose="020B0503030403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Source Sans Pro" panose="020B0503030403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62CD4C7-C774-42D5-9E58-119FD3177B58}" type="slidenum">
              <a:rPr lang="de-DE" smtClean="0">
                <a:latin typeface="Source Sans Pro" panose="020B0503030403020204" pitchFamily="34" charset="0"/>
              </a:rPr>
              <a:t>‹Nr.›</a:t>
            </a:fld>
            <a:endParaRPr lang="de-DE" dirty="0">
              <a:latin typeface="Source Sans Pro" panose="020B0503030403020204" pitchFamily="34" charset="0"/>
            </a:endParaRPr>
          </a:p>
        </p:txBody>
      </p:sp>
    </p:spTree>
    <p:extLst>
      <p:ext uri="{BB962C8B-B14F-4D97-AF65-F5344CB8AC3E}">
        <p14:creationId xmlns:p14="http://schemas.microsoft.com/office/powerpoint/2010/main" val="7142726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1"/>
          </a:xfrm>
          <a:prstGeom prst="rect">
            <a:avLst/>
          </a:prstGeom>
        </p:spPr>
        <p:txBody>
          <a:bodyPr vert="horz" lIns="99039" tIns="49520" rIns="99039" bIns="49520" rtlCol="0"/>
          <a:lstStyle>
            <a:lvl1pPr algn="l">
              <a:defRPr sz="1300">
                <a:latin typeface="Source Sans Pro" panose="020B0503030403020204" pitchFamily="34" charset="0"/>
              </a:defRPr>
            </a:lvl1pPr>
          </a:lstStyle>
          <a:p>
            <a:endParaRPr lang="de-DE" dirty="0"/>
          </a:p>
        </p:txBody>
      </p:sp>
      <p:sp>
        <p:nvSpPr>
          <p:cNvPr id="3" name="Datumsplatzhalter 2"/>
          <p:cNvSpPr>
            <a:spLocks noGrp="1"/>
          </p:cNvSpPr>
          <p:nvPr>
            <p:ph type="dt" idx="1"/>
          </p:nvPr>
        </p:nvSpPr>
        <p:spPr>
          <a:xfrm>
            <a:off x="4021294" y="1"/>
            <a:ext cx="3076363" cy="511731"/>
          </a:xfrm>
          <a:prstGeom prst="rect">
            <a:avLst/>
          </a:prstGeom>
        </p:spPr>
        <p:txBody>
          <a:bodyPr vert="horz" lIns="99039" tIns="49520" rIns="99039" bIns="49520" rtlCol="0"/>
          <a:lstStyle>
            <a:lvl1pPr algn="r">
              <a:defRPr sz="1300">
                <a:latin typeface="Source Sans Pro" panose="020B0503030403020204" pitchFamily="34" charset="0"/>
              </a:defRPr>
            </a:lvl1pPr>
          </a:lstStyle>
          <a:p>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20" rIns="99039" bIns="49520" rtlCol="0" anchor="ctr"/>
          <a:lstStyle/>
          <a:p>
            <a:endParaRPr lang="de-DE" dirty="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39" tIns="49520" rIns="99039" bIns="495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721107"/>
            <a:ext cx="3076363" cy="511731"/>
          </a:xfrm>
          <a:prstGeom prst="rect">
            <a:avLst/>
          </a:prstGeom>
        </p:spPr>
        <p:txBody>
          <a:bodyPr vert="horz" lIns="99039" tIns="49520" rIns="99039" bIns="49520" rtlCol="0" anchor="b"/>
          <a:lstStyle>
            <a:lvl1pPr algn="l">
              <a:defRPr sz="1300">
                <a:latin typeface="Source Sans Pro" panose="020B0503030403020204" pitchFamily="34" charset="0"/>
              </a:defRPr>
            </a:lvl1pPr>
          </a:lstStyle>
          <a:p>
            <a:endParaRPr lang="de-DE" dirty="0"/>
          </a:p>
        </p:txBody>
      </p:sp>
      <p:sp>
        <p:nvSpPr>
          <p:cNvPr id="7" name="Foliennummernplatzhalter 6"/>
          <p:cNvSpPr>
            <a:spLocks noGrp="1"/>
          </p:cNvSpPr>
          <p:nvPr>
            <p:ph type="sldNum" sz="quarter" idx="5"/>
          </p:nvPr>
        </p:nvSpPr>
        <p:spPr>
          <a:xfrm>
            <a:off x="4021294" y="9721107"/>
            <a:ext cx="3076363" cy="511731"/>
          </a:xfrm>
          <a:prstGeom prst="rect">
            <a:avLst/>
          </a:prstGeom>
        </p:spPr>
        <p:txBody>
          <a:bodyPr vert="horz" lIns="99039" tIns="49520" rIns="99039" bIns="49520" rtlCol="0" anchor="b"/>
          <a:lstStyle>
            <a:lvl1pPr algn="r">
              <a:defRPr sz="1300">
                <a:latin typeface="Source Sans Pro" panose="020B0503030403020204" pitchFamily="34" charset="0"/>
              </a:defRPr>
            </a:lvl1pPr>
          </a:lstStyle>
          <a:p>
            <a:fld id="{BF63E930-8F88-4EE0-A623-E2193C3967E3}" type="slidenum">
              <a:rPr lang="de-DE" smtClean="0"/>
              <a:pPr/>
              <a:t>‹Nr.›</a:t>
            </a:fld>
            <a:endParaRPr lang="de-DE" dirty="0"/>
          </a:p>
        </p:txBody>
      </p:sp>
    </p:spTree>
    <p:extLst>
      <p:ext uri="{BB962C8B-B14F-4D97-AF65-F5344CB8AC3E}">
        <p14:creationId xmlns:p14="http://schemas.microsoft.com/office/powerpoint/2010/main" val="306769255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Source Sans Pro" panose="020B0503030403020204" pitchFamily="34" charset="0"/>
        <a:ea typeface="+mn-ea"/>
        <a:cs typeface="+mn-cs"/>
      </a:defRPr>
    </a:lvl1pPr>
    <a:lvl2pPr marL="457200" algn="l" defTabSz="914400" rtl="0" eaLnBrk="1" latinLnBrk="0" hangingPunct="1">
      <a:defRPr sz="1200" kern="1200">
        <a:solidFill>
          <a:schemeClr val="tx1"/>
        </a:solidFill>
        <a:latin typeface="Source Sans Pro" panose="020B0503030403020204" pitchFamily="34" charset="0"/>
        <a:ea typeface="+mn-ea"/>
        <a:cs typeface="+mn-cs"/>
      </a:defRPr>
    </a:lvl2pPr>
    <a:lvl3pPr marL="914400" algn="l" defTabSz="914400" rtl="0" eaLnBrk="1" latinLnBrk="0" hangingPunct="1">
      <a:defRPr sz="120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
          </p:nvPr>
        </p:nvSpPr>
        <p:spPr/>
        <p:txBody>
          <a:bodyPr/>
          <a:lstStyle/>
          <a:p>
            <a:endParaRPr lang="de-DE" dirty="0"/>
          </a:p>
        </p:txBody>
      </p:sp>
      <p:sp>
        <p:nvSpPr>
          <p:cNvPr id="5" name="Foliennummernplatzhalter 4"/>
          <p:cNvSpPr>
            <a:spLocks noGrp="1"/>
          </p:cNvSpPr>
          <p:nvPr>
            <p:ph type="sldNum" sz="quarter" idx="5"/>
          </p:nvPr>
        </p:nvSpPr>
        <p:spPr/>
        <p:txBody>
          <a:bodyPr/>
          <a:lstStyle/>
          <a:p>
            <a:fld id="{BF63E930-8F88-4EE0-A623-E2193C3967E3}" type="slidenum">
              <a:rPr lang="de-DE" smtClean="0"/>
              <a:pPr/>
              <a:t>5</a:t>
            </a:fld>
            <a:endParaRPr lang="de-DE" dirty="0"/>
          </a:p>
        </p:txBody>
      </p:sp>
    </p:spTree>
    <p:extLst>
      <p:ext uri="{BB962C8B-B14F-4D97-AF65-F5344CB8AC3E}">
        <p14:creationId xmlns:p14="http://schemas.microsoft.com/office/powerpoint/2010/main" val="3979576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1001232"/>
            <a:ext cx="3007070" cy="549463"/>
          </a:xfrm>
          <a:prstGeom prst="rect">
            <a:avLst/>
          </a:prstGeom>
        </p:spPr>
      </p:pic>
      <p:sp>
        <p:nvSpPr>
          <p:cNvPr id="7" name="Rechteck 6"/>
          <p:cNvSpPr/>
          <p:nvPr userDrawn="1"/>
        </p:nvSpPr>
        <p:spPr>
          <a:xfrm>
            <a:off x="0" y="2656200"/>
            <a:ext cx="9144000" cy="1289957"/>
          </a:xfrm>
          <a:prstGeom prst="rect">
            <a:avLst/>
          </a:prstGeom>
          <a:solidFill>
            <a:srgbClr val="C6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8" name="Rechteck 7"/>
          <p:cNvSpPr/>
          <p:nvPr userDrawn="1"/>
        </p:nvSpPr>
        <p:spPr>
          <a:xfrm>
            <a:off x="0" y="3946156"/>
            <a:ext cx="9144000" cy="1289957"/>
          </a:xfrm>
          <a:prstGeom prst="rect">
            <a:avLst/>
          </a:prstGeom>
          <a:solidFill>
            <a:srgbClr val="587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pic>
        <p:nvPicPr>
          <p:cNvPr id="10" name="Picture 2" descr="J:\Medien\Jahresbericht\Jahresbericht2011\Bilder\GS_Jahresbericht_2011_frontseit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2655997"/>
            <a:ext cx="3144243" cy="25801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3995936" y="2708919"/>
            <a:ext cx="4896544" cy="1152129"/>
          </a:xfrm>
        </p:spPr>
        <p:txBody>
          <a:bodyPr>
            <a:noAutofit/>
          </a:bodyPr>
          <a:lstStyle>
            <a:lvl1pPr algn="l">
              <a:defRPr sz="3200" b="0">
                <a:solidFill>
                  <a:srgbClr val="58748F"/>
                </a:solidFill>
                <a:latin typeface="Source Sans Pro" panose="020B0503030403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3995936" y="4077072"/>
            <a:ext cx="4896544" cy="1080120"/>
          </a:xfrm>
        </p:spPr>
        <p:txBody>
          <a:bodyPr/>
          <a:lstStyle>
            <a:lvl1pPr marL="0" indent="0" algn="l">
              <a:buNone/>
              <a:defRPr sz="2400">
                <a:solidFill>
                  <a:schemeClr val="bg1"/>
                </a:solidFill>
                <a:latin typeface="Source Sans Pro Light" panose="020B04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5946018"/>
            <a:ext cx="792088" cy="651334"/>
          </a:xfrm>
          <a:prstGeom prst="rect">
            <a:avLst/>
          </a:prstGeom>
        </p:spPr>
      </p:pic>
      <p:pic>
        <p:nvPicPr>
          <p:cNvPr id="11" name="Picture 2" descr="G:\Daueraufgaben\Öffentlichkeitsarbeit\Logos\CEWS-Logo neue Farben\CEWS_logo_4c_2009_300dpi.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59408" y="1052736"/>
            <a:ext cx="2217048" cy="52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3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2" name="Titel 1"/>
          <p:cNvSpPr>
            <a:spLocks noGrp="1"/>
          </p:cNvSpPr>
          <p:nvPr>
            <p:ph type="title" hasCustomPrompt="1"/>
          </p:nvPr>
        </p:nvSpPr>
        <p:spPr>
          <a:xfrm>
            <a:off x="684213" y="908050"/>
            <a:ext cx="7775575" cy="509588"/>
          </a:xfrm>
        </p:spPr>
        <p:txBody>
          <a:bodyPr/>
          <a:lstStyle>
            <a:lvl1pPr>
              <a:defRPr b="0"/>
            </a:lvl1pPr>
          </a:lstStyle>
          <a:p>
            <a:r>
              <a:rPr lang="de-DE" dirty="0"/>
              <a:t>Title</a:t>
            </a:r>
          </a:p>
        </p:txBody>
      </p:sp>
      <p:sp>
        <p:nvSpPr>
          <p:cNvPr id="3" name="Inhaltsplatzhalter 2"/>
          <p:cNvSpPr>
            <a:spLocks noGrp="1"/>
          </p:cNvSpPr>
          <p:nvPr>
            <p:ph idx="1"/>
          </p:nvPr>
        </p:nvSpPr>
        <p:spPr>
          <a:xfrm>
            <a:off x="683569" y="1600200"/>
            <a:ext cx="7776219" cy="4781128"/>
          </a:xfrm>
        </p:spPr>
        <p:txBody>
          <a:bodyPr/>
          <a:lstStyle>
            <a:lvl1pPr marL="342900" indent="-342900">
              <a:buClr>
                <a:srgbClr val="58748F"/>
              </a:buClr>
              <a:buFont typeface="Wingdings" panose="05000000000000000000" pitchFamily="2" charset="2"/>
              <a:buChar char="§"/>
              <a:defRPr sz="2800"/>
            </a:lvl1pPr>
            <a:lvl2pPr marL="742950" indent="-285750">
              <a:buClr>
                <a:srgbClr val="58748F"/>
              </a:buClr>
              <a:buFont typeface="Wingdings 3" panose="05040102010807070707" pitchFamily="18" charset="2"/>
              <a:buChar char=""/>
              <a:defRPr sz="2400"/>
            </a:lvl2pPr>
            <a:lvl3pPr marL="1143000" indent="-228600">
              <a:buClr>
                <a:srgbClr val="58748F"/>
              </a:buClr>
              <a:buFont typeface="Wingdings" panose="05000000000000000000" pitchFamily="2" charset="2"/>
              <a:buChar char="§"/>
              <a:defRPr/>
            </a:lvl3pPr>
            <a:lvl4pPr marL="1600200" indent="-228600">
              <a:buClr>
                <a:srgbClr val="58748F"/>
              </a:buClr>
              <a:buFont typeface="Wingdings" panose="05000000000000000000" pitchFamily="2" charset="2"/>
              <a:buChar char="§"/>
              <a:defRPr/>
            </a:lvl4pPr>
            <a:lvl5pPr marL="2057400" indent="-228600">
              <a:buClr>
                <a:srgbClr val="58748F"/>
              </a:buClr>
              <a:buFont typeface="Wingdings" panose="05000000000000000000" pitchFamily="2" charset="2"/>
              <a:buChar char="§"/>
              <a:defRPr/>
            </a:lvl5pPr>
          </a:lstStyle>
          <a:p>
            <a:pPr lvl="0"/>
            <a:r>
              <a:rPr lang="de-DE" dirty="0"/>
              <a:t>Textmasterformat bearbeiten</a:t>
            </a:r>
          </a:p>
          <a:p>
            <a:pPr lvl="1"/>
            <a:r>
              <a:rPr lang="de-DE" dirty="0"/>
              <a:t>Zweite Ebene</a:t>
            </a:r>
          </a:p>
        </p:txBody>
      </p:sp>
      <p:sp>
        <p:nvSpPr>
          <p:cNvPr id="14"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15" name="Foliennummernplatzhalter 14"/>
          <p:cNvSpPr>
            <a:spLocks noGrp="1"/>
          </p:cNvSpPr>
          <p:nvPr>
            <p:ph type="sldNum" sz="quarter" idx="12"/>
          </p:nvPr>
        </p:nvSpPr>
        <p:spPr>
          <a:xfrm>
            <a:off x="6516216" y="6525344"/>
            <a:ext cx="1943572" cy="220700"/>
          </a:xfrm>
          <a:prstGeom prst="rect">
            <a:avLst/>
          </a:prstGeom>
        </p:spPr>
        <p:txBody>
          <a:bodyPr/>
          <a:lstStyle>
            <a:lvl1pPr algn="r">
              <a:defRPr sz="1000"/>
            </a:lvl1pPr>
          </a:lstStyle>
          <a:p>
            <a:fld id="{506DEF79-D5F3-42ED-9335-D73AD216BB54}" type="slidenum">
              <a:rPr lang="de-DE" smtClean="0"/>
              <a:pPr/>
              <a:t>‹Nr.›</a:t>
            </a:fld>
            <a:endParaRPr lang="de-DE" dirty="0"/>
          </a:p>
        </p:txBody>
      </p:sp>
      <p:pic>
        <p:nvPicPr>
          <p:cNvPr id="7"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9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684213" y="908050"/>
            <a:ext cx="7775575" cy="509588"/>
          </a:xfrm>
        </p:spPr>
        <p:txBody>
          <a:bodyPr/>
          <a:lstStyle>
            <a:lvl1pPr>
              <a:defRPr b="0"/>
            </a:lvl1pPr>
          </a:lstStyle>
          <a:p>
            <a:r>
              <a:rPr lang="de-DE" dirty="0"/>
              <a:t>Title</a:t>
            </a:r>
          </a:p>
        </p:txBody>
      </p:sp>
      <p:sp>
        <p:nvSpPr>
          <p:cNvPr id="6" name="Inhaltsplatzhalter 2"/>
          <p:cNvSpPr>
            <a:spLocks noGrp="1"/>
          </p:cNvSpPr>
          <p:nvPr>
            <p:ph idx="1"/>
          </p:nvPr>
        </p:nvSpPr>
        <p:spPr>
          <a:xfrm>
            <a:off x="683569" y="1628800"/>
            <a:ext cx="3744415" cy="4752528"/>
          </a:xfrm>
        </p:spPr>
        <p:txBody>
          <a:bodyPr/>
          <a:lstStyle>
            <a:lvl1pPr marL="342900" indent="-342900">
              <a:buClr>
                <a:srgbClr val="58748F"/>
              </a:buClr>
              <a:buFont typeface="Wingdings" panose="05000000000000000000" pitchFamily="2" charset="2"/>
              <a:buChar char="§"/>
              <a:defRPr sz="2800"/>
            </a:lvl1pPr>
            <a:lvl2pPr marL="742950" indent="-285750">
              <a:buClr>
                <a:srgbClr val="58748F"/>
              </a:buClr>
              <a:buFont typeface="Wingdings 3" panose="05040102010807070707" pitchFamily="18" charset="2"/>
              <a:buChar char=""/>
              <a:defRPr sz="2400"/>
            </a:lvl2pPr>
            <a:lvl3pPr marL="1143000" indent="-228600">
              <a:buClr>
                <a:srgbClr val="58748F"/>
              </a:buClr>
              <a:buFont typeface="Wingdings" panose="05000000000000000000" pitchFamily="2" charset="2"/>
              <a:buChar char="§"/>
              <a:defRPr/>
            </a:lvl3pPr>
            <a:lvl4pPr marL="1600200" indent="-228600">
              <a:buClr>
                <a:srgbClr val="58748F"/>
              </a:buClr>
              <a:buFont typeface="Wingdings" panose="05000000000000000000" pitchFamily="2" charset="2"/>
              <a:buChar char="§"/>
              <a:defRPr/>
            </a:lvl4pPr>
            <a:lvl5pPr marL="2057400" indent="-228600">
              <a:buClr>
                <a:srgbClr val="58748F"/>
              </a:buClr>
              <a:buFont typeface="Wingdings" panose="05000000000000000000" pitchFamily="2" charset="2"/>
              <a:buChar char="§"/>
              <a:defRPr/>
            </a:lvl5pPr>
          </a:lstStyle>
          <a:p>
            <a:pPr lvl="0"/>
            <a:r>
              <a:rPr lang="de-DE" dirty="0"/>
              <a:t>Textmasterformat bearbeiten</a:t>
            </a:r>
          </a:p>
          <a:p>
            <a:pPr lvl="1"/>
            <a:r>
              <a:rPr lang="de-DE" dirty="0"/>
              <a:t>Zweite Ebene</a:t>
            </a:r>
          </a:p>
        </p:txBody>
      </p:sp>
      <p:sp>
        <p:nvSpPr>
          <p:cNvPr id="7" name="Inhaltsplatzhalter 2"/>
          <p:cNvSpPr>
            <a:spLocks noGrp="1"/>
          </p:cNvSpPr>
          <p:nvPr>
            <p:ph idx="13"/>
          </p:nvPr>
        </p:nvSpPr>
        <p:spPr>
          <a:xfrm>
            <a:off x="4716016" y="1628800"/>
            <a:ext cx="3744415" cy="4752528"/>
          </a:xfrm>
        </p:spPr>
        <p:txBody>
          <a:bodyPr/>
          <a:lstStyle>
            <a:lvl1pPr marL="342900" indent="-342900">
              <a:buClr>
                <a:srgbClr val="58748F"/>
              </a:buClr>
              <a:buFont typeface="Wingdings" panose="05000000000000000000" pitchFamily="2" charset="2"/>
              <a:buChar char="§"/>
              <a:defRPr sz="2800"/>
            </a:lvl1pPr>
            <a:lvl2pPr marL="742950" indent="-285750">
              <a:buClr>
                <a:srgbClr val="58748F"/>
              </a:buClr>
              <a:buFont typeface="Wingdings 3" panose="05040102010807070707" pitchFamily="18" charset="2"/>
              <a:buChar char=""/>
              <a:defRPr sz="2400"/>
            </a:lvl2pPr>
            <a:lvl3pPr marL="1143000" indent="-228600">
              <a:buClr>
                <a:srgbClr val="58748F"/>
              </a:buClr>
              <a:buFont typeface="Wingdings" panose="05000000000000000000" pitchFamily="2" charset="2"/>
              <a:buChar char="§"/>
              <a:defRPr/>
            </a:lvl3pPr>
            <a:lvl4pPr marL="1600200" indent="-228600">
              <a:buClr>
                <a:srgbClr val="58748F"/>
              </a:buClr>
              <a:buFont typeface="Wingdings" panose="05000000000000000000" pitchFamily="2" charset="2"/>
              <a:buChar char="§"/>
              <a:defRPr/>
            </a:lvl4pPr>
            <a:lvl5pPr marL="2057400" indent="-228600">
              <a:buClr>
                <a:srgbClr val="58748F"/>
              </a:buClr>
              <a:buFont typeface="Wingdings" panose="05000000000000000000" pitchFamily="2" charset="2"/>
              <a:buChar char="§"/>
              <a:defRPr/>
            </a:lvl5pPr>
          </a:lstStyle>
          <a:p>
            <a:pPr lvl="0"/>
            <a:r>
              <a:rPr lang="de-DE" dirty="0"/>
              <a:t>Textmasterformat bearbeiten</a:t>
            </a:r>
          </a:p>
          <a:p>
            <a:pPr lvl="1"/>
            <a:r>
              <a:rPr lang="de-DE" dirty="0"/>
              <a:t>Zweite Ebene</a:t>
            </a:r>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9"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11"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8"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9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9" y="908050"/>
            <a:ext cx="7776864" cy="509588"/>
          </a:xfrm>
        </p:spPr>
        <p:txBody>
          <a:bodyPr/>
          <a:lstStyle>
            <a:lvl1pPr>
              <a:defRPr b="0"/>
            </a:lvl1pPr>
          </a:lstStyle>
          <a:p>
            <a:r>
              <a:rPr lang="de-DE" dirty="0"/>
              <a:t>Title</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7"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9"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6"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8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6"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7"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5"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8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Folie mit Hintergrund">
    <p:spTree>
      <p:nvGrpSpPr>
        <p:cNvPr id="1" name=""/>
        <p:cNvGrpSpPr/>
        <p:nvPr/>
      </p:nvGrpSpPr>
      <p:grpSpPr>
        <a:xfrm>
          <a:off x="0" y="0"/>
          <a:ext cx="0" cy="0"/>
          <a:chOff x="0" y="0"/>
          <a:chExt cx="0" cy="0"/>
        </a:xfrm>
      </p:grpSpPr>
      <p:sp>
        <p:nvSpPr>
          <p:cNvPr id="3" name="Rechteck 2"/>
          <p:cNvSpPr/>
          <p:nvPr userDrawn="1"/>
        </p:nvSpPr>
        <p:spPr>
          <a:xfrm>
            <a:off x="0" y="1196974"/>
            <a:ext cx="9144000" cy="56610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2" name="Titel 1"/>
          <p:cNvSpPr>
            <a:spLocks noGrp="1"/>
          </p:cNvSpPr>
          <p:nvPr>
            <p:ph type="title" hasCustomPrompt="1"/>
          </p:nvPr>
        </p:nvSpPr>
        <p:spPr>
          <a:xfrm>
            <a:off x="683569" y="1513071"/>
            <a:ext cx="7776864" cy="509588"/>
          </a:xfrm>
        </p:spPr>
        <p:txBody>
          <a:bodyPr/>
          <a:lstStyle>
            <a:lvl1pPr>
              <a:defRPr b="0"/>
            </a:lvl1pPr>
          </a:lstStyle>
          <a:p>
            <a:r>
              <a:rPr lang="de-DE" dirty="0"/>
              <a:t>Title</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8"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9"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pic>
        <p:nvPicPr>
          <p:cNvPr id="7"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8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683569" y="908050"/>
            <a:ext cx="7776864" cy="509588"/>
          </a:xfrm>
        </p:spPr>
        <p:txBody>
          <a:bodyPr/>
          <a:lstStyle>
            <a:lvl1pPr>
              <a:defRPr b="0"/>
            </a:lvl1pPr>
          </a:lstStyle>
          <a:p>
            <a:r>
              <a:rPr lang="de-DE" dirty="0"/>
              <a:t>Font </a:t>
            </a:r>
            <a:r>
              <a:rPr lang="de-DE" dirty="0" err="1"/>
              <a:t>samples</a:t>
            </a: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34" y="355600"/>
            <a:ext cx="1638918" cy="299469"/>
          </a:xfrm>
          <a:prstGeom prst="rect">
            <a:avLst/>
          </a:prstGeom>
        </p:spPr>
      </p:pic>
      <p:sp>
        <p:nvSpPr>
          <p:cNvPr id="7" name="Fußzeilenplatzhalter 13"/>
          <p:cNvSpPr>
            <a:spLocks noGrp="1"/>
          </p:cNvSpPr>
          <p:nvPr>
            <p:ph type="ftr" sz="quarter" idx="11"/>
          </p:nvPr>
        </p:nvSpPr>
        <p:spPr>
          <a:xfrm>
            <a:off x="700834" y="6525344"/>
            <a:ext cx="5318966" cy="220700"/>
          </a:xfrm>
          <a:prstGeom prst="rect">
            <a:avLst/>
          </a:prstGeom>
        </p:spPr>
        <p:txBody>
          <a:bodyPr/>
          <a:lstStyle>
            <a:lvl1pPr algn="l">
              <a:defRPr sz="1000"/>
            </a:lvl1pPr>
          </a:lstStyle>
          <a:p>
            <a:endParaRPr lang="de-DE" dirty="0"/>
          </a:p>
        </p:txBody>
      </p:sp>
      <p:sp>
        <p:nvSpPr>
          <p:cNvPr id="8" name="Foliennummernplatzhalter 14"/>
          <p:cNvSpPr>
            <a:spLocks noGrp="1"/>
          </p:cNvSpPr>
          <p:nvPr>
            <p:ph type="sldNum" sz="quarter" idx="12"/>
          </p:nvPr>
        </p:nvSpPr>
        <p:spPr>
          <a:xfrm>
            <a:off x="6516216" y="6525344"/>
            <a:ext cx="1943572" cy="220700"/>
          </a:xfrm>
          <a:prstGeom prst="rect">
            <a:avLst/>
          </a:prstGeom>
        </p:spPr>
        <p:txBody>
          <a:bodyPr/>
          <a:lstStyle>
            <a:lvl1pPr>
              <a:defRPr sz="1000"/>
            </a:lvl1pPr>
          </a:lstStyle>
          <a:p>
            <a:fld id="{506DEF79-D5F3-42ED-9335-D73AD216BB54}" type="slidenum">
              <a:rPr lang="de-DE" smtClean="0"/>
              <a:pPr/>
              <a:t>‹Nr.›</a:t>
            </a:fld>
            <a:endParaRPr lang="de-DE" dirty="0"/>
          </a:p>
        </p:txBody>
      </p:sp>
      <p:sp>
        <p:nvSpPr>
          <p:cNvPr id="9" name="Textfeld 8"/>
          <p:cNvSpPr txBox="1"/>
          <p:nvPr userDrawn="1"/>
        </p:nvSpPr>
        <p:spPr>
          <a:xfrm>
            <a:off x="700834" y="1700808"/>
            <a:ext cx="3240000" cy="3139321"/>
          </a:xfrm>
          <a:prstGeom prst="rect">
            <a:avLst/>
          </a:prstGeom>
          <a:noFill/>
        </p:spPr>
        <p:txBody>
          <a:bodyPr wrap="square" numCol="1" spcCol="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Light" panose="020B0403030403020204" pitchFamily="34" charset="0"/>
              </a:rPr>
              <a:t>Source</a:t>
            </a:r>
            <a:r>
              <a:rPr lang="de-DE" baseline="0" dirty="0">
                <a:latin typeface="Source Sans Pro Light" panose="020B0403030403020204" pitchFamily="34" charset="0"/>
              </a:rPr>
              <a:t> Sans light</a:t>
            </a:r>
            <a:endParaRPr lang="de-DE" dirty="0">
              <a:latin typeface="Source Sans Pro Light" panose="020B04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panose="020B0503030403020204" pitchFamily="34" charset="0"/>
              </a:rPr>
              <a:t>Source</a:t>
            </a:r>
            <a:r>
              <a:rPr lang="de-DE" baseline="0" dirty="0">
                <a:latin typeface="Source Sans Pro" panose="020B0503030403020204" pitchFamily="34" charset="0"/>
              </a:rPr>
              <a:t> Sans </a:t>
            </a:r>
            <a:r>
              <a:rPr lang="de-DE" baseline="0" dirty="0" err="1">
                <a:latin typeface="Source Sans Pro" panose="020B0503030403020204" pitchFamily="34" charset="0"/>
              </a:rPr>
              <a:t>regular</a:t>
            </a:r>
            <a:endParaRPr lang="de-DE" dirty="0">
              <a:latin typeface="Source Sans Pro" panose="020B05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Semibold" panose="020B0603030403020204" pitchFamily="34" charset="0"/>
              </a:rPr>
              <a:t>Source</a:t>
            </a:r>
            <a:r>
              <a:rPr lang="de-DE" baseline="0" dirty="0">
                <a:latin typeface="Source Sans Pro Semibold" panose="020B0603030403020204" pitchFamily="34" charset="0"/>
              </a:rPr>
              <a:t> Sans </a:t>
            </a:r>
            <a:r>
              <a:rPr lang="de-DE" baseline="0" dirty="0" err="1">
                <a:latin typeface="Source Sans Pro Semibold" panose="020B0603030403020204" pitchFamily="34" charset="0"/>
              </a:rPr>
              <a:t>semibold</a:t>
            </a:r>
            <a:endParaRPr lang="de-DE" dirty="0">
              <a:latin typeface="Source Sans Pro Semibold" panose="020B06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Source Sans Pro" panose="020B0503030403020204" pitchFamily="34" charset="0"/>
              </a:rPr>
              <a:t>Source</a:t>
            </a:r>
            <a:r>
              <a:rPr lang="de-DE" b="1" baseline="0" dirty="0">
                <a:latin typeface="Source Sans Pro" panose="020B0503030403020204" pitchFamily="34" charset="0"/>
              </a:rPr>
              <a:t> Sans </a:t>
            </a:r>
            <a:r>
              <a:rPr lang="de-DE" b="1" baseline="0" dirty="0" err="1">
                <a:latin typeface="Source Sans Pro" panose="020B0503030403020204" pitchFamily="34" charset="0"/>
              </a:rPr>
              <a:t>bold</a:t>
            </a:r>
            <a:endParaRPr lang="de-DE" b="1" dirty="0">
              <a:latin typeface="Source Sans Pro" panose="020B05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ans Pro Black" panose="020B0803030403020204" pitchFamily="34" charset="0"/>
              </a:rPr>
              <a:t>Source</a:t>
            </a:r>
            <a:r>
              <a:rPr lang="de-DE" baseline="0" dirty="0">
                <a:latin typeface="Source Sans Pro Black" panose="020B0803030403020204" pitchFamily="34" charset="0"/>
              </a:rPr>
              <a:t> Sans </a:t>
            </a:r>
            <a:r>
              <a:rPr lang="de-DE" baseline="0" dirty="0" err="1">
                <a:latin typeface="Source Sans Pro Black" panose="020B0803030403020204" pitchFamily="34" charset="0"/>
              </a:rPr>
              <a:t>black</a:t>
            </a:r>
            <a:endParaRPr lang="de-DE" baseline="0" dirty="0">
              <a:latin typeface="Source Sans Pro Black" panose="020B08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latin typeface="Source Sans Pro Black" panose="020B08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Light" panose="02040303050405020204" pitchFamily="18" charset="0"/>
                <a:ea typeface="Source Serif Pro Light" panose="02040303050405020204" pitchFamily="18" charset="0"/>
              </a:rPr>
              <a:t>Source</a:t>
            </a:r>
            <a:r>
              <a:rPr lang="de-DE" baseline="0" dirty="0">
                <a:latin typeface="Source Serif Pro Light" panose="02040303050405020204" pitchFamily="18" charset="0"/>
                <a:ea typeface="Source Serif Pro Light" panose="02040303050405020204" pitchFamily="18" charset="0"/>
              </a:rPr>
              <a:t> Serif light</a:t>
            </a:r>
            <a:endParaRPr lang="de-DE" dirty="0">
              <a:latin typeface="Source Serif Pro Light" panose="02040303050405020204" pitchFamily="18" charset="0"/>
              <a:ea typeface="Source Serif Pro Light" panose="020403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panose="02040603050405020204" pitchFamily="18" charset="0"/>
              </a:rPr>
              <a:t>Source</a:t>
            </a:r>
            <a:r>
              <a:rPr lang="de-DE" baseline="0" dirty="0">
                <a:latin typeface="Source Serif Pro" panose="02040603050405020204" pitchFamily="18" charset="0"/>
              </a:rPr>
              <a:t> Serif </a:t>
            </a:r>
            <a:r>
              <a:rPr lang="de-DE" baseline="0" dirty="0" err="1">
                <a:latin typeface="Source Serif Pro" panose="02040603050405020204" pitchFamily="18" charset="0"/>
              </a:rPr>
              <a:t>regular</a:t>
            </a:r>
            <a:endParaRPr lang="de-DE" dirty="0">
              <a:latin typeface="Source Serif Pro" panose="020406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Semibold" panose="02040703050405020204" pitchFamily="18" charset="0"/>
              </a:rPr>
              <a:t>Source</a:t>
            </a:r>
            <a:r>
              <a:rPr lang="de-DE" baseline="0" dirty="0">
                <a:latin typeface="Source Serif Pro Semibold" panose="02040703050405020204" pitchFamily="18" charset="0"/>
              </a:rPr>
              <a:t> Serif </a:t>
            </a:r>
            <a:r>
              <a:rPr lang="de-DE" baseline="0" dirty="0" err="1">
                <a:latin typeface="Source Serif Pro Semibold" panose="02040703050405020204" pitchFamily="18" charset="0"/>
              </a:rPr>
              <a:t>semibold</a:t>
            </a:r>
            <a:endParaRPr lang="de-DE" dirty="0">
              <a:latin typeface="Source Serif Pro Semibold" panose="020407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Source Serif Pro" panose="02040603050405020204" pitchFamily="18" charset="0"/>
              </a:rPr>
              <a:t>Source</a:t>
            </a:r>
            <a:r>
              <a:rPr lang="de-DE" b="1" baseline="0" dirty="0">
                <a:latin typeface="Source Serif Pro" panose="02040603050405020204" pitchFamily="18" charset="0"/>
              </a:rPr>
              <a:t> Serif </a:t>
            </a:r>
            <a:r>
              <a:rPr lang="de-DE" b="1" baseline="0" dirty="0" err="1">
                <a:latin typeface="Source Serif Pro" panose="02040603050405020204" pitchFamily="18" charset="0"/>
              </a:rPr>
              <a:t>bold</a:t>
            </a:r>
            <a:endParaRPr lang="de-DE" b="1" dirty="0">
              <a:latin typeface="Source Serif Pro" panose="020406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Serif Pro Black" panose="02040903050405020204" pitchFamily="18" charset="0"/>
              </a:rPr>
              <a:t>Source</a:t>
            </a:r>
            <a:r>
              <a:rPr lang="de-DE" baseline="0" dirty="0">
                <a:latin typeface="Source Serif Pro Black" panose="02040903050405020204" pitchFamily="18" charset="0"/>
              </a:rPr>
              <a:t> Serif </a:t>
            </a:r>
            <a:r>
              <a:rPr lang="de-DE" baseline="0" dirty="0" err="1">
                <a:latin typeface="Source Serif Pro Black" panose="02040903050405020204" pitchFamily="18" charset="0"/>
              </a:rPr>
              <a:t>black</a:t>
            </a:r>
            <a:endParaRPr lang="de-DE" baseline="0" dirty="0">
              <a:latin typeface="Source Serif Pro Black" panose="02040903050405020204" pitchFamily="18" charset="0"/>
            </a:endParaRPr>
          </a:p>
        </p:txBody>
      </p:sp>
      <p:sp>
        <p:nvSpPr>
          <p:cNvPr id="10" name="Rechteck 9"/>
          <p:cNvSpPr/>
          <p:nvPr userDrawn="1"/>
        </p:nvSpPr>
        <p:spPr>
          <a:xfrm>
            <a:off x="5220072" y="1700808"/>
            <a:ext cx="3240000" cy="1477328"/>
          </a:xfrm>
          <a:prstGeom prst="rect">
            <a:avLst/>
          </a:prstGeom>
        </p:spPr>
        <p:txBody>
          <a:bodyP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Light" panose="020B0409030403020204" pitchFamily="49" charset="0"/>
                <a:ea typeface="Source Serif Pro Light" panose="02040303050405020204" pitchFamily="18" charset="0"/>
              </a:rPr>
              <a:t>Source</a:t>
            </a:r>
            <a:r>
              <a:rPr lang="de-DE" baseline="0" dirty="0">
                <a:latin typeface="Source Code Pro Light" panose="020B0409030403020204" pitchFamily="49" charset="0"/>
                <a:ea typeface="Source Serif Pro Light" panose="02040303050405020204" pitchFamily="18" charset="0"/>
              </a:rPr>
              <a:t> Code light</a:t>
            </a:r>
            <a:endParaRPr lang="de-DE" dirty="0">
              <a:latin typeface="Source Code Pro Light" panose="020B0409030403020204" pitchFamily="49" charset="0"/>
              <a:ea typeface="Source Serif Pro Light" panose="0204030305040502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panose="020B0509030403020204" pitchFamily="49" charset="0"/>
              </a:rPr>
              <a:t>Source</a:t>
            </a:r>
            <a:r>
              <a:rPr lang="de-DE" baseline="0" dirty="0">
                <a:latin typeface="Source Code Pro" panose="020B0509030403020204" pitchFamily="49" charset="0"/>
              </a:rPr>
              <a:t> Code </a:t>
            </a:r>
            <a:r>
              <a:rPr lang="de-DE" baseline="0" dirty="0" err="1">
                <a:latin typeface="Source Code Pro" panose="020B0509030403020204" pitchFamily="49" charset="0"/>
              </a:rPr>
              <a:t>regular</a:t>
            </a:r>
            <a:endParaRPr lang="de-DE" dirty="0">
              <a:latin typeface="Source Code Pro" panose="020B05090304030202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Semibold" panose="020B0609030403020204" pitchFamily="49" charset="0"/>
              </a:rPr>
              <a:t>Source</a:t>
            </a:r>
            <a:r>
              <a:rPr lang="de-DE" baseline="0" dirty="0">
                <a:latin typeface="Source Code Pro Semibold" panose="020B0609030403020204" pitchFamily="49" charset="0"/>
              </a:rPr>
              <a:t> Code </a:t>
            </a:r>
            <a:r>
              <a:rPr lang="de-DE" baseline="0" dirty="0" err="1">
                <a:latin typeface="Source Code Pro Semibold" panose="020B0609030403020204" pitchFamily="49" charset="0"/>
              </a:rPr>
              <a:t>semibold</a:t>
            </a:r>
            <a:endParaRPr lang="de-DE" dirty="0">
              <a:latin typeface="Source Code Pro Semibold" panose="020B06090304030202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Source Code Pro" panose="020B0509030403020204" pitchFamily="49" charset="0"/>
              </a:rPr>
              <a:t>Source</a:t>
            </a:r>
            <a:r>
              <a:rPr lang="de-DE" b="1" baseline="0" dirty="0">
                <a:latin typeface="Source Code Pro" panose="020B0509030403020204" pitchFamily="49" charset="0"/>
              </a:rPr>
              <a:t> Code </a:t>
            </a:r>
            <a:r>
              <a:rPr lang="de-DE" b="1" baseline="0" dirty="0" err="1">
                <a:latin typeface="Source Code Pro" panose="020B0509030403020204" pitchFamily="49" charset="0"/>
              </a:rPr>
              <a:t>bold</a:t>
            </a:r>
            <a:endParaRPr lang="de-DE" b="1" dirty="0">
              <a:latin typeface="Source Code Pro" panose="020B05090304030202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Source Code Pro Black" panose="020B0809030403020204" pitchFamily="49" charset="0"/>
              </a:rPr>
              <a:t>Source</a:t>
            </a:r>
            <a:r>
              <a:rPr lang="de-DE" baseline="0" dirty="0">
                <a:latin typeface="Source Code Pro Black" panose="020B0809030403020204" pitchFamily="49" charset="0"/>
              </a:rPr>
              <a:t> Code </a:t>
            </a:r>
            <a:r>
              <a:rPr lang="de-DE" baseline="0" dirty="0" err="1">
                <a:latin typeface="Source Code Pro Black" panose="020B0809030403020204" pitchFamily="49" charset="0"/>
              </a:rPr>
              <a:t>black</a:t>
            </a:r>
            <a:endParaRPr lang="de-DE" dirty="0">
              <a:latin typeface="Source Code Pro Black" panose="020B0809030403020204" pitchFamily="49" charset="0"/>
            </a:endParaRPr>
          </a:p>
        </p:txBody>
      </p:sp>
      <p:pic>
        <p:nvPicPr>
          <p:cNvPr id="11" name="Picture 2" descr="G:\Daueraufgaben\Öffentlichkeitsarbeit\Logos\CEWS-Logo neue Farben\CEWS_logo_4c_2009_300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1672" y="373650"/>
            <a:ext cx="1348760" cy="32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4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userDrawn="1"/>
        </p:nvSpPr>
        <p:spPr>
          <a:xfrm>
            <a:off x="0" y="2656478"/>
            <a:ext cx="9144000" cy="1152128"/>
          </a:xfrm>
          <a:prstGeom prst="rect">
            <a:avLst/>
          </a:prstGeom>
          <a:solidFill>
            <a:srgbClr val="587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4" name="Textplatzhalter 3"/>
          <p:cNvSpPr>
            <a:spLocks noGrp="1"/>
          </p:cNvSpPr>
          <p:nvPr>
            <p:ph type="body" sz="quarter" idx="13" hasCustomPrompt="1"/>
          </p:nvPr>
        </p:nvSpPr>
        <p:spPr>
          <a:xfrm>
            <a:off x="684214" y="2944509"/>
            <a:ext cx="7632202" cy="576065"/>
          </a:xfrm>
        </p:spPr>
        <p:txBody>
          <a:bodyPr>
            <a:normAutofit/>
          </a:bodyPr>
          <a:lstStyle>
            <a:lvl1pPr marL="0" indent="0" algn="ctr">
              <a:buNone/>
              <a:defRPr sz="3600">
                <a:solidFill>
                  <a:schemeClr val="bg1"/>
                </a:solidFill>
                <a:latin typeface="Source Sans Pro Light" panose="020B0403030403020204" pitchFamily="34" charset="0"/>
              </a:defRPr>
            </a:lvl1pPr>
          </a:lstStyle>
          <a:p>
            <a:pPr lvl="0"/>
            <a:r>
              <a:rPr lang="en-US" dirty="0"/>
              <a:t>Thank you for your attention</a:t>
            </a:r>
            <a:r>
              <a:rPr lang="de-DE" dirty="0"/>
              <a:t>.</a:t>
            </a:r>
          </a:p>
        </p:txBody>
      </p:sp>
      <p:sp>
        <p:nvSpPr>
          <p:cNvPr id="10" name="Rechteck 9"/>
          <p:cNvSpPr/>
          <p:nvPr userDrawn="1"/>
        </p:nvSpPr>
        <p:spPr>
          <a:xfrm>
            <a:off x="0" y="2304822"/>
            <a:ext cx="9144000" cy="351656"/>
          </a:xfrm>
          <a:prstGeom prst="rect">
            <a:avLst/>
          </a:prstGeom>
          <a:solidFill>
            <a:srgbClr val="58748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6685" y="4509120"/>
            <a:ext cx="1703427" cy="356400"/>
          </a:xfrm>
          <a:prstGeom prst="rect">
            <a:avLst/>
          </a:prstGeom>
        </p:spPr>
      </p:pic>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4248" y="4349610"/>
            <a:ext cx="648072" cy="534971"/>
          </a:xfrm>
          <a:prstGeom prst="rect">
            <a:avLst/>
          </a:prstGeom>
        </p:spPr>
      </p:pic>
      <p:pic>
        <p:nvPicPr>
          <p:cNvPr id="12" name="Picture 2" descr="G:\Daueraufgaben\Öffentlichkeitsarbeit\Logos\CEWS-Logo neue Farben\CEWS_logo_4c_2009_300dpi.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75656" y="4436921"/>
            <a:ext cx="1512168" cy="36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6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4213" y="897622"/>
            <a:ext cx="7775575" cy="520016"/>
          </a:xfrm>
          <a:prstGeom prst="rect">
            <a:avLst/>
          </a:prstGeom>
        </p:spPr>
        <p:txBody>
          <a:bodyPr vert="horz" lIns="91440" tIns="45720" rIns="91440" bIns="45720" rtlCol="0" anchor="ctr">
            <a:noAutofit/>
          </a:bodyPr>
          <a:lstStyle/>
          <a:p>
            <a:r>
              <a:rPr lang="de-DE" dirty="0"/>
              <a:t>Titel</a:t>
            </a:r>
          </a:p>
        </p:txBody>
      </p:sp>
      <p:sp>
        <p:nvSpPr>
          <p:cNvPr id="3" name="Textplatzhalter 2"/>
          <p:cNvSpPr>
            <a:spLocks noGrp="1"/>
          </p:cNvSpPr>
          <p:nvPr>
            <p:ph type="body" idx="1"/>
          </p:nvPr>
        </p:nvSpPr>
        <p:spPr>
          <a:xfrm>
            <a:off x="684213" y="1600200"/>
            <a:ext cx="7775575" cy="478112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hteck 6"/>
          <p:cNvSpPr/>
          <p:nvPr userDrawn="1"/>
        </p:nvSpPr>
        <p:spPr>
          <a:xfrm>
            <a:off x="0" y="0"/>
            <a:ext cx="9144000" cy="188640"/>
          </a:xfrm>
          <a:prstGeom prst="rect">
            <a:avLst/>
          </a:prstGeom>
          <a:solidFill>
            <a:srgbClr val="587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ource Sans Pro" panose="020B0503030403020204" pitchFamily="34" charset="0"/>
            </a:endParaRPr>
          </a:p>
        </p:txBody>
      </p:sp>
      <p:sp>
        <p:nvSpPr>
          <p:cNvPr id="8" name="Fußzeilenplatzhalter 13"/>
          <p:cNvSpPr>
            <a:spLocks noGrp="1"/>
          </p:cNvSpPr>
          <p:nvPr>
            <p:ph type="ftr" sz="quarter" idx="3"/>
          </p:nvPr>
        </p:nvSpPr>
        <p:spPr>
          <a:xfrm>
            <a:off x="700834" y="6525344"/>
            <a:ext cx="5318966" cy="220700"/>
          </a:xfrm>
          <a:prstGeom prst="rect">
            <a:avLst/>
          </a:prstGeom>
        </p:spPr>
        <p:txBody>
          <a:bodyPr/>
          <a:lstStyle>
            <a:lvl1pPr algn="l">
              <a:defRPr sz="1000">
                <a:latin typeface="Source Sans Pro" panose="020B0503030403020204" pitchFamily="34" charset="0"/>
              </a:defRPr>
            </a:lvl1pPr>
          </a:lstStyle>
          <a:p>
            <a:endParaRPr lang="de-DE" dirty="0"/>
          </a:p>
        </p:txBody>
      </p:sp>
      <p:sp>
        <p:nvSpPr>
          <p:cNvPr id="9" name="Foliennummernplatzhalter 14"/>
          <p:cNvSpPr>
            <a:spLocks noGrp="1"/>
          </p:cNvSpPr>
          <p:nvPr>
            <p:ph type="sldNum" sz="quarter" idx="4"/>
          </p:nvPr>
        </p:nvSpPr>
        <p:spPr>
          <a:xfrm>
            <a:off x="6516216" y="6525344"/>
            <a:ext cx="1943572" cy="220700"/>
          </a:xfrm>
          <a:prstGeom prst="rect">
            <a:avLst/>
          </a:prstGeom>
        </p:spPr>
        <p:txBody>
          <a:bodyPr/>
          <a:lstStyle>
            <a:lvl1pPr algn="r">
              <a:defRPr sz="1000">
                <a:latin typeface="Source Sans Pro" panose="020B0503030403020204" pitchFamily="34" charset="0"/>
              </a:defRPr>
            </a:lvl1pPr>
          </a:lstStyle>
          <a:p>
            <a:fld id="{506DEF79-D5F3-42ED-9335-D73AD216BB54}" type="slidenum">
              <a:rPr lang="de-DE" smtClean="0"/>
              <a:pPr/>
              <a:t>‹Nr.›</a:t>
            </a:fld>
            <a:endParaRPr lang="de-DE" dirty="0"/>
          </a:p>
        </p:txBody>
      </p:sp>
    </p:spTree>
    <p:extLst>
      <p:ext uri="{BB962C8B-B14F-4D97-AF65-F5344CB8AC3E}">
        <p14:creationId xmlns:p14="http://schemas.microsoft.com/office/powerpoint/2010/main" val="3675462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7" r:id="rId5"/>
    <p:sldLayoutId id="2147483656" r:id="rId6"/>
    <p:sldLayoutId id="2147483659" r:id="rId7"/>
    <p:sldLayoutId id="2147483658" r:id="rId8"/>
  </p:sldLayoutIdLst>
  <p:hf hdr="0" ftr="0" dt="0"/>
  <p:txStyles>
    <p:titleStyle>
      <a:lvl1pPr algn="ctr" defTabSz="914400" rtl="0" eaLnBrk="1" latinLnBrk="0" hangingPunct="1">
        <a:spcBef>
          <a:spcPct val="0"/>
        </a:spcBef>
        <a:buNone/>
        <a:defRPr sz="3600" b="1" kern="1200">
          <a:solidFill>
            <a:srgbClr val="58748F"/>
          </a:solidFill>
          <a:latin typeface="Source Sans Pro" panose="020B0503030403020204" pitchFamily="34" charset="0"/>
          <a:ea typeface="+mj-ea"/>
          <a:cs typeface="+mj-cs"/>
        </a:defRPr>
      </a:lvl1pPr>
    </p:titleStyle>
    <p:bodyStyle>
      <a:lvl1pPr marL="342900" indent="-342900" algn="l" defTabSz="914400" rtl="0" eaLnBrk="1" latinLnBrk="0" hangingPunct="1">
        <a:spcBef>
          <a:spcPct val="20000"/>
        </a:spcBef>
        <a:buClr>
          <a:srgbClr val="58748F"/>
        </a:buClr>
        <a:buFont typeface="Wingdings" panose="05000000000000000000" pitchFamily="2" charset="2"/>
        <a:buChar char="§"/>
        <a:defRPr sz="32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Clr>
          <a:srgbClr val="58748F"/>
        </a:buClr>
        <a:buFont typeface="Wingdings" panose="05000000000000000000" pitchFamily="2" charset="2"/>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Clr>
          <a:srgbClr val="58748F"/>
        </a:buClr>
        <a:buFont typeface="Wingdings" panose="05000000000000000000" pitchFamily="2" charset="2"/>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GEECCO Log Journal </a:t>
            </a:r>
            <a:endParaRPr lang="de-DE" dirty="0"/>
          </a:p>
        </p:txBody>
      </p:sp>
      <p:sp>
        <p:nvSpPr>
          <p:cNvPr id="6" name="Untertitel 5"/>
          <p:cNvSpPr>
            <a:spLocks noGrp="1"/>
          </p:cNvSpPr>
          <p:nvPr>
            <p:ph type="subTitle" idx="1"/>
          </p:nvPr>
        </p:nvSpPr>
        <p:spPr/>
        <p:txBody>
          <a:bodyPr>
            <a:normAutofit lnSpcReduction="10000"/>
          </a:bodyPr>
          <a:lstStyle/>
          <a:p>
            <a:r>
              <a:rPr lang="de-DE" dirty="0"/>
              <a:t>Tutorial – </a:t>
            </a:r>
            <a:r>
              <a:rPr lang="de-DE" dirty="0" err="1"/>
              <a:t>How</a:t>
            </a:r>
            <a:r>
              <a:rPr lang="de-DE" dirty="0"/>
              <a:t> </a:t>
            </a:r>
            <a:r>
              <a:rPr lang="de-DE" dirty="0" err="1"/>
              <a:t>to</a:t>
            </a:r>
            <a:r>
              <a:rPr lang="de-DE" dirty="0"/>
              <a:t> </a:t>
            </a:r>
            <a:r>
              <a:rPr lang="de-DE" dirty="0" err="1"/>
              <a:t>use</a:t>
            </a:r>
            <a:r>
              <a:rPr lang="de-DE" dirty="0"/>
              <a:t> </a:t>
            </a:r>
            <a:r>
              <a:rPr lang="de-DE" dirty="0" err="1"/>
              <a:t>the</a:t>
            </a:r>
            <a:r>
              <a:rPr lang="de-DE" dirty="0"/>
              <a:t> </a:t>
            </a:r>
            <a:r>
              <a:rPr lang="en-GB" dirty="0"/>
              <a:t>GEECCO Log Journal (Excel Template)</a:t>
            </a:r>
            <a:endParaRPr lang="de-DE" dirty="0"/>
          </a:p>
          <a:p>
            <a:r>
              <a:rPr lang="de-DE" sz="1600" i="1" dirty="0" err="1"/>
              <a:t>February</a:t>
            </a:r>
            <a:r>
              <a:rPr lang="de-DE" sz="1600" i="1" dirty="0"/>
              <a:t> 23, 2021</a:t>
            </a:r>
          </a:p>
        </p:txBody>
      </p:sp>
      <p:sp>
        <p:nvSpPr>
          <p:cNvPr id="10" name="Textfeld 9">
            <a:extLst>
              <a:ext uri="{FF2B5EF4-FFF2-40B4-BE49-F238E27FC236}">
                <a16:creationId xmlns:a16="http://schemas.microsoft.com/office/drawing/2014/main" id="{ED302B86-28AF-45DD-AF2D-7F837F93ECA0}"/>
              </a:ext>
            </a:extLst>
          </p:cNvPr>
          <p:cNvSpPr txBox="1"/>
          <p:nvPr/>
        </p:nvSpPr>
        <p:spPr>
          <a:xfrm>
            <a:off x="7164288" y="6541020"/>
            <a:ext cx="1728192" cy="230832"/>
          </a:xfrm>
          <a:prstGeom prst="rect">
            <a:avLst/>
          </a:prstGeom>
          <a:noFill/>
        </p:spPr>
        <p:txBody>
          <a:bodyPr wrap="square" rtlCol="0">
            <a:spAutoFit/>
          </a:bodyPr>
          <a:lstStyle/>
          <a:p>
            <a:r>
              <a:rPr lang="en-GB" sz="900" dirty="0"/>
              <a:t>Grant agreement No 741128</a:t>
            </a:r>
            <a:endParaRPr lang="en-US" sz="900" dirty="0"/>
          </a:p>
        </p:txBody>
      </p:sp>
      <p:pic>
        <p:nvPicPr>
          <p:cNvPr id="12" name="Grafik 11" descr="Ein Bild, das Text enthält.&#10;&#10;Automatisch generierte Beschreibung">
            <a:extLst>
              <a:ext uri="{FF2B5EF4-FFF2-40B4-BE49-F238E27FC236}">
                <a16:creationId xmlns:a16="http://schemas.microsoft.com/office/drawing/2014/main" id="{658E5476-21BA-486B-867B-5AB0CF4EE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2720" y="5324153"/>
            <a:ext cx="2295304" cy="1216867"/>
          </a:xfrm>
          <a:prstGeom prst="rect">
            <a:avLst/>
          </a:prstGeom>
        </p:spPr>
      </p:pic>
      <p:pic>
        <p:nvPicPr>
          <p:cNvPr id="7" name="Grafik 6">
            <a:extLst>
              <a:ext uri="{FF2B5EF4-FFF2-40B4-BE49-F238E27FC236}">
                <a16:creationId xmlns:a16="http://schemas.microsoft.com/office/drawing/2014/main" id="{B714E48F-8712-4215-ADC7-FDF6F51DB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940" y="5417371"/>
            <a:ext cx="1836204" cy="1239065"/>
          </a:xfrm>
          <a:prstGeom prst="rect">
            <a:avLst/>
          </a:prstGeom>
        </p:spPr>
      </p:pic>
    </p:spTree>
    <p:extLst>
      <p:ext uri="{BB962C8B-B14F-4D97-AF65-F5344CB8AC3E}">
        <p14:creationId xmlns:p14="http://schemas.microsoft.com/office/powerpoint/2010/main" val="305155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III</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a:xfrm>
            <a:off x="683569" y="1600200"/>
            <a:ext cx="7776219" cy="4781128"/>
          </a:xfrm>
        </p:spPr>
        <p:txBody>
          <a:bodyPr>
            <a:normAutofit/>
          </a:bodyPr>
          <a:lstStyle/>
          <a:p>
            <a:pPr marL="457200" indent="-457200">
              <a:buFont typeface="+mj-lt"/>
              <a:buAutoNum type="arabicPeriod" startAt="3"/>
            </a:pPr>
            <a:r>
              <a:rPr lang="en-US" sz="1800" dirty="0"/>
              <a:t>Before entering data on the implementation progress of the gender equality measures, also make sure that the described phases of the funding cycle are align with your organization’s funding processes and structure. If not, you can adapt the phases in a way that resembles the different action areas of your gender equality measures. </a:t>
            </a:r>
            <a:endParaRPr lang="en-US"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10</a:t>
            </a:fld>
            <a:endParaRPr lang="de-DE" dirty="0"/>
          </a:p>
        </p:txBody>
      </p:sp>
      <p:pic>
        <p:nvPicPr>
          <p:cNvPr id="9" name="Grafik 8" descr="Ein Bild, das Text enthält.&#10;&#10;Automatisch generierte Beschreibung">
            <a:extLst>
              <a:ext uri="{FF2B5EF4-FFF2-40B4-BE49-F238E27FC236}">
                <a16:creationId xmlns:a16="http://schemas.microsoft.com/office/drawing/2014/main" id="{DDEBF2B2-D88D-4389-A5CB-44A99EE75A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pic>
        <p:nvPicPr>
          <p:cNvPr id="6" name="Grafik 5" descr="Ein Bild, das Tisch enthält.&#10;&#10;Automatisch generierte Beschreibung">
            <a:extLst>
              <a:ext uri="{FF2B5EF4-FFF2-40B4-BE49-F238E27FC236}">
                <a16:creationId xmlns:a16="http://schemas.microsoft.com/office/drawing/2014/main" id="{8F71E034-4CF9-4076-9EFE-1C059060F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66" y="3429000"/>
            <a:ext cx="8513023" cy="1774454"/>
          </a:xfrm>
          <a:prstGeom prst="rect">
            <a:avLst/>
          </a:prstGeom>
        </p:spPr>
      </p:pic>
    </p:spTree>
    <p:extLst>
      <p:ext uri="{BB962C8B-B14F-4D97-AF65-F5344CB8AC3E}">
        <p14:creationId xmlns:p14="http://schemas.microsoft.com/office/powerpoint/2010/main" val="291641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54E91-52D3-476D-AA77-7EFF2D3BA93B}"/>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IV</a:t>
            </a:r>
            <a:endParaRPr lang="en-US" sz="3000" dirty="0"/>
          </a:p>
        </p:txBody>
      </p:sp>
      <p:sp>
        <p:nvSpPr>
          <p:cNvPr id="4" name="Foliennummernplatzhalter 3">
            <a:extLst>
              <a:ext uri="{FF2B5EF4-FFF2-40B4-BE49-F238E27FC236}">
                <a16:creationId xmlns:a16="http://schemas.microsoft.com/office/drawing/2014/main" id="{D93FE2DC-A670-4BE3-8D97-23FDB757021B}"/>
              </a:ext>
            </a:extLst>
          </p:cNvPr>
          <p:cNvSpPr>
            <a:spLocks noGrp="1"/>
          </p:cNvSpPr>
          <p:nvPr>
            <p:ph type="sldNum" sz="quarter" idx="12"/>
          </p:nvPr>
        </p:nvSpPr>
        <p:spPr/>
        <p:txBody>
          <a:bodyPr/>
          <a:lstStyle/>
          <a:p>
            <a:fld id="{506DEF79-D5F3-42ED-9335-D73AD216BB54}" type="slidenum">
              <a:rPr lang="de-DE" smtClean="0"/>
              <a:pPr/>
              <a:t>11</a:t>
            </a:fld>
            <a:endParaRPr lang="de-DE" dirty="0"/>
          </a:p>
        </p:txBody>
      </p:sp>
      <p:pic>
        <p:nvPicPr>
          <p:cNvPr id="5" name="Grafik 4" descr="Ein Bild, das Text enthält.&#10;&#10;Automatisch generierte Beschreibung">
            <a:extLst>
              <a:ext uri="{FF2B5EF4-FFF2-40B4-BE49-F238E27FC236}">
                <a16:creationId xmlns:a16="http://schemas.microsoft.com/office/drawing/2014/main" id="{1C5C68A2-61F3-4A70-B102-554FDCCF3E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
        <p:nvSpPr>
          <p:cNvPr id="10" name="Inhaltsplatzhalter 9">
            <a:extLst>
              <a:ext uri="{FF2B5EF4-FFF2-40B4-BE49-F238E27FC236}">
                <a16:creationId xmlns:a16="http://schemas.microsoft.com/office/drawing/2014/main" id="{0AF6FBEE-0E4C-4C90-84B9-D4C115EC822D}"/>
              </a:ext>
            </a:extLst>
          </p:cNvPr>
          <p:cNvSpPr>
            <a:spLocks noGrp="1"/>
          </p:cNvSpPr>
          <p:nvPr>
            <p:ph idx="1"/>
          </p:nvPr>
        </p:nvSpPr>
        <p:spPr>
          <a:xfrm>
            <a:off x="683569" y="1628800"/>
            <a:ext cx="7775575" cy="4752528"/>
          </a:xfrm>
        </p:spPr>
        <p:txBody>
          <a:bodyPr>
            <a:normAutofit/>
          </a:bodyPr>
          <a:lstStyle/>
          <a:p>
            <a:pPr marL="514350" indent="-514350">
              <a:spcAft>
                <a:spcPts val="1200"/>
              </a:spcAft>
              <a:buFont typeface="+mj-lt"/>
              <a:buAutoNum type="arabicPeriod" startAt="4"/>
            </a:pPr>
            <a:r>
              <a:rPr lang="de-DE" sz="2000" dirty="0" err="1"/>
              <a:t>Then</a:t>
            </a:r>
            <a:r>
              <a:rPr lang="de-DE" sz="2000" dirty="0"/>
              <a:t> </a:t>
            </a:r>
            <a:r>
              <a:rPr lang="en-US" sz="2000" dirty="0"/>
              <a:t>start entering the required data for each gender equality measure by your action areas / funding cycle phases. </a:t>
            </a:r>
          </a:p>
          <a:p>
            <a:pPr lvl="1">
              <a:buFont typeface="Wingdings" panose="05000000000000000000" pitchFamily="2" charset="2"/>
              <a:buChar char="§"/>
            </a:pPr>
            <a:r>
              <a:rPr lang="en-US" sz="1800" dirty="0"/>
              <a:t>Above each column of the monitoring sheet ‘Monitoring – GE Measures’, you find detailed information on each indicator.</a:t>
            </a:r>
          </a:p>
          <a:p>
            <a:pPr lvl="1">
              <a:buFont typeface="Wingdings" panose="05000000000000000000" pitchFamily="2" charset="2"/>
              <a:buChar char="§"/>
            </a:pPr>
            <a:r>
              <a:rPr lang="en-US" sz="1800" dirty="0"/>
              <a:t>The first two rows of the GEECCO Log Journal are filled with examples. These shall provide you with a better understanding of what content could be put in each of the columns. When using the GEECCO Log Journal for your own gender equality measures, delete the pre-filled examples. </a:t>
            </a:r>
          </a:p>
          <a:p>
            <a:pPr marL="457200" lvl="1" indent="0">
              <a:buNone/>
            </a:pPr>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8000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C34970F-F1AF-4BDB-AF96-35D75BD3442A}"/>
              </a:ext>
            </a:extLst>
          </p:cNvPr>
          <p:cNvSpPr>
            <a:spLocks noGrp="1"/>
          </p:cNvSpPr>
          <p:nvPr>
            <p:ph type="title"/>
          </p:nvPr>
        </p:nvSpPr>
        <p:spPr>
          <a:xfrm>
            <a:off x="107504" y="1191890"/>
            <a:ext cx="8856983" cy="436910"/>
          </a:xfrm>
        </p:spPr>
        <p:txBody>
          <a:bodyPr/>
          <a:lstStyle/>
          <a:p>
            <a:r>
              <a:rPr lang="en-US" sz="3000" dirty="0"/>
              <a:t>Examples - Information on each indicator of the GEECCO Log Journal</a:t>
            </a:r>
          </a:p>
        </p:txBody>
      </p:sp>
      <p:pic>
        <p:nvPicPr>
          <p:cNvPr id="9" name="Inhaltsplatzhalter 8" descr="Ein Bild, das Text enthält.&#10;&#10;Automatisch generierte Beschreibung">
            <a:extLst>
              <a:ext uri="{FF2B5EF4-FFF2-40B4-BE49-F238E27FC236}">
                <a16:creationId xmlns:a16="http://schemas.microsoft.com/office/drawing/2014/main" id="{E8C996C2-E7AC-435D-8FC1-8CB2FB4572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207" y="2180737"/>
            <a:ext cx="7775576" cy="2496525"/>
          </a:xfrm>
        </p:spPr>
      </p:pic>
      <p:sp>
        <p:nvSpPr>
          <p:cNvPr id="5" name="Foliennummernplatzhalter 4">
            <a:extLst>
              <a:ext uri="{FF2B5EF4-FFF2-40B4-BE49-F238E27FC236}">
                <a16:creationId xmlns:a16="http://schemas.microsoft.com/office/drawing/2014/main" id="{36EA409E-EBEB-46F4-A10C-10829C10387A}"/>
              </a:ext>
            </a:extLst>
          </p:cNvPr>
          <p:cNvSpPr>
            <a:spLocks noGrp="1"/>
          </p:cNvSpPr>
          <p:nvPr>
            <p:ph type="sldNum" sz="quarter" idx="12"/>
          </p:nvPr>
        </p:nvSpPr>
        <p:spPr/>
        <p:txBody>
          <a:bodyPr/>
          <a:lstStyle/>
          <a:p>
            <a:fld id="{506DEF79-D5F3-42ED-9335-D73AD216BB54}" type="slidenum">
              <a:rPr lang="de-DE" smtClean="0"/>
              <a:pPr/>
              <a:t>12</a:t>
            </a:fld>
            <a:endParaRPr lang="de-DE" dirty="0"/>
          </a:p>
        </p:txBody>
      </p:sp>
      <p:pic>
        <p:nvPicPr>
          <p:cNvPr id="7" name="Grafik 6" descr="Ein Bild, das Text enthält.&#10;&#10;Automatisch generierte Beschreibung">
            <a:extLst>
              <a:ext uri="{FF2B5EF4-FFF2-40B4-BE49-F238E27FC236}">
                <a16:creationId xmlns:a16="http://schemas.microsoft.com/office/drawing/2014/main" id="{A2466F1C-18AD-4AC2-A4BB-92A3B91B3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150720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C34970F-F1AF-4BDB-AF96-35D75BD3442A}"/>
              </a:ext>
            </a:extLst>
          </p:cNvPr>
          <p:cNvSpPr>
            <a:spLocks noGrp="1"/>
          </p:cNvSpPr>
          <p:nvPr>
            <p:ph type="title"/>
          </p:nvPr>
        </p:nvSpPr>
        <p:spPr>
          <a:xfrm>
            <a:off x="683568" y="1196752"/>
            <a:ext cx="8064251" cy="436910"/>
          </a:xfrm>
        </p:spPr>
        <p:txBody>
          <a:bodyPr/>
          <a:lstStyle/>
          <a:p>
            <a:r>
              <a:rPr lang="en-US" sz="3000" dirty="0"/>
              <a:t>Examples – How to fill each column of the GEECCO Log Journal</a:t>
            </a:r>
          </a:p>
        </p:txBody>
      </p:sp>
      <p:sp>
        <p:nvSpPr>
          <p:cNvPr id="5" name="Foliennummernplatzhalter 4">
            <a:extLst>
              <a:ext uri="{FF2B5EF4-FFF2-40B4-BE49-F238E27FC236}">
                <a16:creationId xmlns:a16="http://schemas.microsoft.com/office/drawing/2014/main" id="{36EA409E-EBEB-46F4-A10C-10829C10387A}"/>
              </a:ext>
            </a:extLst>
          </p:cNvPr>
          <p:cNvSpPr>
            <a:spLocks noGrp="1"/>
          </p:cNvSpPr>
          <p:nvPr>
            <p:ph type="sldNum" sz="quarter" idx="12"/>
          </p:nvPr>
        </p:nvSpPr>
        <p:spPr/>
        <p:txBody>
          <a:bodyPr/>
          <a:lstStyle/>
          <a:p>
            <a:fld id="{506DEF79-D5F3-42ED-9335-D73AD216BB54}" type="slidenum">
              <a:rPr lang="de-DE" smtClean="0"/>
              <a:pPr/>
              <a:t>13</a:t>
            </a:fld>
            <a:endParaRPr lang="de-DE" dirty="0"/>
          </a:p>
        </p:txBody>
      </p:sp>
      <p:pic>
        <p:nvPicPr>
          <p:cNvPr id="7" name="Inhaltsplatzhalter 6" descr="Ein Bild, das Text, Screenshot, drinnen enthält.&#10;&#10;Automatisch generierte Beschreibung">
            <a:extLst>
              <a:ext uri="{FF2B5EF4-FFF2-40B4-BE49-F238E27FC236}">
                <a16:creationId xmlns:a16="http://schemas.microsoft.com/office/drawing/2014/main" id="{645BE82A-39C4-4703-B12E-F882B17AF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61" y="2404043"/>
            <a:ext cx="8739833" cy="2049913"/>
          </a:xfrm>
        </p:spPr>
      </p:pic>
      <p:pic>
        <p:nvPicPr>
          <p:cNvPr id="8" name="Grafik 7" descr="Ein Bild, das Text enthält.&#10;&#10;Automatisch generierte Beschreibung">
            <a:extLst>
              <a:ext uri="{FF2B5EF4-FFF2-40B4-BE49-F238E27FC236}">
                <a16:creationId xmlns:a16="http://schemas.microsoft.com/office/drawing/2014/main" id="{3CB26956-A30B-4A13-91DA-79986EC5B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139224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54E91-52D3-476D-AA77-7EFF2D3BA93B}"/>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V</a:t>
            </a:r>
            <a:endParaRPr lang="en-US" sz="3000" dirty="0"/>
          </a:p>
        </p:txBody>
      </p:sp>
      <p:sp>
        <p:nvSpPr>
          <p:cNvPr id="4" name="Foliennummernplatzhalter 3">
            <a:extLst>
              <a:ext uri="{FF2B5EF4-FFF2-40B4-BE49-F238E27FC236}">
                <a16:creationId xmlns:a16="http://schemas.microsoft.com/office/drawing/2014/main" id="{D93FE2DC-A670-4BE3-8D97-23FDB757021B}"/>
              </a:ext>
            </a:extLst>
          </p:cNvPr>
          <p:cNvSpPr>
            <a:spLocks noGrp="1"/>
          </p:cNvSpPr>
          <p:nvPr>
            <p:ph type="sldNum" sz="quarter" idx="12"/>
          </p:nvPr>
        </p:nvSpPr>
        <p:spPr/>
        <p:txBody>
          <a:bodyPr/>
          <a:lstStyle/>
          <a:p>
            <a:fld id="{506DEF79-D5F3-42ED-9335-D73AD216BB54}" type="slidenum">
              <a:rPr lang="de-DE" smtClean="0"/>
              <a:pPr/>
              <a:t>14</a:t>
            </a:fld>
            <a:endParaRPr lang="de-DE" dirty="0"/>
          </a:p>
        </p:txBody>
      </p:sp>
      <p:pic>
        <p:nvPicPr>
          <p:cNvPr id="5" name="Grafik 4" descr="Ein Bild, das Text enthält.&#10;&#10;Automatisch generierte Beschreibung">
            <a:extLst>
              <a:ext uri="{FF2B5EF4-FFF2-40B4-BE49-F238E27FC236}">
                <a16:creationId xmlns:a16="http://schemas.microsoft.com/office/drawing/2014/main" id="{1C5C68A2-61F3-4A70-B102-554FDCCF3E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
        <p:nvSpPr>
          <p:cNvPr id="7" name="Inhaltsplatzhalter 6">
            <a:extLst>
              <a:ext uri="{FF2B5EF4-FFF2-40B4-BE49-F238E27FC236}">
                <a16:creationId xmlns:a16="http://schemas.microsoft.com/office/drawing/2014/main" id="{3FA95190-8D59-48AC-BDBE-30F2323E7D39}"/>
              </a:ext>
            </a:extLst>
          </p:cNvPr>
          <p:cNvSpPr>
            <a:spLocks noGrp="1"/>
          </p:cNvSpPr>
          <p:nvPr>
            <p:ph idx="13"/>
          </p:nvPr>
        </p:nvSpPr>
        <p:spPr>
          <a:xfrm>
            <a:off x="539552" y="1628800"/>
            <a:ext cx="7920879" cy="4752528"/>
          </a:xfrm>
        </p:spPr>
        <p:txBody>
          <a:bodyPr>
            <a:normAutofit/>
          </a:bodyPr>
          <a:lstStyle/>
          <a:p>
            <a:pPr marL="514350" indent="-514350">
              <a:buFont typeface="+mj-lt"/>
              <a:buAutoNum type="arabicPeriod" startAt="5"/>
            </a:pPr>
            <a:r>
              <a:rPr lang="en-US" sz="1800" dirty="0"/>
              <a:t>The information in the columns marked in blue in the GEECCO Log Journal needs to be updated regularly while the information in the columns marked in grey remains largely the same over time. When updating the information in the columns marked in blue you might need to either adapt the information, add information or leave it unchanged.</a:t>
            </a:r>
          </a:p>
        </p:txBody>
      </p:sp>
      <p:pic>
        <p:nvPicPr>
          <p:cNvPr id="9" name="Grafik 8" descr="Ein Bild, das Text enthält.&#10;&#10;Automatisch generierte Beschreibung">
            <a:extLst>
              <a:ext uri="{FF2B5EF4-FFF2-40B4-BE49-F238E27FC236}">
                <a16:creationId xmlns:a16="http://schemas.microsoft.com/office/drawing/2014/main" id="{3F9B453F-E49D-4AC9-B4B4-227C3D37D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7" y="3196771"/>
            <a:ext cx="8604448" cy="3198274"/>
          </a:xfrm>
          <a:prstGeom prst="rect">
            <a:avLst/>
          </a:prstGeom>
        </p:spPr>
      </p:pic>
    </p:spTree>
    <p:extLst>
      <p:ext uri="{BB962C8B-B14F-4D97-AF65-F5344CB8AC3E}">
        <p14:creationId xmlns:p14="http://schemas.microsoft.com/office/powerpoint/2010/main" val="26778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6FC9E-6972-40A5-936B-B8E20E11C419}"/>
              </a:ext>
            </a:extLst>
          </p:cNvPr>
          <p:cNvSpPr>
            <a:spLocks noGrp="1"/>
          </p:cNvSpPr>
          <p:nvPr>
            <p:ph type="title"/>
          </p:nvPr>
        </p:nvSpPr>
        <p:spPr>
          <a:xfrm>
            <a:off x="323529" y="908050"/>
            <a:ext cx="8568952" cy="509588"/>
          </a:xfrm>
        </p:spPr>
        <p:txBody>
          <a:bodyPr/>
          <a:lstStyle/>
          <a:p>
            <a:r>
              <a:rPr lang="de-DE" sz="3000" dirty="0"/>
              <a:t>Background Information – Tutorial Development </a:t>
            </a:r>
            <a:endParaRPr lang="en-US" sz="3000" dirty="0"/>
          </a:p>
        </p:txBody>
      </p:sp>
      <p:sp>
        <p:nvSpPr>
          <p:cNvPr id="3" name="Inhaltsplatzhalter 2">
            <a:extLst>
              <a:ext uri="{FF2B5EF4-FFF2-40B4-BE49-F238E27FC236}">
                <a16:creationId xmlns:a16="http://schemas.microsoft.com/office/drawing/2014/main" id="{157048F5-D590-43F2-8EDA-E516FE621B73}"/>
              </a:ext>
            </a:extLst>
          </p:cNvPr>
          <p:cNvSpPr>
            <a:spLocks noGrp="1"/>
          </p:cNvSpPr>
          <p:nvPr>
            <p:ph idx="1"/>
          </p:nvPr>
        </p:nvSpPr>
        <p:spPr/>
        <p:txBody>
          <a:bodyPr>
            <a:normAutofit/>
          </a:bodyPr>
          <a:lstStyle/>
          <a:p>
            <a:pPr>
              <a:spcAft>
                <a:spcPts val="1200"/>
              </a:spcAft>
            </a:pPr>
            <a:r>
              <a:rPr lang="en-US" sz="2000" dirty="0"/>
              <a:t>The GEECCO Log Journal results from exchange between GESIS and two research funding partner organizations (WWTF and TACR) within the framework of the Horizon 2020-funded project "Gender Equality in Engineering through Communication and Commitment" (GEECCO). </a:t>
            </a:r>
          </a:p>
          <a:p>
            <a:pPr>
              <a:spcAft>
                <a:spcPts val="1200"/>
              </a:spcAft>
            </a:pPr>
            <a:r>
              <a:rPr lang="en-US" sz="2000" dirty="0"/>
              <a:t>GEECCO aims to establish tailor-made Gender Equality Plans (GEPs) in four European universities (RPOs) and to implement the gender dimension in two research funding </a:t>
            </a:r>
            <a:r>
              <a:rPr lang="en-US" sz="2000" dirty="0" err="1"/>
              <a:t>organisations</a:t>
            </a:r>
            <a:r>
              <a:rPr lang="en-US" sz="2000" dirty="0"/>
              <a:t> (RFOs) in funding schemes, </a:t>
            </a:r>
            <a:r>
              <a:rPr lang="en-US" sz="2000" dirty="0" err="1"/>
              <a:t>programmes</a:t>
            </a:r>
            <a:r>
              <a:rPr lang="en-US" sz="2000" dirty="0"/>
              <a:t> and review processes. </a:t>
            </a:r>
          </a:p>
          <a:p>
            <a:pPr>
              <a:spcAft>
                <a:spcPts val="1200"/>
              </a:spcAft>
            </a:pPr>
            <a:r>
              <a:rPr lang="en-US" sz="2000" dirty="0"/>
              <a:t>The GEECCO Log Journal tutorial (see below) is specifically addressed to the needs and change processes relating to monitoring of research funding </a:t>
            </a:r>
            <a:r>
              <a:rPr lang="en-US" sz="2000" dirty="0" err="1"/>
              <a:t>organisations</a:t>
            </a:r>
            <a:r>
              <a:rPr lang="en-US" sz="2000" dirty="0"/>
              <a:t>.</a:t>
            </a:r>
          </a:p>
        </p:txBody>
      </p:sp>
      <p:sp>
        <p:nvSpPr>
          <p:cNvPr id="4" name="Foliennummernplatzhalter 3">
            <a:extLst>
              <a:ext uri="{FF2B5EF4-FFF2-40B4-BE49-F238E27FC236}">
                <a16:creationId xmlns:a16="http://schemas.microsoft.com/office/drawing/2014/main" id="{F75C15DC-6EA9-422D-98F1-6CAC10DC5ECC}"/>
              </a:ext>
            </a:extLst>
          </p:cNvPr>
          <p:cNvSpPr>
            <a:spLocks noGrp="1"/>
          </p:cNvSpPr>
          <p:nvPr>
            <p:ph type="sldNum" sz="quarter" idx="12"/>
          </p:nvPr>
        </p:nvSpPr>
        <p:spPr/>
        <p:txBody>
          <a:bodyPr/>
          <a:lstStyle/>
          <a:p>
            <a:fld id="{506DEF79-D5F3-42ED-9335-D73AD216BB54}" type="slidenum">
              <a:rPr lang="de-DE" smtClean="0"/>
              <a:pPr/>
              <a:t>15</a:t>
            </a:fld>
            <a:endParaRPr lang="de-DE" dirty="0"/>
          </a:p>
        </p:txBody>
      </p:sp>
      <p:pic>
        <p:nvPicPr>
          <p:cNvPr id="5" name="Grafik 4" descr="Ein Bild, das Text enthält.&#10;&#10;Automatisch generierte Beschreibung">
            <a:extLst>
              <a:ext uri="{FF2B5EF4-FFF2-40B4-BE49-F238E27FC236}">
                <a16:creationId xmlns:a16="http://schemas.microsoft.com/office/drawing/2014/main" id="{50678935-28FB-488E-97E3-71A9468F6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85232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539552" y="2636912"/>
            <a:ext cx="4032448" cy="1201417"/>
          </a:xfrm>
        </p:spPr>
        <p:txBody>
          <a:bodyPr>
            <a:normAutofit fontScale="25000" lnSpcReduction="20000"/>
          </a:bodyPr>
          <a:lstStyle/>
          <a:p>
            <a:pPr algn="l"/>
            <a:r>
              <a:rPr lang="en-US" sz="4000" b="1" dirty="0"/>
              <a:t>Created by </a:t>
            </a:r>
          </a:p>
          <a:p>
            <a:pPr algn="l"/>
            <a:r>
              <a:rPr lang="en-US" sz="4000" dirty="0"/>
              <a:t>Claudia Schredl</a:t>
            </a:r>
          </a:p>
          <a:p>
            <a:pPr algn="l"/>
            <a:r>
              <a:rPr lang="en-US" sz="4000" dirty="0"/>
              <a:t>GESIS - Leibniz Institute for the Social Sciences </a:t>
            </a:r>
          </a:p>
          <a:p>
            <a:pPr algn="l"/>
            <a:r>
              <a:rPr lang="en-US" sz="4000" dirty="0"/>
              <a:t>Center of Excellence Women and Science (CEWS)</a:t>
            </a:r>
          </a:p>
          <a:p>
            <a:pPr algn="l"/>
            <a:r>
              <a:rPr lang="en-US" sz="4000" dirty="0" err="1"/>
              <a:t>Unter</a:t>
            </a:r>
            <a:r>
              <a:rPr lang="en-US" sz="4000" dirty="0"/>
              <a:t> Sachsenhausen 6-8</a:t>
            </a:r>
          </a:p>
          <a:p>
            <a:pPr algn="l"/>
            <a:r>
              <a:rPr lang="en-US" sz="4000" dirty="0"/>
              <a:t>50667 Cologne, Germany</a:t>
            </a:r>
          </a:p>
          <a:p>
            <a:pPr algn="l"/>
            <a:r>
              <a:rPr lang="en-US" sz="4000" dirty="0" err="1"/>
              <a:t>claudia•schredl</a:t>
            </a:r>
            <a:r>
              <a:rPr lang="en-US" sz="4000" dirty="0"/>
              <a:t>[at]</a:t>
            </a:r>
            <a:r>
              <a:rPr lang="en-US" sz="4000" dirty="0" err="1"/>
              <a:t>gesis•org</a:t>
            </a:r>
            <a:r>
              <a:rPr lang="en-US" sz="4000" dirty="0"/>
              <a:t>  </a:t>
            </a:r>
          </a:p>
          <a:p>
            <a:endParaRPr lang="de-DE" dirty="0"/>
          </a:p>
        </p:txBody>
      </p:sp>
      <p:sp>
        <p:nvSpPr>
          <p:cNvPr id="7" name="Textplatzhalter 5">
            <a:extLst>
              <a:ext uri="{FF2B5EF4-FFF2-40B4-BE49-F238E27FC236}">
                <a16:creationId xmlns:a16="http://schemas.microsoft.com/office/drawing/2014/main" id="{E515CFA8-CB0F-4F3C-9D66-BE879825273F}"/>
              </a:ext>
            </a:extLst>
          </p:cNvPr>
          <p:cNvSpPr txBox="1">
            <a:spLocks/>
          </p:cNvSpPr>
          <p:nvPr/>
        </p:nvSpPr>
        <p:spPr>
          <a:xfrm>
            <a:off x="4572000" y="2636912"/>
            <a:ext cx="4032448" cy="1201417"/>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58748F"/>
              </a:buClr>
              <a:buFont typeface="Wingdings" panose="05000000000000000000" pitchFamily="2" charset="2"/>
              <a:buNone/>
              <a:defRPr sz="3600" kern="1200">
                <a:solidFill>
                  <a:schemeClr val="bg1"/>
                </a:solidFill>
                <a:latin typeface="Source Sans Pro Light" panose="020B0403030403020204" pitchFamily="34" charset="0"/>
                <a:ea typeface="+mn-ea"/>
                <a:cs typeface="+mn-cs"/>
              </a:defRPr>
            </a:lvl1pPr>
            <a:lvl2pPr marL="742950" indent="-285750" algn="l" defTabSz="914400" rtl="0" eaLnBrk="1" latinLnBrk="0" hangingPunct="1">
              <a:spcBef>
                <a:spcPct val="20000"/>
              </a:spcBef>
              <a:buClr>
                <a:srgbClr val="58748F"/>
              </a:buClr>
              <a:buFont typeface="Wingdings" panose="05000000000000000000" pitchFamily="2" charset="2"/>
              <a:buChar char="§"/>
              <a:defRPr sz="28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Clr>
                <a:srgbClr val="58748F"/>
              </a:buClr>
              <a:buFont typeface="Wingdings" panose="05000000000000000000" pitchFamily="2" charset="2"/>
              <a:buChar char="§"/>
              <a:defRPr sz="24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Clr>
                <a:srgbClr val="58748F"/>
              </a:buClr>
              <a:buFont typeface="Wingdings" panose="05000000000000000000" pitchFamily="2" charset="2"/>
              <a:buChar char="§"/>
              <a:defRPr sz="20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de-DE" sz="1000" dirty="0"/>
              <a:t>W</a:t>
            </a:r>
            <a:r>
              <a:rPr lang="en-US" sz="1000" dirty="0" err="1"/>
              <a:t>ithin</a:t>
            </a:r>
            <a:r>
              <a:rPr lang="en-US" sz="1000" dirty="0"/>
              <a:t> the Framework of the Horizon 2020-funded Project </a:t>
            </a:r>
          </a:p>
          <a:p>
            <a:pPr algn="l"/>
            <a:r>
              <a:rPr lang="en-US" sz="1000" i="1" dirty="0"/>
              <a:t>Gender Equality in Engineering through Communication and Commitment (GEECCO)</a:t>
            </a:r>
          </a:p>
          <a:p>
            <a:pPr algn="l"/>
            <a:r>
              <a:rPr lang="en-US" sz="1000" b="1" dirty="0"/>
              <a:t>Grant Agreement Number 741128</a:t>
            </a:r>
          </a:p>
          <a:p>
            <a:pPr algn="l"/>
            <a:r>
              <a:rPr lang="en-US" sz="1000" dirty="0"/>
              <a:t>funded by </a:t>
            </a:r>
          </a:p>
          <a:p>
            <a:pPr algn="l"/>
            <a:r>
              <a:rPr lang="en-US" sz="1000" dirty="0"/>
              <a:t>the European Commission</a:t>
            </a:r>
          </a:p>
        </p:txBody>
      </p:sp>
      <p:pic>
        <p:nvPicPr>
          <p:cNvPr id="5" name="Grafik 4">
            <a:extLst>
              <a:ext uri="{FF2B5EF4-FFF2-40B4-BE49-F238E27FC236}">
                <a16:creationId xmlns:a16="http://schemas.microsoft.com/office/drawing/2014/main" id="{1E77FFD7-4310-4338-8A3F-092750132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71498"/>
            <a:ext cx="1944216" cy="1311951"/>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284C7EB3-F6B9-4D14-8F4D-568374321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8526"/>
            <a:ext cx="3240360" cy="1717893"/>
          </a:xfrm>
          <a:prstGeom prst="rect">
            <a:avLst/>
          </a:prstGeom>
        </p:spPr>
      </p:pic>
    </p:spTree>
    <p:extLst>
      <p:ext uri="{BB962C8B-B14F-4D97-AF65-F5344CB8AC3E}">
        <p14:creationId xmlns:p14="http://schemas.microsoft.com/office/powerpoint/2010/main" val="70762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03509-70C7-4C96-9A2C-487C518E5103}"/>
              </a:ext>
            </a:extLst>
          </p:cNvPr>
          <p:cNvSpPr>
            <a:spLocks noGrp="1"/>
          </p:cNvSpPr>
          <p:nvPr>
            <p:ph type="title"/>
          </p:nvPr>
        </p:nvSpPr>
        <p:spPr/>
        <p:txBody>
          <a:bodyPr/>
          <a:lstStyle/>
          <a:p>
            <a:r>
              <a:rPr lang="de-DE" sz="3000" dirty="0"/>
              <a:t>Content</a:t>
            </a:r>
            <a:endParaRPr lang="en-US" sz="3000" dirty="0"/>
          </a:p>
        </p:txBody>
      </p:sp>
      <p:sp>
        <p:nvSpPr>
          <p:cNvPr id="3" name="Inhaltsplatzhalter 2">
            <a:extLst>
              <a:ext uri="{FF2B5EF4-FFF2-40B4-BE49-F238E27FC236}">
                <a16:creationId xmlns:a16="http://schemas.microsoft.com/office/drawing/2014/main" id="{EE590B83-790A-4E22-87E9-D81A9330E5EA}"/>
              </a:ext>
            </a:extLst>
          </p:cNvPr>
          <p:cNvSpPr>
            <a:spLocks noGrp="1"/>
          </p:cNvSpPr>
          <p:nvPr>
            <p:ph idx="1"/>
          </p:nvPr>
        </p:nvSpPr>
        <p:spPr/>
        <p:txBody>
          <a:bodyPr>
            <a:normAutofit/>
          </a:bodyPr>
          <a:lstStyle/>
          <a:p>
            <a:pPr>
              <a:spcAft>
                <a:spcPts val="1200"/>
              </a:spcAft>
            </a:pPr>
            <a:r>
              <a:rPr lang="de-DE" sz="2400" dirty="0"/>
              <a:t>GEECCO Log Journal – </a:t>
            </a:r>
            <a:r>
              <a:rPr lang="de-DE" sz="2400" dirty="0" err="1"/>
              <a:t>Aim</a:t>
            </a:r>
            <a:r>
              <a:rPr lang="de-DE" sz="2400" dirty="0"/>
              <a:t> and Target Groups </a:t>
            </a:r>
            <a:r>
              <a:rPr lang="de-DE" sz="1400" dirty="0">
                <a:hlinkClick r:id="rId2" action="ppaction://hlinksldjump"/>
              </a:rPr>
              <a:t>(</a:t>
            </a:r>
            <a:r>
              <a:rPr lang="de-DE" sz="1400" dirty="0" err="1">
                <a:hlinkClick r:id="rId2" action="ppaction://hlinksldjump"/>
              </a:rPr>
              <a:t>slide</a:t>
            </a:r>
            <a:r>
              <a:rPr lang="de-DE" sz="1400" dirty="0">
                <a:hlinkClick r:id="rId2" action="ppaction://hlinksldjump"/>
              </a:rPr>
              <a:t> 3)</a:t>
            </a:r>
            <a:endParaRPr lang="de-DE" sz="1400" dirty="0"/>
          </a:p>
          <a:p>
            <a:pPr>
              <a:spcAft>
                <a:spcPts val="1200"/>
              </a:spcAft>
            </a:pPr>
            <a:r>
              <a:rPr lang="de-DE" sz="2400" dirty="0"/>
              <a:t>GEECCO Log Journal Tutorial – Learning </a:t>
            </a:r>
            <a:r>
              <a:rPr lang="de-DE" sz="2400" dirty="0" err="1"/>
              <a:t>Objectives</a:t>
            </a:r>
            <a:r>
              <a:rPr lang="de-DE" sz="2400" dirty="0"/>
              <a:t> </a:t>
            </a:r>
            <a:r>
              <a:rPr lang="de-DE" sz="1400" dirty="0">
                <a:hlinkClick r:id="rId3" action="ppaction://hlinksldjump"/>
              </a:rPr>
              <a:t>(</a:t>
            </a:r>
            <a:r>
              <a:rPr lang="de-DE" sz="1400" dirty="0" err="1">
                <a:hlinkClick r:id="rId3" action="ppaction://hlinksldjump"/>
              </a:rPr>
              <a:t>slide</a:t>
            </a:r>
            <a:r>
              <a:rPr lang="de-DE" sz="1400" dirty="0">
                <a:hlinkClick r:id="rId3" action="ppaction://hlinksldjump"/>
              </a:rPr>
              <a:t> 4)</a:t>
            </a:r>
            <a:endParaRPr lang="de-DE" sz="1400" dirty="0"/>
          </a:p>
          <a:p>
            <a:pPr>
              <a:spcAft>
                <a:spcPts val="1200"/>
              </a:spcAft>
            </a:pPr>
            <a:r>
              <a:rPr lang="de-DE" sz="2400" dirty="0" err="1"/>
              <a:t>Preconditions</a:t>
            </a:r>
            <a:r>
              <a:rPr lang="de-DE" sz="2400" dirty="0"/>
              <a:t> </a:t>
            </a:r>
            <a:r>
              <a:rPr lang="de-DE" sz="2400" dirty="0" err="1"/>
              <a:t>for</a:t>
            </a:r>
            <a:r>
              <a:rPr lang="de-DE" sz="2400" dirty="0"/>
              <a:t> optimal </a:t>
            </a:r>
            <a:r>
              <a:rPr lang="de-DE" sz="2400" dirty="0" err="1"/>
              <a:t>use</a:t>
            </a:r>
            <a:r>
              <a:rPr lang="de-DE" sz="2400" dirty="0"/>
              <a:t> </a:t>
            </a:r>
            <a:r>
              <a:rPr lang="de-DE" sz="2400" dirty="0" err="1"/>
              <a:t>of</a:t>
            </a:r>
            <a:r>
              <a:rPr lang="de-DE" sz="2400" dirty="0"/>
              <a:t> </a:t>
            </a:r>
            <a:r>
              <a:rPr lang="de-DE" sz="2400" dirty="0" err="1"/>
              <a:t>the</a:t>
            </a:r>
            <a:r>
              <a:rPr lang="de-DE" sz="2400" dirty="0"/>
              <a:t> GEECCO Log Journal  </a:t>
            </a:r>
            <a:r>
              <a:rPr lang="de-DE" sz="1400" dirty="0">
                <a:hlinkClick r:id="rId4" action="ppaction://hlinksldjump"/>
              </a:rPr>
              <a:t>(</a:t>
            </a:r>
            <a:r>
              <a:rPr lang="de-DE" sz="1400" dirty="0" err="1">
                <a:hlinkClick r:id="rId4" action="ppaction://hlinksldjump"/>
              </a:rPr>
              <a:t>slides</a:t>
            </a:r>
            <a:r>
              <a:rPr lang="de-DE" sz="1400" dirty="0">
                <a:hlinkClick r:id="rId4" action="ppaction://hlinksldjump"/>
              </a:rPr>
              <a:t>: 5-6)</a:t>
            </a:r>
            <a:endParaRPr lang="de-DE" sz="1400" dirty="0"/>
          </a:p>
          <a:p>
            <a:pPr>
              <a:spcAft>
                <a:spcPts val="1200"/>
              </a:spcAft>
            </a:pPr>
            <a:r>
              <a:rPr lang="de-DE" sz="2400" dirty="0" err="1"/>
              <a:t>Step-by-Step</a:t>
            </a:r>
            <a:r>
              <a:rPr lang="de-DE" sz="2400" dirty="0"/>
              <a:t> Guide </a:t>
            </a:r>
            <a:r>
              <a:rPr lang="de-DE" sz="1400" dirty="0">
                <a:hlinkClick r:id="rId5" action="ppaction://hlinksldjump"/>
              </a:rPr>
              <a:t>(</a:t>
            </a:r>
            <a:r>
              <a:rPr lang="de-DE" sz="1400" dirty="0" err="1">
                <a:hlinkClick r:id="rId5" action="ppaction://hlinksldjump"/>
              </a:rPr>
              <a:t>slides</a:t>
            </a:r>
            <a:r>
              <a:rPr lang="de-DE" sz="1400" dirty="0">
                <a:hlinkClick r:id="rId5" action="ppaction://hlinksldjump"/>
              </a:rPr>
              <a:t> 7-13)</a:t>
            </a:r>
            <a:endParaRPr lang="de-DE" sz="1400" dirty="0"/>
          </a:p>
          <a:p>
            <a:pPr>
              <a:spcAft>
                <a:spcPts val="1200"/>
              </a:spcAft>
            </a:pPr>
            <a:r>
              <a:rPr lang="en-US" sz="2400" dirty="0"/>
              <a:t>Background Information: </a:t>
            </a:r>
            <a:r>
              <a:rPr lang="de-DE" sz="2400" dirty="0"/>
              <a:t>GEECCO Log Journal </a:t>
            </a:r>
            <a:r>
              <a:rPr lang="en-US" sz="2400" dirty="0"/>
              <a:t>Tutorial Development </a:t>
            </a:r>
            <a:r>
              <a:rPr lang="de-DE" sz="1400" dirty="0">
                <a:hlinkClick r:id="rId6" action="ppaction://hlinksldjump"/>
              </a:rPr>
              <a:t>(</a:t>
            </a:r>
            <a:r>
              <a:rPr lang="de-DE" sz="1400" dirty="0" err="1">
                <a:hlinkClick r:id="rId6" action="ppaction://hlinksldjump"/>
              </a:rPr>
              <a:t>slide</a:t>
            </a:r>
            <a:r>
              <a:rPr lang="de-DE" sz="1400" dirty="0">
                <a:hlinkClick r:id="rId6" action="ppaction://hlinksldjump"/>
              </a:rPr>
              <a:t> 15)</a:t>
            </a:r>
            <a:endParaRPr lang="de-DE" sz="1200" dirty="0"/>
          </a:p>
        </p:txBody>
      </p:sp>
      <p:sp>
        <p:nvSpPr>
          <p:cNvPr id="4" name="Foliennummernplatzhalter 3">
            <a:extLst>
              <a:ext uri="{FF2B5EF4-FFF2-40B4-BE49-F238E27FC236}">
                <a16:creationId xmlns:a16="http://schemas.microsoft.com/office/drawing/2014/main" id="{21D2C6AE-18F6-41E3-80C2-AAD23F166124}"/>
              </a:ext>
            </a:extLst>
          </p:cNvPr>
          <p:cNvSpPr>
            <a:spLocks noGrp="1"/>
          </p:cNvSpPr>
          <p:nvPr>
            <p:ph type="sldNum" sz="quarter" idx="12"/>
          </p:nvPr>
        </p:nvSpPr>
        <p:spPr/>
        <p:txBody>
          <a:bodyPr/>
          <a:lstStyle/>
          <a:p>
            <a:fld id="{506DEF79-D5F3-42ED-9335-D73AD216BB54}" type="slidenum">
              <a:rPr lang="de-DE" smtClean="0"/>
              <a:pPr/>
              <a:t>2</a:t>
            </a:fld>
            <a:endParaRPr lang="de-DE" dirty="0"/>
          </a:p>
        </p:txBody>
      </p:sp>
      <p:pic>
        <p:nvPicPr>
          <p:cNvPr id="5" name="Grafik 4" descr="Ein Bild, das Text enthält.&#10;&#10;Automatisch generierte Beschreibung">
            <a:extLst>
              <a:ext uri="{FF2B5EF4-FFF2-40B4-BE49-F238E27FC236}">
                <a16:creationId xmlns:a16="http://schemas.microsoft.com/office/drawing/2014/main" id="{E64BF3DF-D0C9-4F3B-8EAF-45A2EA7D6A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40280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a:t>GEECCO Log Journal – </a:t>
            </a:r>
            <a:r>
              <a:rPr lang="de-DE" sz="3000" dirty="0" err="1"/>
              <a:t>Aim</a:t>
            </a:r>
            <a:r>
              <a:rPr lang="de-DE" sz="3000" dirty="0"/>
              <a:t> and Target Groups</a:t>
            </a:r>
          </a:p>
        </p:txBody>
      </p:sp>
      <p:sp>
        <p:nvSpPr>
          <p:cNvPr id="3" name="Inhaltsplatzhalter 2"/>
          <p:cNvSpPr>
            <a:spLocks noGrp="1"/>
          </p:cNvSpPr>
          <p:nvPr>
            <p:ph idx="1"/>
          </p:nvPr>
        </p:nvSpPr>
        <p:spPr/>
        <p:txBody>
          <a:bodyPr>
            <a:normAutofit/>
          </a:bodyPr>
          <a:lstStyle/>
          <a:p>
            <a:pPr marL="0" indent="0">
              <a:spcAft>
                <a:spcPts val="1200"/>
              </a:spcAft>
              <a:buNone/>
            </a:pPr>
            <a:r>
              <a:rPr lang="en-US" sz="2400" dirty="0">
                <a:solidFill>
                  <a:schemeClr val="tx2"/>
                </a:solidFill>
              </a:rPr>
              <a:t>Aim</a:t>
            </a:r>
          </a:p>
          <a:p>
            <a:pPr>
              <a:spcAft>
                <a:spcPts val="1200"/>
              </a:spcAft>
            </a:pPr>
            <a:r>
              <a:rPr lang="en-US" sz="2400" dirty="0"/>
              <a:t>To serve as resource for monitoring the implementation of gender equality measures in research funding organizations (RFOs)</a:t>
            </a:r>
          </a:p>
        </p:txBody>
      </p:sp>
      <p:sp>
        <p:nvSpPr>
          <p:cNvPr id="4" name="Foliennummernplatzhalter 3"/>
          <p:cNvSpPr>
            <a:spLocks noGrp="1"/>
          </p:cNvSpPr>
          <p:nvPr>
            <p:ph type="sldNum" sz="quarter" idx="12"/>
          </p:nvPr>
        </p:nvSpPr>
        <p:spPr/>
        <p:txBody>
          <a:bodyPr/>
          <a:lstStyle/>
          <a:p>
            <a:fld id="{506DEF79-D5F3-42ED-9335-D73AD216BB54}" type="slidenum">
              <a:rPr lang="de-DE" smtClean="0"/>
              <a:t>3</a:t>
            </a:fld>
            <a:endParaRPr lang="de-DE" dirty="0"/>
          </a:p>
        </p:txBody>
      </p:sp>
      <p:pic>
        <p:nvPicPr>
          <p:cNvPr id="5" name="Grafik 4" descr="Ein Bild, das Text enthält.&#10;&#10;Automatisch generierte Beschreibung">
            <a:extLst>
              <a:ext uri="{FF2B5EF4-FFF2-40B4-BE49-F238E27FC236}">
                <a16:creationId xmlns:a16="http://schemas.microsoft.com/office/drawing/2014/main" id="{2223F5A6-E7F6-4F13-82B8-6CA8603C6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
        <p:nvSpPr>
          <p:cNvPr id="7" name="Inhaltsplatzhalter 2">
            <a:extLst>
              <a:ext uri="{FF2B5EF4-FFF2-40B4-BE49-F238E27FC236}">
                <a16:creationId xmlns:a16="http://schemas.microsoft.com/office/drawing/2014/main" id="{E92FE887-A8A5-4AB6-B960-9AD55D0BC388}"/>
              </a:ext>
            </a:extLst>
          </p:cNvPr>
          <p:cNvSpPr>
            <a:spLocks noGrp="1"/>
          </p:cNvSpPr>
          <p:nvPr>
            <p:ph idx="13"/>
          </p:nvPr>
        </p:nvSpPr>
        <p:spPr>
          <a:xfrm>
            <a:off x="4716463" y="1628775"/>
            <a:ext cx="3743325" cy="4752975"/>
          </a:xfrm>
        </p:spPr>
        <p:txBody>
          <a:bodyPr>
            <a:normAutofit/>
          </a:bodyPr>
          <a:lstStyle/>
          <a:p>
            <a:pPr marL="0" lvl="0" indent="0">
              <a:spcAft>
                <a:spcPts val="1200"/>
              </a:spcAft>
              <a:buNone/>
            </a:pPr>
            <a:r>
              <a:rPr lang="en-US" sz="2400" dirty="0">
                <a:solidFill>
                  <a:schemeClr val="tx2"/>
                </a:solidFill>
              </a:rPr>
              <a:t>Target Groups</a:t>
            </a:r>
          </a:p>
          <a:p>
            <a:pPr lvl="0">
              <a:spcAft>
                <a:spcPts val="1200"/>
              </a:spcAft>
            </a:pPr>
            <a:r>
              <a:rPr lang="en-US" sz="2400" dirty="0"/>
              <a:t>Gender Equality Officers in RFOs</a:t>
            </a:r>
          </a:p>
          <a:p>
            <a:pPr lvl="0">
              <a:spcAft>
                <a:spcPts val="1200"/>
              </a:spcAft>
            </a:pPr>
            <a:r>
              <a:rPr lang="en-US" sz="2400" dirty="0"/>
              <a:t>Gender Change Agents in RFOs </a:t>
            </a:r>
          </a:p>
          <a:p>
            <a:endParaRPr lang="en-US" sz="2400" dirty="0"/>
          </a:p>
        </p:txBody>
      </p:sp>
    </p:spTree>
    <p:extLst>
      <p:ext uri="{BB962C8B-B14F-4D97-AF65-F5344CB8AC3E}">
        <p14:creationId xmlns:p14="http://schemas.microsoft.com/office/powerpoint/2010/main" val="61024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8B8D0-3350-4963-B48A-CAD047091114}"/>
              </a:ext>
            </a:extLst>
          </p:cNvPr>
          <p:cNvSpPr>
            <a:spLocks noGrp="1"/>
          </p:cNvSpPr>
          <p:nvPr>
            <p:ph type="title"/>
          </p:nvPr>
        </p:nvSpPr>
        <p:spPr>
          <a:xfrm>
            <a:off x="395536" y="969037"/>
            <a:ext cx="8568952" cy="509588"/>
          </a:xfrm>
        </p:spPr>
        <p:txBody>
          <a:bodyPr/>
          <a:lstStyle/>
          <a:p>
            <a:r>
              <a:rPr lang="de-DE" sz="3000" dirty="0"/>
              <a:t>GEECCO Log Journal Tutorial – Learning </a:t>
            </a:r>
            <a:r>
              <a:rPr lang="de-DE" sz="3000" dirty="0" err="1"/>
              <a:t>Objectives</a:t>
            </a:r>
            <a:endParaRPr lang="en-US" sz="3000" dirty="0"/>
          </a:p>
        </p:txBody>
      </p:sp>
      <p:sp>
        <p:nvSpPr>
          <p:cNvPr id="5" name="Inhaltsplatzhalter 4">
            <a:extLst>
              <a:ext uri="{FF2B5EF4-FFF2-40B4-BE49-F238E27FC236}">
                <a16:creationId xmlns:a16="http://schemas.microsoft.com/office/drawing/2014/main" id="{9282EC65-F6F1-4367-8053-762540FF756B}"/>
              </a:ext>
            </a:extLst>
          </p:cNvPr>
          <p:cNvSpPr>
            <a:spLocks noGrp="1"/>
          </p:cNvSpPr>
          <p:nvPr>
            <p:ph idx="1"/>
          </p:nvPr>
        </p:nvSpPr>
        <p:spPr/>
        <p:txBody>
          <a:bodyPr>
            <a:normAutofit/>
          </a:bodyPr>
          <a:lstStyle/>
          <a:p>
            <a:pPr lvl="0">
              <a:spcAft>
                <a:spcPts val="1200"/>
              </a:spcAft>
            </a:pPr>
            <a:r>
              <a:rPr lang="en-US" sz="2400" dirty="0"/>
              <a:t>Acquiring knowledge on preconditions for optimal use of the GEECCO Log Journal</a:t>
            </a:r>
          </a:p>
          <a:p>
            <a:pPr lvl="0">
              <a:spcAft>
                <a:spcPts val="1200"/>
              </a:spcAft>
            </a:pPr>
            <a:r>
              <a:rPr lang="en-US" sz="2400" dirty="0"/>
              <a:t>Acquiring knowledge on important indicators for monitoring the implementation of gender equality measures in RFOs</a:t>
            </a:r>
          </a:p>
          <a:p>
            <a:pPr lvl="0"/>
            <a:r>
              <a:rPr lang="en-US" sz="2400" dirty="0"/>
              <a:t>Being able to collect monitoring data using the GEECCO Log Journal at your own  RFO and observing the progress of implemented gender equality measures </a:t>
            </a:r>
          </a:p>
        </p:txBody>
      </p:sp>
      <p:sp>
        <p:nvSpPr>
          <p:cNvPr id="4" name="Foliennummernplatzhalter 3">
            <a:extLst>
              <a:ext uri="{FF2B5EF4-FFF2-40B4-BE49-F238E27FC236}">
                <a16:creationId xmlns:a16="http://schemas.microsoft.com/office/drawing/2014/main" id="{431960B0-E193-40AB-8F75-27AC87BA50D4}"/>
              </a:ext>
            </a:extLst>
          </p:cNvPr>
          <p:cNvSpPr>
            <a:spLocks noGrp="1"/>
          </p:cNvSpPr>
          <p:nvPr>
            <p:ph type="sldNum" sz="quarter" idx="12"/>
          </p:nvPr>
        </p:nvSpPr>
        <p:spPr/>
        <p:txBody>
          <a:bodyPr/>
          <a:lstStyle/>
          <a:p>
            <a:fld id="{506DEF79-D5F3-42ED-9335-D73AD216BB54}" type="slidenum">
              <a:rPr lang="de-DE" smtClean="0"/>
              <a:pPr/>
              <a:t>4</a:t>
            </a:fld>
            <a:endParaRPr lang="de-DE" dirty="0"/>
          </a:p>
        </p:txBody>
      </p:sp>
      <p:pic>
        <p:nvPicPr>
          <p:cNvPr id="6" name="Grafik 5" descr="Ein Bild, das Text enthält.&#10;&#10;Automatisch generierte Beschreibung">
            <a:extLst>
              <a:ext uri="{FF2B5EF4-FFF2-40B4-BE49-F238E27FC236}">
                <a16:creationId xmlns:a16="http://schemas.microsoft.com/office/drawing/2014/main" id="{8893E3EA-621C-4E97-B74C-82FDE52A7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333864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4DCEB-8D80-4F20-AE4C-FBFFEA383531}"/>
              </a:ext>
            </a:extLst>
          </p:cNvPr>
          <p:cNvSpPr>
            <a:spLocks noGrp="1"/>
          </p:cNvSpPr>
          <p:nvPr>
            <p:ph type="title"/>
          </p:nvPr>
        </p:nvSpPr>
        <p:spPr/>
        <p:txBody>
          <a:bodyPr/>
          <a:lstStyle/>
          <a:p>
            <a:r>
              <a:rPr lang="de-DE" sz="3000" dirty="0" err="1"/>
              <a:t>Preconditions</a:t>
            </a:r>
            <a:r>
              <a:rPr lang="de-DE" sz="3000" dirty="0"/>
              <a:t> </a:t>
            </a:r>
            <a:r>
              <a:rPr lang="de-DE" sz="3000" dirty="0" err="1"/>
              <a:t>for</a:t>
            </a:r>
            <a:r>
              <a:rPr lang="de-DE" sz="3000" dirty="0"/>
              <a:t> Optimal Use I</a:t>
            </a:r>
            <a:endParaRPr lang="en-US" sz="3000" dirty="0"/>
          </a:p>
        </p:txBody>
      </p:sp>
      <p:sp>
        <p:nvSpPr>
          <p:cNvPr id="3" name="Inhaltsplatzhalter 2">
            <a:extLst>
              <a:ext uri="{FF2B5EF4-FFF2-40B4-BE49-F238E27FC236}">
                <a16:creationId xmlns:a16="http://schemas.microsoft.com/office/drawing/2014/main" id="{5DFEDA07-C001-4DE6-9A10-1D7511D4112A}"/>
              </a:ext>
            </a:extLst>
          </p:cNvPr>
          <p:cNvSpPr>
            <a:spLocks noGrp="1"/>
          </p:cNvSpPr>
          <p:nvPr>
            <p:ph idx="1"/>
          </p:nvPr>
        </p:nvSpPr>
        <p:spPr/>
        <p:txBody>
          <a:bodyPr>
            <a:normAutofit/>
          </a:bodyPr>
          <a:lstStyle/>
          <a:p>
            <a:pPr marL="514350" indent="-514350">
              <a:spcAft>
                <a:spcPts val="600"/>
              </a:spcAft>
              <a:buFont typeface="+mj-lt"/>
              <a:buAutoNum type="arabicPeriod"/>
            </a:pPr>
            <a:r>
              <a:rPr lang="en-US" sz="2000" dirty="0"/>
              <a:t>Conduct a gender analysis at your organization, identifying the priority areas for gender equality measures in the funding processes and structures of your RFO</a:t>
            </a:r>
            <a:endParaRPr lang="en-US" sz="1600" dirty="0"/>
          </a:p>
          <a:p>
            <a:pPr marL="514350" indent="-514350">
              <a:spcAft>
                <a:spcPts val="600"/>
              </a:spcAft>
              <a:buFont typeface="+mj-lt"/>
              <a:buAutoNum type="arabicPeriod"/>
            </a:pPr>
            <a:r>
              <a:rPr lang="en-US" sz="2000" dirty="0"/>
              <a:t>Get an overview of existing gender equality measures of your RFO</a:t>
            </a:r>
          </a:p>
          <a:p>
            <a:pPr marL="514350" indent="-514350">
              <a:spcAft>
                <a:spcPts val="600"/>
              </a:spcAft>
              <a:buFont typeface="+mj-lt"/>
              <a:buAutoNum type="arabicPeriod"/>
            </a:pPr>
            <a:r>
              <a:rPr lang="en-US" sz="2000" dirty="0"/>
              <a:t>Define gender equality objectives of your RFO and classify your objectives as: </a:t>
            </a:r>
          </a:p>
          <a:p>
            <a:pPr marL="914400" lvl="1" indent="-514350">
              <a:spcAft>
                <a:spcPts val="600"/>
              </a:spcAft>
              <a:buFont typeface="+mj-lt"/>
              <a:buAutoNum type="alphaLcParenR"/>
            </a:pPr>
            <a:r>
              <a:rPr lang="en-US" sz="1800" dirty="0"/>
              <a:t>Key objectives: Long-term visions that are not directly measurable.</a:t>
            </a:r>
          </a:p>
          <a:p>
            <a:pPr marL="914400" lvl="1" indent="-514350">
              <a:spcAft>
                <a:spcPts val="600"/>
              </a:spcAft>
              <a:buFont typeface="+mj-lt"/>
              <a:buAutoNum type="alphaLcParenR"/>
            </a:pPr>
            <a:r>
              <a:rPr lang="en-US" sz="1800" dirty="0"/>
              <a:t>Intermediate objectives: Derived from key objectives, medium-term, and provide approaches for action, but are only vaguely measurable. </a:t>
            </a:r>
          </a:p>
          <a:p>
            <a:pPr marL="914400" lvl="1" indent="-514350">
              <a:spcAft>
                <a:spcPts val="600"/>
              </a:spcAft>
              <a:buFont typeface="+mj-lt"/>
              <a:buAutoNum type="alphaLcParenR"/>
            </a:pPr>
            <a:r>
              <a:rPr lang="en-US" sz="1800" dirty="0"/>
              <a:t>Action goals: Derived from intermediate objectives and are quantitative or qualitative targets that can be achieved at the level of individual actions at a certain point in time and with a certain quality.</a:t>
            </a:r>
          </a:p>
          <a:p>
            <a:pPr marL="400050" lvl="1" indent="0">
              <a:spcAft>
                <a:spcPts val="1200"/>
              </a:spcAft>
              <a:buNone/>
            </a:pPr>
            <a:endParaRPr lang="en-US" sz="1800" dirty="0"/>
          </a:p>
          <a:p>
            <a:pPr marL="0" indent="0">
              <a:buNone/>
            </a:pPr>
            <a:endParaRPr lang="en-US" sz="2400" dirty="0"/>
          </a:p>
        </p:txBody>
      </p:sp>
      <p:sp>
        <p:nvSpPr>
          <p:cNvPr id="4" name="Foliennummernplatzhalter 3">
            <a:extLst>
              <a:ext uri="{FF2B5EF4-FFF2-40B4-BE49-F238E27FC236}">
                <a16:creationId xmlns:a16="http://schemas.microsoft.com/office/drawing/2014/main" id="{21500629-4AD4-4220-A5F3-E37D267B3632}"/>
              </a:ext>
            </a:extLst>
          </p:cNvPr>
          <p:cNvSpPr>
            <a:spLocks noGrp="1"/>
          </p:cNvSpPr>
          <p:nvPr>
            <p:ph type="sldNum" sz="quarter" idx="12"/>
          </p:nvPr>
        </p:nvSpPr>
        <p:spPr/>
        <p:txBody>
          <a:bodyPr/>
          <a:lstStyle/>
          <a:p>
            <a:fld id="{506DEF79-D5F3-42ED-9335-D73AD216BB54}" type="slidenum">
              <a:rPr lang="de-DE" smtClean="0"/>
              <a:pPr/>
              <a:t>5</a:t>
            </a:fld>
            <a:endParaRPr lang="de-DE" dirty="0"/>
          </a:p>
        </p:txBody>
      </p:sp>
      <p:pic>
        <p:nvPicPr>
          <p:cNvPr id="5" name="Grafik 4" descr="Ein Bild, das Text enthält.&#10;&#10;Automatisch generierte Beschreibung">
            <a:extLst>
              <a:ext uri="{FF2B5EF4-FFF2-40B4-BE49-F238E27FC236}">
                <a16:creationId xmlns:a16="http://schemas.microsoft.com/office/drawing/2014/main" id="{42D821AD-1664-4AAD-BD7F-3C085ACCD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3498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4DCEB-8D80-4F20-AE4C-FBFFEA383531}"/>
              </a:ext>
            </a:extLst>
          </p:cNvPr>
          <p:cNvSpPr>
            <a:spLocks noGrp="1"/>
          </p:cNvSpPr>
          <p:nvPr>
            <p:ph type="title"/>
          </p:nvPr>
        </p:nvSpPr>
        <p:spPr/>
        <p:txBody>
          <a:bodyPr/>
          <a:lstStyle/>
          <a:p>
            <a:r>
              <a:rPr lang="de-DE" sz="3000" dirty="0" err="1"/>
              <a:t>Preconditions</a:t>
            </a:r>
            <a:r>
              <a:rPr lang="de-DE" sz="3000" dirty="0"/>
              <a:t> </a:t>
            </a:r>
            <a:r>
              <a:rPr lang="de-DE" sz="3000" dirty="0" err="1"/>
              <a:t>for</a:t>
            </a:r>
            <a:r>
              <a:rPr lang="de-DE" sz="3000" dirty="0"/>
              <a:t> Optimal Use II</a:t>
            </a:r>
            <a:endParaRPr lang="en-US" sz="3000" dirty="0"/>
          </a:p>
        </p:txBody>
      </p:sp>
      <p:sp>
        <p:nvSpPr>
          <p:cNvPr id="3" name="Inhaltsplatzhalter 2">
            <a:extLst>
              <a:ext uri="{FF2B5EF4-FFF2-40B4-BE49-F238E27FC236}">
                <a16:creationId xmlns:a16="http://schemas.microsoft.com/office/drawing/2014/main" id="{5DFEDA07-C001-4DE6-9A10-1D7511D4112A}"/>
              </a:ext>
            </a:extLst>
          </p:cNvPr>
          <p:cNvSpPr>
            <a:spLocks noGrp="1"/>
          </p:cNvSpPr>
          <p:nvPr>
            <p:ph idx="1"/>
          </p:nvPr>
        </p:nvSpPr>
        <p:spPr/>
        <p:txBody>
          <a:bodyPr>
            <a:normAutofit lnSpcReduction="10000"/>
          </a:bodyPr>
          <a:lstStyle/>
          <a:p>
            <a:pPr marL="457200" indent="-457200">
              <a:spcAft>
                <a:spcPts val="1200"/>
              </a:spcAft>
              <a:buFont typeface="+mj-lt"/>
              <a:buAutoNum type="arabicPeriod" startAt="4"/>
            </a:pPr>
            <a:r>
              <a:rPr lang="en-US" sz="2000" dirty="0"/>
              <a:t>Based on your set gender equality objectives, adequate measures should be taken to achieve the stated objectives.</a:t>
            </a:r>
          </a:p>
          <a:p>
            <a:pPr marL="457200" indent="-457200">
              <a:spcAft>
                <a:spcPts val="1200"/>
              </a:spcAft>
              <a:buFont typeface="+mj-lt"/>
              <a:buAutoNum type="arabicPeriod" startAt="4"/>
            </a:pPr>
            <a:r>
              <a:rPr lang="en-US" sz="2000" dirty="0"/>
              <a:t>Once gender equality measures are in place at your RFO, the GEECCO Log Journal provides indicators for monitoring the implementation progress of gender equality measures. It can be either applied to</a:t>
            </a:r>
          </a:p>
          <a:p>
            <a:pPr marL="914400" lvl="1" indent="-514350">
              <a:spcAft>
                <a:spcPts val="1200"/>
              </a:spcAft>
              <a:buFont typeface="+mj-lt"/>
              <a:buAutoNum type="alphaLcParenR"/>
            </a:pPr>
            <a:r>
              <a:rPr lang="en-US" sz="1800" dirty="0"/>
              <a:t>A complete gender equality plan (GEP) of your RFO</a:t>
            </a:r>
          </a:p>
          <a:p>
            <a:pPr marL="914400" lvl="1" indent="-514350">
              <a:spcAft>
                <a:spcPts val="1200"/>
              </a:spcAft>
              <a:buFont typeface="+mj-lt"/>
              <a:buAutoNum type="alphaLcParenR"/>
            </a:pPr>
            <a:r>
              <a:rPr lang="en-US" sz="1800" dirty="0"/>
              <a:t>Or to one specific action area in which your RFO sets its gender equality objectives, for example the gender dimension in research content of research proposal</a:t>
            </a:r>
          </a:p>
          <a:p>
            <a:pPr marL="514350" indent="-514350">
              <a:spcAft>
                <a:spcPts val="1200"/>
              </a:spcAft>
              <a:buFont typeface="+mj-lt"/>
              <a:buAutoNum type="arabicPeriod" startAt="4"/>
            </a:pPr>
            <a:r>
              <a:rPr lang="en-US" sz="2000" dirty="0"/>
              <a:t>Identify responsible persons at your RFO who update the GEECCO Log Journal Excel file regularly - at least twice per year. The GEECCO Log Journal should be used as living document for monitoring the implementation of your gender equality measures. </a:t>
            </a:r>
          </a:p>
        </p:txBody>
      </p:sp>
      <p:sp>
        <p:nvSpPr>
          <p:cNvPr id="4" name="Foliennummernplatzhalter 3">
            <a:extLst>
              <a:ext uri="{FF2B5EF4-FFF2-40B4-BE49-F238E27FC236}">
                <a16:creationId xmlns:a16="http://schemas.microsoft.com/office/drawing/2014/main" id="{21500629-4AD4-4220-A5F3-E37D267B3632}"/>
              </a:ext>
            </a:extLst>
          </p:cNvPr>
          <p:cNvSpPr>
            <a:spLocks noGrp="1"/>
          </p:cNvSpPr>
          <p:nvPr>
            <p:ph type="sldNum" sz="quarter" idx="12"/>
          </p:nvPr>
        </p:nvSpPr>
        <p:spPr/>
        <p:txBody>
          <a:bodyPr/>
          <a:lstStyle/>
          <a:p>
            <a:fld id="{506DEF79-D5F3-42ED-9335-D73AD216BB54}" type="slidenum">
              <a:rPr lang="de-DE" smtClean="0"/>
              <a:pPr/>
              <a:t>6</a:t>
            </a:fld>
            <a:endParaRPr lang="de-DE" dirty="0"/>
          </a:p>
        </p:txBody>
      </p:sp>
      <p:pic>
        <p:nvPicPr>
          <p:cNvPr id="5" name="Grafik 4" descr="Ein Bild, das Text enthält.&#10;&#10;Automatisch generierte Beschreibung">
            <a:extLst>
              <a:ext uri="{FF2B5EF4-FFF2-40B4-BE49-F238E27FC236}">
                <a16:creationId xmlns:a16="http://schemas.microsoft.com/office/drawing/2014/main" id="{C3161484-2C65-4C5F-A4E6-68775F99E3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326260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p:txBody>
          <a:bodyPr>
            <a:normAutofit/>
          </a:bodyPr>
          <a:lstStyle/>
          <a:p>
            <a:pPr marL="514350" indent="-514350">
              <a:buFont typeface="+mj-lt"/>
              <a:buAutoNum type="arabicPeriod"/>
            </a:pPr>
            <a:r>
              <a:rPr lang="de-DE" sz="1800" dirty="0"/>
              <a:t>Read </a:t>
            </a:r>
            <a:r>
              <a:rPr lang="de-DE" sz="1800" dirty="0" err="1"/>
              <a:t>the</a:t>
            </a:r>
            <a:r>
              <a:rPr lang="de-DE" sz="1800" dirty="0"/>
              <a:t> </a:t>
            </a:r>
            <a:r>
              <a:rPr lang="de-DE" sz="1800" dirty="0" err="1"/>
              <a:t>introduction</a:t>
            </a:r>
            <a:r>
              <a:rPr lang="de-DE" sz="1800" dirty="0"/>
              <a:t> </a:t>
            </a:r>
            <a:r>
              <a:rPr lang="de-DE" sz="1800" dirty="0" err="1"/>
              <a:t>sheet</a:t>
            </a:r>
            <a:r>
              <a:rPr lang="de-DE" sz="1800" dirty="0"/>
              <a:t> </a:t>
            </a:r>
            <a:r>
              <a:rPr lang="de-DE" sz="1800" dirty="0" err="1"/>
              <a:t>of</a:t>
            </a:r>
            <a:r>
              <a:rPr lang="de-DE" sz="1800" dirty="0"/>
              <a:t> </a:t>
            </a:r>
            <a:r>
              <a:rPr lang="de-DE" sz="1800" dirty="0" err="1"/>
              <a:t>the</a:t>
            </a:r>
            <a:r>
              <a:rPr lang="de-DE" sz="1800" dirty="0"/>
              <a:t> GEECCO Log Journal.</a:t>
            </a:r>
            <a:endParaRPr lang="en-US" sz="2000" dirty="0"/>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7</a:t>
            </a:fld>
            <a:endParaRPr lang="de-DE" dirty="0"/>
          </a:p>
        </p:txBody>
      </p:sp>
      <p:pic>
        <p:nvPicPr>
          <p:cNvPr id="9" name="Grafik 8" descr="Ein Bild, das Text enthält.&#10;&#10;Automatisch generierte Beschreibung">
            <a:extLst>
              <a:ext uri="{FF2B5EF4-FFF2-40B4-BE49-F238E27FC236}">
                <a16:creationId xmlns:a16="http://schemas.microsoft.com/office/drawing/2014/main" id="{016B031F-CF09-4FA3-90A0-3D69B5BD0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D1302CEF-6ECE-4734-8BBE-B339D370A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34" y="1960441"/>
            <a:ext cx="6768731" cy="4603449"/>
          </a:xfrm>
          <a:prstGeom prst="rect">
            <a:avLst/>
          </a:prstGeom>
        </p:spPr>
      </p:pic>
    </p:spTree>
    <p:extLst>
      <p:ext uri="{BB962C8B-B14F-4D97-AF65-F5344CB8AC3E}">
        <p14:creationId xmlns:p14="http://schemas.microsoft.com/office/powerpoint/2010/main" val="170382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B430-B293-40A7-A4DB-095AB3DEFC54}"/>
              </a:ext>
            </a:extLst>
          </p:cNvPr>
          <p:cNvSpPr>
            <a:spLocks noGrp="1"/>
          </p:cNvSpPr>
          <p:nvPr>
            <p:ph type="title"/>
          </p:nvPr>
        </p:nvSpPr>
        <p:spPr/>
        <p:txBody>
          <a:bodyPr/>
          <a:lstStyle/>
          <a:p>
            <a:r>
              <a:rPr lang="de-DE" sz="3000" dirty="0" err="1"/>
              <a:t>Step-by-Step</a:t>
            </a:r>
            <a:r>
              <a:rPr lang="de-DE" sz="3000" dirty="0"/>
              <a:t> Guide - </a:t>
            </a:r>
            <a:r>
              <a:rPr lang="de-DE" sz="3000" dirty="0" err="1"/>
              <a:t>Step</a:t>
            </a:r>
            <a:r>
              <a:rPr lang="de-DE" sz="3000" dirty="0"/>
              <a:t> II</a:t>
            </a:r>
            <a:endParaRPr lang="en-US" sz="3000" dirty="0"/>
          </a:p>
        </p:txBody>
      </p:sp>
      <p:sp>
        <p:nvSpPr>
          <p:cNvPr id="3" name="Inhaltsplatzhalter 2">
            <a:extLst>
              <a:ext uri="{FF2B5EF4-FFF2-40B4-BE49-F238E27FC236}">
                <a16:creationId xmlns:a16="http://schemas.microsoft.com/office/drawing/2014/main" id="{D20F5135-C882-4FB9-AD7E-DF470C6ECF56}"/>
              </a:ext>
            </a:extLst>
          </p:cNvPr>
          <p:cNvSpPr>
            <a:spLocks noGrp="1"/>
          </p:cNvSpPr>
          <p:nvPr>
            <p:ph idx="1"/>
          </p:nvPr>
        </p:nvSpPr>
        <p:spPr>
          <a:xfrm>
            <a:off x="683569" y="1600200"/>
            <a:ext cx="7776219" cy="4781128"/>
          </a:xfrm>
        </p:spPr>
        <p:txBody>
          <a:bodyPr>
            <a:normAutofit/>
          </a:bodyPr>
          <a:lstStyle/>
          <a:p>
            <a:pPr marL="514350" indent="-514350">
              <a:spcAft>
                <a:spcPts val="1200"/>
              </a:spcAft>
              <a:buFont typeface="+mj-lt"/>
              <a:buAutoNum type="arabicPeriod" startAt="2"/>
            </a:pPr>
            <a:r>
              <a:rPr lang="en-US" sz="1800" dirty="0"/>
              <a:t>Read the </a:t>
            </a:r>
            <a:r>
              <a:rPr lang="de-DE" sz="1800" dirty="0" err="1"/>
              <a:t>description</a:t>
            </a:r>
            <a:r>
              <a:rPr lang="de-DE" sz="1800" dirty="0"/>
              <a:t> </a:t>
            </a:r>
            <a:r>
              <a:rPr lang="de-DE" sz="1800" dirty="0" err="1"/>
              <a:t>sheet</a:t>
            </a:r>
            <a:r>
              <a:rPr lang="de-DE" sz="1800" dirty="0"/>
              <a:t> ‘</a:t>
            </a:r>
            <a:r>
              <a:rPr lang="de-DE" sz="1800" dirty="0" err="1"/>
              <a:t>D_Monitoring</a:t>
            </a:r>
            <a:r>
              <a:rPr lang="de-DE" sz="1800" dirty="0"/>
              <a:t> GE </a:t>
            </a:r>
            <a:r>
              <a:rPr lang="de-DE" sz="1800" dirty="0" err="1"/>
              <a:t>Measures</a:t>
            </a:r>
            <a:r>
              <a:rPr lang="de-DE" sz="1800" dirty="0"/>
              <a:t>‘ </a:t>
            </a:r>
            <a:r>
              <a:rPr lang="de-DE" sz="1800" dirty="0" err="1"/>
              <a:t>of</a:t>
            </a:r>
            <a:r>
              <a:rPr lang="de-DE" sz="1800" dirty="0"/>
              <a:t> </a:t>
            </a:r>
            <a:r>
              <a:rPr lang="de-DE" sz="1800" dirty="0" err="1"/>
              <a:t>the</a:t>
            </a:r>
            <a:r>
              <a:rPr lang="de-DE" sz="1800" dirty="0"/>
              <a:t> GEECCO Log Journal, </a:t>
            </a:r>
            <a:r>
              <a:rPr lang="de-DE" sz="1800" dirty="0" err="1"/>
              <a:t>including</a:t>
            </a:r>
            <a:r>
              <a:rPr lang="de-DE" sz="1800" dirty="0"/>
              <a:t> </a:t>
            </a:r>
            <a:r>
              <a:rPr lang="de-DE" sz="1800" dirty="0" err="1"/>
              <a:t>detailed</a:t>
            </a:r>
            <a:r>
              <a:rPr lang="de-DE" sz="1800" dirty="0"/>
              <a:t> </a:t>
            </a:r>
            <a:r>
              <a:rPr lang="de-DE" sz="1800" dirty="0" err="1"/>
              <a:t>information</a:t>
            </a:r>
            <a:r>
              <a:rPr lang="de-DE" sz="1800" dirty="0"/>
              <a:t> and </a:t>
            </a:r>
            <a:r>
              <a:rPr lang="de-DE" sz="1800" dirty="0" err="1"/>
              <a:t>examples</a:t>
            </a:r>
            <a:r>
              <a:rPr lang="de-DE" sz="1800" dirty="0"/>
              <a:t> </a:t>
            </a:r>
            <a:r>
              <a:rPr lang="de-DE" sz="1800" dirty="0" err="1"/>
              <a:t>of</a:t>
            </a:r>
            <a:r>
              <a:rPr lang="de-DE" sz="1800" dirty="0"/>
              <a:t> </a:t>
            </a:r>
            <a:r>
              <a:rPr lang="de-DE" sz="1800" dirty="0" err="1"/>
              <a:t>indicators</a:t>
            </a:r>
            <a:r>
              <a:rPr lang="de-DE" sz="1800" dirty="0"/>
              <a:t>.</a:t>
            </a:r>
          </a:p>
        </p:txBody>
      </p:sp>
      <p:sp>
        <p:nvSpPr>
          <p:cNvPr id="4" name="Foliennummernplatzhalter 3">
            <a:extLst>
              <a:ext uri="{FF2B5EF4-FFF2-40B4-BE49-F238E27FC236}">
                <a16:creationId xmlns:a16="http://schemas.microsoft.com/office/drawing/2014/main" id="{C772260E-707C-4B91-9D61-A650FCCF5170}"/>
              </a:ext>
            </a:extLst>
          </p:cNvPr>
          <p:cNvSpPr>
            <a:spLocks noGrp="1"/>
          </p:cNvSpPr>
          <p:nvPr>
            <p:ph type="sldNum" sz="quarter" idx="12"/>
          </p:nvPr>
        </p:nvSpPr>
        <p:spPr/>
        <p:txBody>
          <a:bodyPr/>
          <a:lstStyle/>
          <a:p>
            <a:fld id="{506DEF79-D5F3-42ED-9335-D73AD216BB54}" type="slidenum">
              <a:rPr lang="de-DE" smtClean="0"/>
              <a:pPr/>
              <a:t>8</a:t>
            </a:fld>
            <a:endParaRPr lang="de-DE" dirty="0"/>
          </a:p>
        </p:txBody>
      </p:sp>
      <p:pic>
        <p:nvPicPr>
          <p:cNvPr id="8" name="Grafik 7" descr="Ein Bild, das Text enthält.&#10;&#10;Automatisch generierte Beschreibung">
            <a:extLst>
              <a:ext uri="{FF2B5EF4-FFF2-40B4-BE49-F238E27FC236}">
                <a16:creationId xmlns:a16="http://schemas.microsoft.com/office/drawing/2014/main" id="{EB698266-67DC-4191-92F2-820573B7D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AAB546A2-0B59-4465-A872-698BE7789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1" y="2491899"/>
            <a:ext cx="4399603" cy="3667919"/>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BC3AF7DB-A9CE-4EC7-887B-11E53A7F6B40}"/>
              </a:ext>
            </a:extLst>
          </p:cNvPr>
          <p:cNvPicPr>
            <a:picLocks noChangeAspect="1"/>
          </p:cNvPicPr>
          <p:nvPr/>
        </p:nvPicPr>
        <p:blipFill rotWithShape="1">
          <a:blip r:embed="rId4">
            <a:extLst>
              <a:ext uri="{28A0092B-C50C-407E-A947-70E740481C1C}">
                <a14:useLocalDpi xmlns:a14="http://schemas.microsoft.com/office/drawing/2010/main" val="0"/>
              </a:ext>
            </a:extLst>
          </a:blip>
          <a:srcRect l="8894" b="695"/>
          <a:stretch/>
        </p:blipFill>
        <p:spPr>
          <a:xfrm>
            <a:off x="4497774" y="2491899"/>
            <a:ext cx="4600153" cy="3667919"/>
          </a:xfrm>
          <a:prstGeom prst="rect">
            <a:avLst/>
          </a:prstGeom>
        </p:spPr>
      </p:pic>
    </p:spTree>
    <p:extLst>
      <p:ext uri="{BB962C8B-B14F-4D97-AF65-F5344CB8AC3E}">
        <p14:creationId xmlns:p14="http://schemas.microsoft.com/office/powerpoint/2010/main" val="238858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39FE-9429-47AF-B0E6-6CF054267E8E}"/>
              </a:ext>
            </a:extLst>
          </p:cNvPr>
          <p:cNvSpPr>
            <a:spLocks noGrp="1"/>
          </p:cNvSpPr>
          <p:nvPr>
            <p:ph type="title"/>
          </p:nvPr>
        </p:nvSpPr>
        <p:spPr>
          <a:xfrm>
            <a:off x="708919" y="1151179"/>
            <a:ext cx="7775575" cy="509588"/>
          </a:xfrm>
        </p:spPr>
        <p:txBody>
          <a:bodyPr/>
          <a:lstStyle/>
          <a:p>
            <a:r>
              <a:rPr lang="de-DE" sz="2800" dirty="0"/>
              <a:t>I</a:t>
            </a:r>
            <a:r>
              <a:rPr lang="en-US" sz="2800" dirty="0" err="1"/>
              <a:t>ndicators</a:t>
            </a:r>
            <a:r>
              <a:rPr lang="en-US" sz="2800" dirty="0"/>
              <a:t> for monitoring the implementation of gender equality measures</a:t>
            </a:r>
          </a:p>
        </p:txBody>
      </p:sp>
      <p:pic>
        <p:nvPicPr>
          <p:cNvPr id="7" name="Inhaltsplatzhalter 6" descr="Ein Bild, das Text enthält.&#10;&#10;Automatisch generierte Beschreibung">
            <a:extLst>
              <a:ext uri="{FF2B5EF4-FFF2-40B4-BE49-F238E27FC236}">
                <a16:creationId xmlns:a16="http://schemas.microsoft.com/office/drawing/2014/main" id="{8DF5A0D6-D7B8-4970-B326-471306F97A9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8423"/>
          <a:stretch/>
        </p:blipFill>
        <p:spPr>
          <a:xfrm>
            <a:off x="240536" y="5085184"/>
            <a:ext cx="8659093" cy="1160348"/>
          </a:xfrm>
        </p:spPr>
      </p:pic>
      <p:sp>
        <p:nvSpPr>
          <p:cNvPr id="9" name="Inhaltsplatzhalter 8">
            <a:extLst>
              <a:ext uri="{FF2B5EF4-FFF2-40B4-BE49-F238E27FC236}">
                <a16:creationId xmlns:a16="http://schemas.microsoft.com/office/drawing/2014/main" id="{62DC4D92-B8C0-40B8-9BDA-2718E6FAE7E8}"/>
              </a:ext>
            </a:extLst>
          </p:cNvPr>
          <p:cNvSpPr>
            <a:spLocks noGrp="1"/>
          </p:cNvSpPr>
          <p:nvPr>
            <p:ph idx="13"/>
          </p:nvPr>
        </p:nvSpPr>
        <p:spPr>
          <a:xfrm>
            <a:off x="395536" y="1989626"/>
            <a:ext cx="8349094" cy="3462401"/>
          </a:xfrm>
        </p:spPr>
        <p:txBody>
          <a:bodyPr>
            <a:normAutofit fontScale="47500" lnSpcReduction="20000"/>
          </a:bodyPr>
          <a:lstStyle/>
          <a:p>
            <a:pPr>
              <a:spcAft>
                <a:spcPts val="600"/>
              </a:spcAft>
            </a:pPr>
            <a:r>
              <a:rPr lang="de-DE" sz="3300" dirty="0" err="1">
                <a:solidFill>
                  <a:srgbClr val="58748F"/>
                </a:solidFill>
              </a:rPr>
              <a:t>Measure</a:t>
            </a:r>
            <a:r>
              <a:rPr lang="de-DE" sz="3300" dirty="0">
                <a:solidFill>
                  <a:srgbClr val="58748F"/>
                </a:solidFill>
              </a:rPr>
              <a:t>: </a:t>
            </a:r>
            <a:r>
              <a:rPr lang="de-DE" sz="3300" dirty="0" err="1"/>
              <a:t>can</a:t>
            </a:r>
            <a:r>
              <a:rPr lang="de-DE" sz="3300" dirty="0"/>
              <a:t> </a:t>
            </a:r>
            <a:r>
              <a:rPr lang="de-DE" sz="3300" dirty="0" err="1"/>
              <a:t>include</a:t>
            </a:r>
            <a:r>
              <a:rPr lang="de-DE" sz="3300" dirty="0"/>
              <a:t> </a:t>
            </a:r>
            <a:r>
              <a:rPr lang="de-DE" sz="3300" dirty="0" err="1"/>
              <a:t>one</a:t>
            </a:r>
            <a:r>
              <a:rPr lang="de-DE" sz="3300" dirty="0"/>
              <a:t> </a:t>
            </a:r>
            <a:r>
              <a:rPr lang="de-DE" sz="3300" dirty="0" err="1"/>
              <a:t>or</a:t>
            </a:r>
            <a:r>
              <a:rPr lang="de-DE" sz="3300" dirty="0"/>
              <a:t> </a:t>
            </a:r>
            <a:r>
              <a:rPr lang="de-DE" sz="3300" dirty="0" err="1"/>
              <a:t>several</a:t>
            </a:r>
            <a:r>
              <a:rPr lang="de-DE" sz="3300" dirty="0"/>
              <a:t> </a:t>
            </a:r>
            <a:r>
              <a:rPr lang="de-DE" sz="3300" dirty="0" err="1"/>
              <a:t>activities</a:t>
            </a:r>
            <a:r>
              <a:rPr lang="de-DE" sz="3300" dirty="0"/>
              <a:t> </a:t>
            </a:r>
            <a:r>
              <a:rPr lang="de-DE" sz="3300" dirty="0" err="1"/>
              <a:t>for</a:t>
            </a:r>
            <a:r>
              <a:rPr lang="de-DE" sz="3300" dirty="0"/>
              <a:t> </a:t>
            </a:r>
            <a:r>
              <a:rPr lang="de-DE" sz="3300" dirty="0" err="1"/>
              <a:t>achieving</a:t>
            </a:r>
            <a:r>
              <a:rPr lang="de-DE" sz="3300" dirty="0"/>
              <a:t> </a:t>
            </a:r>
            <a:r>
              <a:rPr lang="de-DE" sz="3300" dirty="0" err="1"/>
              <a:t>the</a:t>
            </a:r>
            <a:r>
              <a:rPr lang="de-DE" sz="3300" dirty="0"/>
              <a:t> </a:t>
            </a:r>
            <a:r>
              <a:rPr lang="de-DE" sz="3300" dirty="0" err="1"/>
              <a:t>stated</a:t>
            </a:r>
            <a:r>
              <a:rPr lang="de-DE" sz="3300" dirty="0"/>
              <a:t> </a:t>
            </a:r>
            <a:r>
              <a:rPr lang="de-DE" sz="3300" dirty="0" err="1"/>
              <a:t>objective</a:t>
            </a:r>
            <a:endParaRPr lang="de-DE" sz="3300" dirty="0"/>
          </a:p>
          <a:p>
            <a:pPr>
              <a:spcAft>
                <a:spcPts val="600"/>
              </a:spcAft>
            </a:pPr>
            <a:r>
              <a:rPr lang="de-DE" sz="3300" dirty="0" err="1">
                <a:solidFill>
                  <a:srgbClr val="58748F"/>
                </a:solidFill>
              </a:rPr>
              <a:t>Objective</a:t>
            </a:r>
            <a:r>
              <a:rPr lang="de-DE" sz="3300" dirty="0">
                <a:solidFill>
                  <a:srgbClr val="58748F"/>
                </a:solidFill>
              </a:rPr>
              <a:t> </a:t>
            </a:r>
            <a:r>
              <a:rPr lang="de-DE" sz="3300" dirty="0" err="1">
                <a:solidFill>
                  <a:srgbClr val="58748F"/>
                </a:solidFill>
              </a:rPr>
              <a:t>of</a:t>
            </a:r>
            <a:r>
              <a:rPr lang="de-DE" sz="3300" dirty="0">
                <a:solidFill>
                  <a:srgbClr val="58748F"/>
                </a:solidFill>
              </a:rPr>
              <a:t> </a:t>
            </a:r>
            <a:r>
              <a:rPr lang="de-DE" sz="3300" dirty="0" err="1">
                <a:solidFill>
                  <a:srgbClr val="58748F"/>
                </a:solidFill>
              </a:rPr>
              <a:t>measure</a:t>
            </a:r>
            <a:r>
              <a:rPr lang="de-DE" sz="3300" dirty="0">
                <a:solidFill>
                  <a:srgbClr val="58748F"/>
                </a:solidFill>
              </a:rPr>
              <a:t>: </a:t>
            </a:r>
            <a:r>
              <a:rPr lang="de-DE" sz="3300" dirty="0" err="1"/>
              <a:t>should</a:t>
            </a:r>
            <a:r>
              <a:rPr lang="de-DE" sz="3300" dirty="0"/>
              <a:t> </a:t>
            </a:r>
            <a:r>
              <a:rPr lang="de-DE" sz="3300" dirty="0" err="1"/>
              <a:t>be</a:t>
            </a:r>
            <a:r>
              <a:rPr lang="de-DE" sz="3300" dirty="0"/>
              <a:t> </a:t>
            </a:r>
            <a:r>
              <a:rPr lang="de-DE" sz="3300" dirty="0" err="1"/>
              <a:t>specific</a:t>
            </a:r>
            <a:r>
              <a:rPr lang="de-DE" sz="3300" dirty="0"/>
              <a:t>, </a:t>
            </a:r>
            <a:r>
              <a:rPr lang="de-DE" sz="3300" dirty="0" err="1"/>
              <a:t>measurable</a:t>
            </a:r>
            <a:r>
              <a:rPr lang="de-DE" sz="3300" dirty="0"/>
              <a:t>, </a:t>
            </a:r>
            <a:r>
              <a:rPr lang="de-DE" sz="3300" dirty="0" err="1"/>
              <a:t>achievable</a:t>
            </a:r>
            <a:r>
              <a:rPr lang="de-DE" sz="3300" dirty="0"/>
              <a:t>, </a:t>
            </a:r>
            <a:r>
              <a:rPr lang="de-DE" sz="3300" dirty="0" err="1"/>
              <a:t>result-oriented</a:t>
            </a:r>
            <a:r>
              <a:rPr lang="de-DE" sz="3300" dirty="0"/>
              <a:t> and </a:t>
            </a:r>
            <a:r>
              <a:rPr lang="de-DE" sz="3300" dirty="0" err="1"/>
              <a:t>timebound</a:t>
            </a:r>
            <a:endParaRPr lang="de-DE" sz="3300" dirty="0"/>
          </a:p>
          <a:p>
            <a:pPr>
              <a:spcAft>
                <a:spcPts val="600"/>
              </a:spcAft>
            </a:pPr>
            <a:r>
              <a:rPr lang="de-DE" sz="3300" dirty="0">
                <a:solidFill>
                  <a:srgbClr val="58748F"/>
                </a:solidFill>
              </a:rPr>
              <a:t>Target </a:t>
            </a:r>
            <a:r>
              <a:rPr lang="de-DE" sz="3300" dirty="0" err="1">
                <a:solidFill>
                  <a:srgbClr val="58748F"/>
                </a:solidFill>
              </a:rPr>
              <a:t>group</a:t>
            </a:r>
            <a:r>
              <a:rPr lang="de-DE" sz="3300" dirty="0">
                <a:solidFill>
                  <a:srgbClr val="58748F"/>
                </a:solidFill>
              </a:rPr>
              <a:t>(s) </a:t>
            </a:r>
            <a:r>
              <a:rPr lang="de-DE" sz="3300" dirty="0" err="1">
                <a:solidFill>
                  <a:srgbClr val="58748F"/>
                </a:solidFill>
              </a:rPr>
              <a:t>of</a:t>
            </a:r>
            <a:r>
              <a:rPr lang="de-DE" sz="3300" dirty="0">
                <a:solidFill>
                  <a:srgbClr val="58748F"/>
                </a:solidFill>
              </a:rPr>
              <a:t> </a:t>
            </a:r>
            <a:r>
              <a:rPr lang="de-DE" sz="3300" dirty="0" err="1">
                <a:solidFill>
                  <a:srgbClr val="58748F"/>
                </a:solidFill>
              </a:rPr>
              <a:t>measure</a:t>
            </a:r>
            <a:r>
              <a:rPr lang="de-DE" sz="3300" dirty="0">
                <a:solidFill>
                  <a:srgbClr val="58748F"/>
                </a:solidFill>
              </a:rPr>
              <a:t>: </a:t>
            </a:r>
            <a:r>
              <a:rPr lang="de-DE" sz="3300" dirty="0" err="1"/>
              <a:t>describe</a:t>
            </a:r>
            <a:r>
              <a:rPr lang="de-DE" sz="3300" dirty="0"/>
              <a:t>(s) </a:t>
            </a:r>
            <a:r>
              <a:rPr lang="de-DE" sz="3300" dirty="0" err="1"/>
              <a:t>the</a:t>
            </a:r>
            <a:r>
              <a:rPr lang="de-DE" sz="3300" dirty="0"/>
              <a:t> </a:t>
            </a:r>
            <a:r>
              <a:rPr lang="de-DE" sz="3300" dirty="0" err="1"/>
              <a:t>people</a:t>
            </a:r>
            <a:r>
              <a:rPr lang="de-DE" sz="3300" dirty="0"/>
              <a:t> </a:t>
            </a:r>
            <a:r>
              <a:rPr lang="de-DE" sz="3300" dirty="0" err="1"/>
              <a:t>who</a:t>
            </a:r>
            <a:r>
              <a:rPr lang="de-DE" sz="3300" dirty="0"/>
              <a:t> </a:t>
            </a:r>
            <a:r>
              <a:rPr lang="de-DE" sz="3300" dirty="0" err="1"/>
              <a:t>are</a:t>
            </a:r>
            <a:r>
              <a:rPr lang="de-DE" sz="3300" dirty="0"/>
              <a:t> </a:t>
            </a:r>
            <a:r>
              <a:rPr lang="de-DE" sz="3300" dirty="0" err="1"/>
              <a:t>adressed</a:t>
            </a:r>
            <a:r>
              <a:rPr lang="de-DE" sz="3300" dirty="0"/>
              <a:t> </a:t>
            </a:r>
            <a:r>
              <a:rPr lang="de-DE" sz="3300" dirty="0" err="1"/>
              <a:t>with</a:t>
            </a:r>
            <a:r>
              <a:rPr lang="de-DE" sz="3300" dirty="0"/>
              <a:t> </a:t>
            </a:r>
            <a:r>
              <a:rPr lang="de-DE" sz="3300" dirty="0" err="1"/>
              <a:t>the</a:t>
            </a:r>
            <a:r>
              <a:rPr lang="de-DE" sz="3300" dirty="0"/>
              <a:t> </a:t>
            </a:r>
            <a:r>
              <a:rPr lang="de-DE" sz="3300" dirty="0" err="1"/>
              <a:t>measure</a:t>
            </a:r>
            <a:r>
              <a:rPr lang="de-DE" sz="3300" dirty="0"/>
              <a:t> </a:t>
            </a:r>
          </a:p>
          <a:p>
            <a:pPr>
              <a:spcAft>
                <a:spcPts val="600"/>
              </a:spcAft>
            </a:pPr>
            <a:r>
              <a:rPr lang="de-DE" sz="3300" dirty="0">
                <a:solidFill>
                  <a:srgbClr val="58748F"/>
                </a:solidFill>
              </a:rPr>
              <a:t>Outcome: </a:t>
            </a:r>
            <a:r>
              <a:rPr lang="de-DE" sz="3300" dirty="0" err="1"/>
              <a:t>observed</a:t>
            </a:r>
            <a:r>
              <a:rPr lang="de-DE" sz="3300" dirty="0"/>
              <a:t> </a:t>
            </a:r>
            <a:r>
              <a:rPr lang="de-DE" sz="3300" dirty="0" err="1"/>
              <a:t>changes</a:t>
            </a:r>
            <a:r>
              <a:rPr lang="de-DE" sz="3300" dirty="0"/>
              <a:t> in </a:t>
            </a:r>
            <a:r>
              <a:rPr lang="de-DE" sz="3300" dirty="0" err="1"/>
              <a:t>the</a:t>
            </a:r>
            <a:r>
              <a:rPr lang="de-DE" sz="3300" dirty="0"/>
              <a:t> </a:t>
            </a:r>
            <a:r>
              <a:rPr lang="de-DE" sz="3300" dirty="0" err="1"/>
              <a:t>behaviour</a:t>
            </a:r>
            <a:r>
              <a:rPr lang="de-DE" sz="3300" dirty="0"/>
              <a:t>, </a:t>
            </a:r>
            <a:r>
              <a:rPr lang="de-DE" sz="3300" dirty="0" err="1"/>
              <a:t>attitudes</a:t>
            </a:r>
            <a:r>
              <a:rPr lang="de-DE" sz="3300" dirty="0"/>
              <a:t> </a:t>
            </a:r>
            <a:r>
              <a:rPr lang="de-DE" sz="3300" dirty="0" err="1"/>
              <a:t>or</a:t>
            </a:r>
            <a:r>
              <a:rPr lang="de-DE" sz="3300" dirty="0"/>
              <a:t> </a:t>
            </a:r>
            <a:r>
              <a:rPr lang="de-DE" sz="3300" dirty="0" err="1"/>
              <a:t>opportunities</a:t>
            </a:r>
            <a:r>
              <a:rPr lang="de-DE" sz="3300" dirty="0"/>
              <a:t> </a:t>
            </a:r>
            <a:r>
              <a:rPr lang="de-DE" sz="3300" dirty="0" err="1"/>
              <a:t>of</a:t>
            </a:r>
            <a:r>
              <a:rPr lang="de-DE" sz="3300" dirty="0"/>
              <a:t> </a:t>
            </a:r>
            <a:r>
              <a:rPr lang="de-DE" sz="3300" dirty="0" err="1"/>
              <a:t>the</a:t>
            </a:r>
            <a:r>
              <a:rPr lang="de-DE" sz="3300" dirty="0"/>
              <a:t> </a:t>
            </a:r>
            <a:r>
              <a:rPr lang="de-DE" sz="3300" dirty="0" err="1"/>
              <a:t>target</a:t>
            </a:r>
            <a:r>
              <a:rPr lang="de-DE" sz="3300" dirty="0"/>
              <a:t> </a:t>
            </a:r>
            <a:r>
              <a:rPr lang="de-DE" sz="3300" dirty="0" err="1"/>
              <a:t>group</a:t>
            </a:r>
            <a:r>
              <a:rPr lang="de-DE" sz="3300" dirty="0"/>
              <a:t>(s)</a:t>
            </a:r>
          </a:p>
          <a:p>
            <a:pPr>
              <a:spcAft>
                <a:spcPts val="600"/>
              </a:spcAft>
            </a:pPr>
            <a:r>
              <a:rPr lang="en-US" sz="3300" dirty="0">
                <a:solidFill>
                  <a:srgbClr val="58748F"/>
                </a:solidFill>
              </a:rPr>
              <a:t>Quantitative indicator(s) of outcome</a:t>
            </a:r>
            <a:r>
              <a:rPr lang="en-US" sz="3300" dirty="0"/>
              <a:t>: numeric data measuring the observed outcome</a:t>
            </a:r>
          </a:p>
          <a:p>
            <a:pPr>
              <a:spcAft>
                <a:spcPts val="600"/>
              </a:spcAft>
            </a:pPr>
            <a:r>
              <a:rPr lang="en-US" sz="3300" dirty="0">
                <a:solidFill>
                  <a:srgbClr val="58748F"/>
                </a:solidFill>
              </a:rPr>
              <a:t>Scope of outcome: </a:t>
            </a:r>
            <a:r>
              <a:rPr lang="en-US" sz="3300" dirty="0"/>
              <a:t>how large is the observed change in your organization</a:t>
            </a:r>
          </a:p>
          <a:p>
            <a:pPr>
              <a:spcAft>
                <a:spcPts val="600"/>
              </a:spcAft>
            </a:pPr>
            <a:r>
              <a:rPr lang="en-US" sz="3300" dirty="0">
                <a:solidFill>
                  <a:srgbClr val="58748F"/>
                </a:solidFill>
              </a:rPr>
              <a:t>Relevance of the measure: </a:t>
            </a:r>
            <a:r>
              <a:rPr lang="en-US" sz="3300" dirty="0"/>
              <a:t>how relevant is the specific measure for reaching the stated goal</a:t>
            </a:r>
          </a:p>
          <a:p>
            <a:pPr>
              <a:spcAft>
                <a:spcPts val="600"/>
              </a:spcAft>
            </a:pPr>
            <a:r>
              <a:rPr lang="en-US" sz="3300" dirty="0">
                <a:solidFill>
                  <a:srgbClr val="58748F"/>
                </a:solidFill>
              </a:rPr>
              <a:t>Influencing agents: </a:t>
            </a:r>
            <a:r>
              <a:rPr lang="en-US" sz="3300" dirty="0"/>
              <a:t>people who can influence the outcome positively or negatively</a:t>
            </a:r>
          </a:p>
        </p:txBody>
      </p:sp>
      <p:sp>
        <p:nvSpPr>
          <p:cNvPr id="4" name="Foliennummernplatzhalter 3">
            <a:extLst>
              <a:ext uri="{FF2B5EF4-FFF2-40B4-BE49-F238E27FC236}">
                <a16:creationId xmlns:a16="http://schemas.microsoft.com/office/drawing/2014/main" id="{65A7CD86-A814-4865-BC40-08A58887E0B5}"/>
              </a:ext>
            </a:extLst>
          </p:cNvPr>
          <p:cNvSpPr>
            <a:spLocks noGrp="1"/>
          </p:cNvSpPr>
          <p:nvPr>
            <p:ph type="sldNum" sz="quarter" idx="12"/>
          </p:nvPr>
        </p:nvSpPr>
        <p:spPr/>
        <p:txBody>
          <a:bodyPr/>
          <a:lstStyle/>
          <a:p>
            <a:fld id="{506DEF79-D5F3-42ED-9335-D73AD216BB54}" type="slidenum">
              <a:rPr lang="de-DE" smtClean="0"/>
              <a:pPr/>
              <a:t>9</a:t>
            </a:fld>
            <a:endParaRPr lang="de-DE" dirty="0"/>
          </a:p>
        </p:txBody>
      </p:sp>
      <p:pic>
        <p:nvPicPr>
          <p:cNvPr id="5" name="Grafik 4" descr="Ein Bild, das Text enthält.&#10;&#10;Automatisch generierte Beschreibung">
            <a:extLst>
              <a:ext uri="{FF2B5EF4-FFF2-40B4-BE49-F238E27FC236}">
                <a16:creationId xmlns:a16="http://schemas.microsoft.com/office/drawing/2014/main" id="{7316D80E-8BC6-40BC-A7FA-1AD227C5F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328" y="188640"/>
            <a:ext cx="1242700" cy="658823"/>
          </a:xfrm>
          <a:prstGeom prst="rect">
            <a:avLst/>
          </a:prstGeom>
        </p:spPr>
      </p:pic>
    </p:spTree>
    <p:extLst>
      <p:ext uri="{BB962C8B-B14F-4D97-AF65-F5344CB8AC3E}">
        <p14:creationId xmlns:p14="http://schemas.microsoft.com/office/powerpoint/2010/main" val="946590553"/>
      </p:ext>
    </p:extLst>
  </p:cSld>
  <p:clrMapOvr>
    <a:masterClrMapping/>
  </p:clrMapOvr>
</p:sld>
</file>

<file path=ppt/theme/theme1.xml><?xml version="1.0" encoding="utf-8"?>
<a:theme xmlns:a="http://schemas.openxmlformats.org/drawingml/2006/main" name="Larissa">
  <a:themeElements>
    <a:clrScheme name="CEWS">
      <a:dk1>
        <a:sysClr val="windowText" lastClr="000000"/>
      </a:dk1>
      <a:lt1>
        <a:srgbClr val="FFFFFF"/>
      </a:lt1>
      <a:dk2>
        <a:srgbClr val="597490"/>
      </a:dk2>
      <a:lt2>
        <a:srgbClr val="F2F2F2"/>
      </a:lt2>
      <a:accent1>
        <a:srgbClr val="AE0069"/>
      </a:accent1>
      <a:accent2>
        <a:srgbClr val="445A6F"/>
      </a:accent2>
      <a:accent3>
        <a:srgbClr val="000080"/>
      </a:accent3>
      <a:accent4>
        <a:srgbClr val="EAE5CE"/>
      </a:accent4>
      <a:accent5>
        <a:srgbClr val="ACA690"/>
      </a:accent5>
      <a:accent6>
        <a:srgbClr val="A1ACB7"/>
      </a:accent6>
      <a:hlink>
        <a:srgbClr val="0000FF"/>
      </a:hlink>
      <a:folHlink>
        <a:srgbClr val="800080"/>
      </a:folHlink>
    </a:clrScheme>
    <a:fontScheme name="Sans Source Pro">
      <a:majorFont>
        <a:latin typeface="Sans Source Pro"/>
        <a:ea typeface=""/>
        <a:cs typeface=""/>
      </a:majorFont>
      <a:minorFont>
        <a:latin typeface="Sans Source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8ec5f598-09a5-4f4d-8ba3-f8504e05b148">GESISDOC-1985527011-8</_dlc_DocId>
    <_dlc_DocIdUrl xmlns="8ec5f598-09a5-4f4d-8ba3-f8504e05b148">
      <Url>http://intranet.gesis.intra/intern/Abteilungen/Dauerbeobachtung/CEWS/Wissensmanagement/_layouts/15/DocIdRedir.aspx?ID=GESISDOC-1985527011-8</Url>
      <Description>GESISDOC-1985527011-8</Description>
    </_dlc_DocIdUrl>
    <_dlc_DocIdPersistId xmlns="8ec5f598-09a5-4f4d-8ba3-f8504e05b148">false</_dlc_DocIdPersistId>
    <LikesCount xmlns="http://schemas.microsoft.com/sharepoint/v3" xsi:nil="true"/>
    <Ratings xmlns="http://schemas.microsoft.com/sharepoint/v3" xsi:nil="true"/>
    <RatingCount xmlns="http://schemas.microsoft.com/sharepoint/v3" xsi:nil="true"/>
    <LikedBy xmlns="http://schemas.microsoft.com/sharepoint/v3">
      <UserInfo>
        <DisplayName/>
        <AccountId xsi:nil="true"/>
        <AccountType/>
      </UserInfo>
    </LikedBy>
    <Gremium_x0020_intern xmlns="8ec5f598-09a5-4f4d-8ba3-f8504e05b148" xsi:nil="true"/>
    <AverageRating xmlns="http://schemas.microsoft.com/sharepoint/v3" xsi:nil="true"/>
    <RatedBy xmlns="http://schemas.microsoft.com/sharepoint/v3">
      <UserInfo>
        <DisplayName/>
        <AccountId xsi:nil="true"/>
        <AccountType/>
      </UserInfo>
    </RatedBy>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kument" ma:contentTypeID="0x010100A75C8EA54689B843A81A99A8ACD26FD2" ma:contentTypeVersion="3" ma:contentTypeDescription="Ein neues Dokument erstellen." ma:contentTypeScope="" ma:versionID="33fc23301b86d7f63b3b6be2a7eefba3">
  <xsd:schema xmlns:xsd="http://www.w3.org/2001/XMLSchema" xmlns:xs="http://www.w3.org/2001/XMLSchema" xmlns:p="http://schemas.microsoft.com/office/2006/metadata/properties" xmlns:ns1="http://schemas.microsoft.com/sharepoint/v3" xmlns:ns2="8ec5f598-09a5-4f4d-8ba3-f8504e05b148" targetNamespace="http://schemas.microsoft.com/office/2006/metadata/properties" ma:root="true" ma:fieldsID="c63705cd0b822ce9a71eba568b7cbf89" ns1:_="" ns2:_="">
    <xsd:import namespace="http://schemas.microsoft.com/sharepoint/v3"/>
    <xsd:import namespace="8ec5f598-09a5-4f4d-8ba3-f8504e05b148"/>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element ref="ns2:Gremium_x0020_intern"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7" nillable="true" ma:displayName="Bewertung (0 - 5)" ma:decimals="2" ma:description="Mittelwert aller Bewertungen, die abgegeben wurden." ma:internalName="AverageRating" ma:readOnly="false" ma:percentage="FALSE">
      <xsd:simpleType>
        <xsd:restriction base="dms:Number"/>
      </xsd:simpleType>
    </xsd:element>
    <xsd:element name="RatingCount" ma:index="8" nillable="true" ma:displayName="Anzahl Bewertungen" ma:decimals="0" ma:description="Anzahl abgegebener Bewertungen" ma:internalName="RatingCount" ma:readOnly="false" ma:percentage="FALSE">
      <xsd:simpleType>
        <xsd:restriction base="dms:Number"/>
      </xsd:simpleType>
    </xsd:element>
    <xsd:element name="RatedBy" ma:index="14" nillable="true" ma:displayName="Bewertet von" ma:description="Benutzer haben das Element bewertet."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Benutzerbewertungen" ma:description="Bewertungen für das Element" ma:internalName="Ratings">
      <xsd:simpleType>
        <xsd:restriction base="dms:Note">
          <xsd:maxLength value="255"/>
        </xsd:restriction>
      </xsd:simpleType>
    </xsd:element>
    <xsd:element name="LikesCount" ma:index="16" nillable="true" ma:displayName="Anzahl 'Gefällt mir'" ma:internalName="LikesCount">
      <xsd:simpleType>
        <xsd:restriction base="dms:Unknown"/>
      </xsd:simpleType>
    </xsd:element>
    <xsd:element name="LikedBy" ma:index="17" nillable="true" ma:displayName="Gefällt"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c5f598-09a5-4f4d-8ba3-f8504e05b148" elementFormDefault="qualified">
    <xsd:import namespace="http://schemas.microsoft.com/office/2006/documentManagement/types"/>
    <xsd:import namespace="http://schemas.microsoft.com/office/infopath/2007/PartnerControls"/>
    <xsd:element name="_dlc_DocId" ma:index="4" nillable="true" ma:displayName="Wert der Dokument-ID" ma:description="Der Wert der diesem Element zugewiesenen Dokument-ID." ma:internalName="_dlc_DocId" ma:readOnly="true">
      <xsd:simpleType>
        <xsd:restriction base="dms:Text"/>
      </xsd:simpleType>
    </xsd:element>
    <xsd:element name="_dlc_DocIdUrl" ma:index="5"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Gremium_x0020_intern" ma:index="9" nillable="true" ma:displayName="Gremium intern" ma:format="Dropdown" ma:internalName="Gremium_x0020_intern" ma:readOnly="false">
      <xsd:simpleType>
        <xsd:restriction base="dms:Choice">
          <xsd:enumeration value="KWA"/>
          <xsd:enumeration value="Institutsr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haltstyp"/>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62B3C9-84D1-44B4-980A-A658A0349369}">
  <ds:schemaRefs>
    <ds:schemaRef ds:uri="http://schemas.microsoft.com/sharepoint/v3/contenttype/forms"/>
  </ds:schemaRefs>
</ds:datastoreItem>
</file>

<file path=customXml/itemProps2.xml><?xml version="1.0" encoding="utf-8"?>
<ds:datastoreItem xmlns:ds="http://schemas.openxmlformats.org/officeDocument/2006/customXml" ds:itemID="{86D38C2E-02CC-42D3-9E17-44C09712BF5F}">
  <ds:schemaRefs>
    <ds:schemaRef ds:uri="http://schemas.openxmlformats.org/package/2006/metadata/core-properties"/>
    <ds:schemaRef ds:uri="8ec5f598-09a5-4f4d-8ba3-f8504e05b148"/>
    <ds:schemaRef ds:uri="http://www.w3.org/XML/1998/namespace"/>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226F3FF9-422F-45E0-A6AB-77F6EE6152F9}">
  <ds:schemaRefs>
    <ds:schemaRef ds:uri="http://schemas.microsoft.com/sharepoint/events"/>
  </ds:schemaRefs>
</ds:datastoreItem>
</file>

<file path=customXml/itemProps4.xml><?xml version="1.0" encoding="utf-8"?>
<ds:datastoreItem xmlns:ds="http://schemas.openxmlformats.org/officeDocument/2006/customXml" ds:itemID="{77B8F2FB-A48E-4733-AF9E-72CFAEE5D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c5f598-09a5-4f4d-8ba3-f8504e05b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1055</Words>
  <Application>Microsoft Office PowerPoint</Application>
  <PresentationFormat>Bildschirmpräsentation (4:3)</PresentationFormat>
  <Paragraphs>88</Paragraphs>
  <Slides>16</Slides>
  <Notes>1</Notes>
  <HiddenSlides>0</HiddenSlides>
  <MMClips>0</MMClips>
  <ScaleCrop>false</ScaleCrop>
  <HeadingPairs>
    <vt:vector size="6" baseType="variant">
      <vt:variant>
        <vt:lpstr>Verwendete Schriftarten</vt:lpstr>
      </vt:variant>
      <vt:variant>
        <vt:i4>16</vt:i4>
      </vt:variant>
      <vt:variant>
        <vt:lpstr>Design</vt:lpstr>
      </vt:variant>
      <vt:variant>
        <vt:i4>1</vt:i4>
      </vt:variant>
      <vt:variant>
        <vt:lpstr>Folientitel</vt:lpstr>
      </vt:variant>
      <vt:variant>
        <vt:i4>16</vt:i4>
      </vt:variant>
    </vt:vector>
  </HeadingPairs>
  <TitlesOfParts>
    <vt:vector size="33" baseType="lpstr">
      <vt:lpstr>Source Sans Pro Black</vt:lpstr>
      <vt:lpstr>Source Serif Pro Light</vt:lpstr>
      <vt:lpstr>Wingdings 3</vt:lpstr>
      <vt:lpstr>Source Code Pro Light</vt:lpstr>
      <vt:lpstr>Source Serif Pro</vt:lpstr>
      <vt:lpstr>Source Code Pro</vt:lpstr>
      <vt:lpstr>Source Sans Pro Semibold</vt:lpstr>
      <vt:lpstr>Wingdings</vt:lpstr>
      <vt:lpstr>Source Code Pro Black</vt:lpstr>
      <vt:lpstr>Source Serif Pro Black</vt:lpstr>
      <vt:lpstr>Source Sans Pro Light</vt:lpstr>
      <vt:lpstr>Sans Source Pro</vt:lpstr>
      <vt:lpstr>Source Sans Pro</vt:lpstr>
      <vt:lpstr>Arial</vt:lpstr>
      <vt:lpstr>Source Serif Pro Semibold</vt:lpstr>
      <vt:lpstr>Source Code Pro Semibold</vt:lpstr>
      <vt:lpstr>Larissa</vt:lpstr>
      <vt:lpstr>GEECCO Log Journal </vt:lpstr>
      <vt:lpstr>Content</vt:lpstr>
      <vt:lpstr>GEECCO Log Journal – Aim and Target Groups</vt:lpstr>
      <vt:lpstr>GEECCO Log Journal Tutorial – Learning Objectives</vt:lpstr>
      <vt:lpstr>Preconditions for Optimal Use I</vt:lpstr>
      <vt:lpstr>Preconditions for Optimal Use II</vt:lpstr>
      <vt:lpstr>Step-by-Step Guide – Step I</vt:lpstr>
      <vt:lpstr>Step-by-Step Guide - Step II</vt:lpstr>
      <vt:lpstr>Indicators for monitoring the implementation of gender equality measures</vt:lpstr>
      <vt:lpstr>Step-by-Step Guide - Step III</vt:lpstr>
      <vt:lpstr>Step-by-Step Guide - Step IV</vt:lpstr>
      <vt:lpstr>Examples - Information on each indicator of the GEECCO Log Journal</vt:lpstr>
      <vt:lpstr>Examples – How to fill each column of the GEECCO Log Journal</vt:lpstr>
      <vt:lpstr>Step-by-Step Guide - Step V</vt:lpstr>
      <vt:lpstr>Background Information – Tutorial Development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Heuser, Holger</dc:creator>
  <cp:lastModifiedBy>Schredl, Claudia</cp:lastModifiedBy>
  <cp:revision>471</cp:revision>
  <cp:lastPrinted>2015-06-26T07:02:07Z</cp:lastPrinted>
  <dcterms:created xsi:type="dcterms:W3CDTF">2014-11-24T15:32:57Z</dcterms:created>
  <dcterms:modified xsi:type="dcterms:W3CDTF">2021-02-23T10:48:58Z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4042da10-24f8-49df-ad88-dc164f6eba38</vt:lpwstr>
  </property>
  <property fmtid="{D5CDD505-2E9C-101B-9397-08002B2CF9AE}" pid="3" name="ContentTypeId">
    <vt:lpwstr>0x010100A75C8EA54689B843A81A99A8ACD26FD2</vt:lpwstr>
  </property>
  <property fmtid="{D5CDD505-2E9C-101B-9397-08002B2CF9AE}" pid="4" name="WorkAddress">
    <vt:lpwstr/>
  </property>
  <property fmtid="{D5CDD505-2E9C-101B-9397-08002B2CF9AE}" pid="5" name="Gremium">
    <vt:lpwstr/>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ies>
</file>