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07200" cy="9906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ena" initials="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3A7"/>
    <a:srgbClr val="0084AD"/>
    <a:srgbClr val="186B91"/>
    <a:srgbClr val="DEE7F5"/>
    <a:srgbClr val="1586CB"/>
    <a:srgbClr val="1399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84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AB5C-3D5B-4BCD-BD13-5C8C37457C5F}" type="datetimeFigureOut">
              <a:rPr lang="sl-SI" smtClean="0"/>
              <a:t>24.9.2014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08981"/>
            <a:ext cx="294978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E531D-8B17-40D3-B7E2-B5810512426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8867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838" y="0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05350"/>
            <a:ext cx="544576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838" y="9408981"/>
            <a:ext cx="29497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38818F-A828-4E43-A64A-8E1EF766C15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930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29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2130425"/>
            <a:ext cx="518477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sl-SI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51275" y="3886200"/>
            <a:ext cx="4537075" cy="11985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sl-SI" noProof="0" smtClean="0"/>
          </a:p>
        </p:txBody>
      </p:sp>
    </p:spTree>
    <p:extLst>
      <p:ext uri="{BB962C8B-B14F-4D97-AF65-F5344CB8AC3E}">
        <p14:creationId xmlns:p14="http://schemas.microsoft.com/office/powerpoint/2010/main" val="31250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F5DF8-64DC-4256-B411-4682D779C8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300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D3560-8229-47A8-99CF-AFA02368CEE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848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A172-AB4A-41C0-ABF8-4460E61BD1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268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CAD73-305A-4732-9741-A4A56968354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08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653F-8FDF-492F-8106-4C7072EBAE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168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CC3E2-1074-478B-9919-F490343960A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184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1577E-4AD7-4763-B658-291A008257F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648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DF3C2-A4FF-4036-B1A4-962EA7E1EA3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316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52299-5290-4C98-9BFF-7675D02A591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067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B58B-9424-4378-B12A-8E423781E32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648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1028" name="Line 13"/>
          <p:cNvSpPr>
            <a:spLocks noChangeShapeType="1"/>
          </p:cNvSpPr>
          <p:nvPr/>
        </p:nvSpPr>
        <p:spPr bwMode="auto">
          <a:xfrm>
            <a:off x="0" y="504825"/>
            <a:ext cx="9112250" cy="0"/>
          </a:xfrm>
          <a:prstGeom prst="line">
            <a:avLst/>
          </a:prstGeom>
          <a:noFill/>
          <a:ln w="31750">
            <a:solidFill>
              <a:srgbClr val="0084A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0" y="6262688"/>
            <a:ext cx="9144000" cy="612775"/>
          </a:xfrm>
          <a:prstGeom prst="rect">
            <a:avLst/>
          </a:prstGeom>
          <a:solidFill>
            <a:srgbClr val="0084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l-SI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3" y="6380163"/>
            <a:ext cx="5737225" cy="341312"/>
          </a:xfrm>
          <a:prstGeom prst="rect">
            <a:avLst/>
          </a:prstGeom>
          <a:solidFill>
            <a:srgbClr val="DEE7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381750"/>
            <a:ext cx="2133600" cy="342900"/>
          </a:xfrm>
          <a:prstGeom prst="rect">
            <a:avLst/>
          </a:prstGeom>
          <a:solidFill>
            <a:srgbClr val="DEE7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2804EBE-147B-48D5-8FB2-F2F5BFA8349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1032" name="Picture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571817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713" y="77788"/>
            <a:ext cx="1508125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188913"/>
            <a:ext cx="5216525" cy="3411537"/>
          </a:xfrm>
        </p:spPr>
        <p:txBody>
          <a:bodyPr/>
          <a:lstStyle/>
          <a:p>
            <a:r>
              <a:rPr lang="sl-SI" sz="3200" dirty="0" smtClean="0">
                <a:solidFill>
                  <a:srgbClr val="4873A7"/>
                </a:solidFill>
              </a:rPr>
              <a:t/>
            </a:r>
            <a:br>
              <a:rPr lang="sl-SI" sz="3200" dirty="0" smtClean="0">
                <a:solidFill>
                  <a:srgbClr val="4873A7"/>
                </a:solidFill>
              </a:rPr>
            </a:br>
            <a:r>
              <a:rPr lang="sl-SI" sz="3200" dirty="0">
                <a:solidFill>
                  <a:srgbClr val="4873A7"/>
                </a:solidFill>
              </a:rPr>
              <a:t/>
            </a:r>
            <a:br>
              <a:rPr lang="sl-SI" sz="3200" dirty="0">
                <a:solidFill>
                  <a:srgbClr val="4873A7"/>
                </a:solidFill>
              </a:rPr>
            </a:br>
            <a:r>
              <a:rPr lang="sl-SI" sz="3200" dirty="0" smtClean="0">
                <a:solidFill>
                  <a:srgbClr val="4873A7"/>
                </a:solidFill>
              </a:rPr>
              <a:t/>
            </a:r>
            <a:br>
              <a:rPr lang="sl-SI" sz="3200" dirty="0" smtClean="0">
                <a:solidFill>
                  <a:srgbClr val="4873A7"/>
                </a:solidFill>
              </a:rPr>
            </a:br>
            <a:r>
              <a:rPr lang="en-US" sz="3200" dirty="0" smtClean="0">
                <a:solidFill>
                  <a:srgbClr val="4873A7"/>
                </a:solidFill>
              </a:rPr>
              <a:t>National </a:t>
            </a:r>
            <a:r>
              <a:rPr lang="en-US" sz="3200" dirty="0">
                <a:solidFill>
                  <a:srgbClr val="4873A7"/>
                </a:solidFill>
              </a:rPr>
              <a:t>design, fieldwork and data harmonization for </a:t>
            </a:r>
            <a:r>
              <a:rPr lang="en-US" sz="3200" dirty="0" smtClean="0">
                <a:solidFill>
                  <a:srgbClr val="4873A7"/>
                </a:solidFill>
              </a:rPr>
              <a:t>L</a:t>
            </a:r>
            <a:r>
              <a:rPr lang="sl-SI" sz="3200" dirty="0" err="1" smtClean="0">
                <a:solidFill>
                  <a:srgbClr val="4873A7"/>
                </a:solidFill>
              </a:rPr>
              <a:t>abour</a:t>
            </a:r>
            <a:r>
              <a:rPr lang="sl-SI" sz="3200" dirty="0" smtClean="0">
                <a:solidFill>
                  <a:srgbClr val="4873A7"/>
                </a:solidFill>
              </a:rPr>
              <a:t> </a:t>
            </a:r>
            <a:r>
              <a:rPr lang="en-US" sz="3200" dirty="0" smtClean="0">
                <a:solidFill>
                  <a:srgbClr val="4873A7"/>
                </a:solidFill>
              </a:rPr>
              <a:t>F</a:t>
            </a:r>
            <a:r>
              <a:rPr lang="sl-SI" sz="3200" dirty="0" err="1" smtClean="0">
                <a:solidFill>
                  <a:srgbClr val="4873A7"/>
                </a:solidFill>
              </a:rPr>
              <a:t>orce</a:t>
            </a:r>
            <a:r>
              <a:rPr lang="sl-SI" sz="3200" dirty="0" smtClean="0">
                <a:solidFill>
                  <a:srgbClr val="4873A7"/>
                </a:solidFill>
              </a:rPr>
              <a:t> </a:t>
            </a:r>
            <a:r>
              <a:rPr lang="en-US" sz="3200" dirty="0" smtClean="0">
                <a:solidFill>
                  <a:srgbClr val="4873A7"/>
                </a:solidFill>
              </a:rPr>
              <a:t>S</a:t>
            </a:r>
            <a:r>
              <a:rPr lang="sl-SI" sz="3200" dirty="0" err="1" smtClean="0">
                <a:solidFill>
                  <a:srgbClr val="4873A7"/>
                </a:solidFill>
              </a:rPr>
              <a:t>urvey</a:t>
            </a:r>
            <a:endParaRPr lang="en-US" altLang="sl-SI" sz="3200" dirty="0" smtClean="0">
              <a:solidFill>
                <a:srgbClr val="4873A7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95936" y="4581128"/>
            <a:ext cx="4680446" cy="1198563"/>
          </a:xfrm>
        </p:spPr>
        <p:txBody>
          <a:bodyPr/>
          <a:lstStyle/>
          <a:p>
            <a:endParaRPr lang="sl-SI" altLang="sl-SI" sz="2000" dirty="0" smtClean="0">
              <a:solidFill>
                <a:srgbClr val="4873A7"/>
              </a:solidFill>
            </a:endParaRPr>
          </a:p>
          <a:p>
            <a:endParaRPr lang="sl-SI" altLang="sl-SI" sz="2000" dirty="0" smtClean="0">
              <a:solidFill>
                <a:srgbClr val="4873A7"/>
              </a:solidFill>
            </a:endParaRPr>
          </a:p>
          <a:p>
            <a:r>
              <a:rPr lang="sl-SI" altLang="sl-SI" sz="1800" dirty="0" smtClean="0">
                <a:solidFill>
                  <a:srgbClr val="4873A7"/>
                </a:solidFill>
              </a:rPr>
              <a:t>Irena Svetin</a:t>
            </a:r>
          </a:p>
          <a:p>
            <a:r>
              <a:rPr lang="sl-SI" altLang="sl-SI" sz="1800" dirty="0" err="1" smtClean="0">
                <a:solidFill>
                  <a:srgbClr val="4873A7"/>
                </a:solidFill>
              </a:rPr>
              <a:t>Statistical</a:t>
            </a:r>
            <a:r>
              <a:rPr lang="sl-SI" altLang="sl-SI" sz="1800" dirty="0" smtClean="0">
                <a:solidFill>
                  <a:srgbClr val="4873A7"/>
                </a:solidFill>
              </a:rPr>
              <a:t> Office </a:t>
            </a:r>
            <a:r>
              <a:rPr lang="sl-SI" altLang="sl-SI" sz="1800" dirty="0" err="1" smtClean="0">
                <a:solidFill>
                  <a:srgbClr val="4873A7"/>
                </a:solidFill>
              </a:rPr>
              <a:t>of</a:t>
            </a:r>
            <a:r>
              <a:rPr lang="sl-SI" altLang="sl-SI" sz="1800" dirty="0" smtClean="0">
                <a:solidFill>
                  <a:srgbClr val="4873A7"/>
                </a:solidFill>
              </a:rPr>
              <a:t> </a:t>
            </a:r>
            <a:r>
              <a:rPr lang="sl-SI" altLang="sl-SI" sz="1800" dirty="0" err="1" smtClean="0">
                <a:solidFill>
                  <a:srgbClr val="4873A7"/>
                </a:solidFill>
              </a:rPr>
              <a:t>the</a:t>
            </a:r>
            <a:r>
              <a:rPr lang="sl-SI" altLang="sl-SI" sz="1800" dirty="0" smtClean="0">
                <a:solidFill>
                  <a:srgbClr val="4873A7"/>
                </a:solidFill>
              </a:rPr>
              <a:t> </a:t>
            </a:r>
            <a:r>
              <a:rPr lang="sl-SI" altLang="sl-SI" sz="1800" dirty="0" err="1" smtClean="0">
                <a:solidFill>
                  <a:srgbClr val="4873A7"/>
                </a:solidFill>
              </a:rPr>
              <a:t>Republic</a:t>
            </a:r>
            <a:r>
              <a:rPr lang="sl-SI" altLang="sl-SI" sz="1800" dirty="0" smtClean="0">
                <a:solidFill>
                  <a:srgbClr val="4873A7"/>
                </a:solidFill>
              </a:rPr>
              <a:t> </a:t>
            </a:r>
            <a:r>
              <a:rPr lang="sl-SI" altLang="sl-SI" sz="1800" dirty="0" err="1" smtClean="0">
                <a:solidFill>
                  <a:srgbClr val="4873A7"/>
                </a:solidFill>
              </a:rPr>
              <a:t>of</a:t>
            </a:r>
            <a:r>
              <a:rPr lang="sl-SI" altLang="sl-SI" sz="1800" dirty="0" smtClean="0">
                <a:solidFill>
                  <a:srgbClr val="4873A7"/>
                </a:solidFill>
              </a:rPr>
              <a:t> </a:t>
            </a:r>
            <a:r>
              <a:rPr lang="sl-SI" altLang="sl-SI" sz="1800" dirty="0" err="1" smtClean="0">
                <a:solidFill>
                  <a:srgbClr val="4873A7"/>
                </a:solidFill>
              </a:rPr>
              <a:t>Slovenia</a:t>
            </a:r>
            <a:endParaRPr lang="sl-SI" altLang="sl-SI" sz="1800" dirty="0" smtClean="0">
              <a:solidFill>
                <a:srgbClr val="4873A7"/>
              </a:solidFill>
            </a:endParaRPr>
          </a:p>
          <a:p>
            <a:r>
              <a:rPr lang="sl-SI" altLang="sl-SI" sz="1800" dirty="0" smtClean="0">
                <a:solidFill>
                  <a:srgbClr val="4873A7"/>
                </a:solidFill>
              </a:rPr>
              <a:t>September 2014</a:t>
            </a:r>
            <a:endParaRPr lang="sl-SI" altLang="sl-SI" sz="1800" dirty="0">
              <a:solidFill>
                <a:srgbClr val="4873A7"/>
              </a:solidFill>
            </a:endParaRPr>
          </a:p>
          <a:p>
            <a:endParaRPr lang="en-US" altLang="sl-SI" sz="1800" dirty="0" smtClean="0">
              <a:solidFill>
                <a:srgbClr val="4873A7"/>
              </a:solidFill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0" y="196850"/>
            <a:ext cx="725488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dirty="0" err="1" smtClean="0">
                <a:solidFill>
                  <a:srgbClr val="003399"/>
                </a:solidFill>
              </a:rPr>
              <a:t>Slovenian</a:t>
            </a:r>
            <a:r>
              <a:rPr lang="sl-SI" altLang="sl-SI" sz="3200" b="1" dirty="0" smtClean="0">
                <a:solidFill>
                  <a:srgbClr val="003399"/>
                </a:solidFill>
              </a:rPr>
              <a:t> </a:t>
            </a:r>
            <a:r>
              <a:rPr lang="sl-SI" altLang="sl-SI" sz="3200" b="1" dirty="0" err="1" smtClean="0">
                <a:solidFill>
                  <a:srgbClr val="003399"/>
                </a:solidFill>
              </a:rPr>
              <a:t>vs</a:t>
            </a:r>
            <a:r>
              <a:rPr lang="sl-SI" altLang="sl-SI" sz="3200" b="1" dirty="0" smtClean="0">
                <a:solidFill>
                  <a:srgbClr val="003399"/>
                </a:solidFill>
              </a:rPr>
              <a:t>. </a:t>
            </a:r>
            <a:r>
              <a:rPr lang="sl-SI" altLang="sl-SI" sz="3200" b="1" dirty="0" err="1" smtClean="0">
                <a:solidFill>
                  <a:srgbClr val="003399"/>
                </a:solidFill>
              </a:rPr>
              <a:t>Eurostat</a:t>
            </a:r>
            <a:r>
              <a:rPr lang="sl-SI" altLang="sl-SI" sz="3200" b="1" dirty="0" smtClean="0">
                <a:solidFill>
                  <a:srgbClr val="003399"/>
                </a:solidFill>
              </a:rPr>
              <a:t> </a:t>
            </a:r>
            <a:r>
              <a:rPr lang="sl-SI" altLang="sl-SI" sz="3200" b="1" dirty="0" err="1" smtClean="0">
                <a:solidFill>
                  <a:srgbClr val="003399"/>
                </a:solidFill>
              </a:rPr>
              <a:t>database</a:t>
            </a:r>
            <a:endParaRPr lang="sl-SI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>
                <a:solidFill>
                  <a:srgbClr val="003399"/>
                </a:solidFill>
              </a:rPr>
              <a:t>Translation</a:t>
            </a:r>
            <a:r>
              <a:rPr lang="sl-SI" sz="2400" dirty="0" smtClean="0">
                <a:solidFill>
                  <a:srgbClr val="003399"/>
                </a:solidFill>
              </a:rPr>
              <a:t>: </a:t>
            </a:r>
            <a:r>
              <a:rPr lang="sl-SI" sz="2400" dirty="0" err="1" smtClean="0">
                <a:solidFill>
                  <a:srgbClr val="003399"/>
                </a:solidFill>
              </a:rPr>
              <a:t>national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questions</a:t>
            </a:r>
            <a:r>
              <a:rPr lang="sl-SI" sz="2400" dirty="0" smtClean="0">
                <a:solidFill>
                  <a:srgbClr val="003399"/>
                </a:solidFill>
              </a:rPr>
              <a:t> → ES variables</a:t>
            </a:r>
          </a:p>
          <a:p>
            <a:r>
              <a:rPr lang="sl-SI" sz="2400" dirty="0" smtClean="0">
                <a:solidFill>
                  <a:srgbClr val="003399"/>
                </a:solidFill>
              </a:rPr>
              <a:t>Not </a:t>
            </a:r>
            <a:r>
              <a:rPr 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sufficient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quality</a:t>
            </a:r>
            <a:r>
              <a:rPr lang="sl-SI" sz="2400" dirty="0" smtClean="0">
                <a:solidFill>
                  <a:srgbClr val="003399"/>
                </a:solidFill>
              </a:rPr>
              <a:t> (</a:t>
            </a:r>
            <a:r>
              <a:rPr lang="sl-SI" sz="2400" dirty="0" err="1" smtClean="0">
                <a:solidFill>
                  <a:srgbClr val="003399"/>
                </a:solidFill>
              </a:rPr>
              <a:t>complex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variables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and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filters</a:t>
            </a:r>
            <a:r>
              <a:rPr lang="sl-SI" sz="24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400" dirty="0" err="1" smtClean="0">
                <a:solidFill>
                  <a:srgbClr val="003399"/>
                </a:solidFill>
              </a:rPr>
              <a:t>Verification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programmes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>
                <a:solidFill>
                  <a:srgbClr val="003399"/>
                </a:solidFill>
              </a:rPr>
              <a:t>Data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sent</a:t>
            </a:r>
            <a:r>
              <a:rPr lang="sl-SI" sz="2400" dirty="0">
                <a:solidFill>
                  <a:srgbClr val="003399"/>
                </a:solidFill>
              </a:rPr>
              <a:t> on time</a:t>
            </a:r>
          </a:p>
          <a:p>
            <a:r>
              <a:rPr lang="sl-SI" sz="2400" dirty="0" err="1" smtClean="0">
                <a:solidFill>
                  <a:srgbClr val="003399"/>
                </a:solidFill>
              </a:rPr>
              <a:t>Comparison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results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Rules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for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protection</a:t>
            </a:r>
            <a:r>
              <a:rPr lang="sl-SI" sz="2400" dirty="0" smtClean="0">
                <a:solidFill>
                  <a:srgbClr val="003399"/>
                </a:solidFill>
              </a:rPr>
              <a:t> (</a:t>
            </a:r>
            <a:r>
              <a:rPr lang="sl-SI" sz="2400" smtClean="0">
                <a:solidFill>
                  <a:srgbClr val="003399"/>
                </a:solidFill>
              </a:rPr>
              <a:t>aggregated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and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microdata</a:t>
            </a:r>
            <a:r>
              <a:rPr lang="sl-SI" sz="2400" dirty="0" smtClean="0">
                <a:solidFill>
                  <a:srgbClr val="003399"/>
                </a:solidFill>
              </a:rPr>
              <a:t>)</a:t>
            </a:r>
          </a:p>
          <a:p>
            <a:pPr marL="0" indent="0">
              <a:buNone/>
            </a:pPr>
            <a:endParaRPr lang="sl-SI" sz="2400" dirty="0" smtClean="0">
              <a:solidFill>
                <a:srgbClr val="003399"/>
              </a:solidFill>
            </a:endParaRPr>
          </a:p>
          <a:p>
            <a:pPr algn="just"/>
            <a:endParaRPr lang="sl-SI" sz="24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sl-SI" sz="2400" dirty="0" smtClean="0">
              <a:solidFill>
                <a:srgbClr val="003399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16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dirty="0" err="1">
                <a:solidFill>
                  <a:srgbClr val="003399"/>
                </a:solidFill>
              </a:rPr>
              <a:t>Work</a:t>
            </a:r>
            <a:r>
              <a:rPr lang="sl-SI" sz="3200" b="1" dirty="0">
                <a:solidFill>
                  <a:srgbClr val="003399"/>
                </a:solidFill>
              </a:rPr>
              <a:t> </a:t>
            </a:r>
            <a:r>
              <a:rPr lang="sl-SI" sz="3200" b="1" dirty="0" err="1">
                <a:solidFill>
                  <a:srgbClr val="003399"/>
                </a:solidFill>
              </a:rPr>
              <a:t>with</a:t>
            </a:r>
            <a:r>
              <a:rPr lang="sl-SI" sz="3200" b="1" dirty="0">
                <a:solidFill>
                  <a:srgbClr val="003399"/>
                </a:solidFill>
              </a:rPr>
              <a:t> </a:t>
            </a:r>
            <a:r>
              <a:rPr lang="sl-SI" sz="3200" b="1" dirty="0" err="1">
                <a:solidFill>
                  <a:srgbClr val="003399"/>
                </a:solidFill>
              </a:rPr>
              <a:t>the</a:t>
            </a:r>
            <a:r>
              <a:rPr lang="sl-SI" sz="3200" b="1" dirty="0">
                <a:solidFill>
                  <a:srgbClr val="003399"/>
                </a:solidFill>
              </a:rPr>
              <a:t> </a:t>
            </a:r>
            <a:r>
              <a:rPr lang="sl-SI" sz="3200" b="1" dirty="0" err="1">
                <a:solidFill>
                  <a:srgbClr val="003399"/>
                </a:solidFill>
              </a:rPr>
              <a:t>microdata</a:t>
            </a:r>
            <a:endParaRPr lang="sl-SI" sz="3200" b="1" dirty="0">
              <a:solidFill>
                <a:srgbClr val="003399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>
                <a:solidFill>
                  <a:srgbClr val="003399"/>
                </a:solidFill>
              </a:rPr>
              <a:t>Cooperation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between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user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and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provider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Protected</a:t>
            </a:r>
            <a:r>
              <a:rPr lang="sl-SI" sz="2400" dirty="0" smtClean="0">
                <a:solidFill>
                  <a:srgbClr val="003399"/>
                </a:solidFill>
              </a:rPr>
              <a:t> file</a:t>
            </a:r>
          </a:p>
          <a:p>
            <a:r>
              <a:rPr lang="sl-SI" sz="2400" dirty="0" err="1" smtClean="0">
                <a:solidFill>
                  <a:srgbClr val="003399"/>
                </a:solidFill>
              </a:rPr>
              <a:t>Derived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variables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Tools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Important</a:t>
            </a:r>
            <a:r>
              <a:rPr lang="sl-SI" sz="2400" dirty="0" smtClean="0">
                <a:solidFill>
                  <a:srgbClr val="003399"/>
                </a:solidFill>
              </a:rPr>
              <a:t>: </a:t>
            </a:r>
            <a:r>
              <a:rPr lang="sl-SI" sz="2400" dirty="0" err="1" smtClean="0">
                <a:solidFill>
                  <a:srgbClr val="003399"/>
                </a:solidFill>
              </a:rPr>
              <a:t>good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knowledge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about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phenomenon</a:t>
            </a:r>
            <a:r>
              <a:rPr lang="sl-SI" sz="2400" dirty="0" smtClean="0">
                <a:solidFill>
                  <a:srgbClr val="003399"/>
                </a:solidFill>
              </a:rPr>
              <a:t> in </a:t>
            </a:r>
            <a:r>
              <a:rPr lang="sl-SI" sz="2400" dirty="0" err="1" smtClean="0">
                <a:solidFill>
                  <a:srgbClr val="003399"/>
                </a:solidFill>
              </a:rPr>
              <a:t>question</a:t>
            </a:r>
            <a:r>
              <a:rPr lang="sl-SI" sz="2400" dirty="0" smtClean="0">
                <a:solidFill>
                  <a:srgbClr val="003399"/>
                </a:solidFill>
              </a:rPr>
              <a:t>, </a:t>
            </a:r>
            <a:r>
              <a:rPr lang="sl-SI" sz="2400" dirty="0" err="1" smtClean="0">
                <a:solidFill>
                  <a:srgbClr val="003399"/>
                </a:solidFill>
              </a:rPr>
              <a:t>population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and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definitions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Terminology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Interpretation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Usage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signs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for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less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reliable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Comparison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r>
              <a:rPr lang="sl-SI" sz="2400" dirty="0" smtClean="0">
                <a:solidFill>
                  <a:srgbClr val="003399"/>
                </a:solidFill>
              </a:rPr>
              <a:t> (</a:t>
            </a:r>
            <a:r>
              <a:rPr lang="sl-SI" sz="2400" dirty="0" err="1" smtClean="0">
                <a:solidFill>
                  <a:srgbClr val="003399"/>
                </a:solidFill>
              </a:rPr>
              <a:t>different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sources</a:t>
            </a:r>
            <a:r>
              <a:rPr lang="sl-SI" sz="2400" dirty="0" smtClean="0">
                <a:solidFill>
                  <a:srgbClr val="003399"/>
                </a:solidFill>
              </a:rPr>
              <a:t>)</a:t>
            </a:r>
          </a:p>
          <a:p>
            <a:endParaRPr lang="sl-SI" sz="2400" dirty="0">
              <a:solidFill>
                <a:srgbClr val="003399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84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dirty="0" err="1">
                <a:solidFill>
                  <a:srgbClr val="003399"/>
                </a:solidFill>
                <a:latin typeface="+mn-lt"/>
                <a:ea typeface="+mn-ea"/>
                <a:cs typeface="+mn-cs"/>
              </a:rPr>
              <a:t>Content</a:t>
            </a:r>
            <a:endParaRPr lang="en-US" altLang="sl-SI" sz="32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sl-SI" altLang="sl-SI" sz="2400" dirty="0">
                <a:solidFill>
                  <a:srgbClr val="003399"/>
                </a:solidFill>
              </a:rPr>
              <a:t>General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overview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</a:p>
          <a:p>
            <a:r>
              <a:rPr lang="sl-SI" altLang="sl-SI" sz="2400" dirty="0" err="1" smtClean="0">
                <a:solidFill>
                  <a:srgbClr val="003399"/>
                </a:solidFill>
              </a:rPr>
              <a:t>Process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data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collection</a:t>
            </a:r>
            <a:endParaRPr lang="sl-SI" altLang="sl-SI" sz="2400" dirty="0" smtClean="0">
              <a:solidFill>
                <a:srgbClr val="003399"/>
              </a:solidFill>
            </a:endParaRPr>
          </a:p>
          <a:p>
            <a:r>
              <a:rPr lang="sl-SI" altLang="sl-SI" sz="2400" dirty="0">
                <a:solidFill>
                  <a:srgbClr val="003399"/>
                </a:solidFill>
              </a:rPr>
              <a:t>Ad hoc </a:t>
            </a:r>
            <a:r>
              <a:rPr lang="sl-SI" altLang="sl-SI" sz="2400" dirty="0" err="1">
                <a:solidFill>
                  <a:srgbClr val="003399"/>
                </a:solidFill>
              </a:rPr>
              <a:t>modules</a:t>
            </a:r>
            <a:endParaRPr lang="sl-SI" altLang="sl-SI" sz="2400" dirty="0">
              <a:solidFill>
                <a:srgbClr val="003399"/>
              </a:solidFill>
            </a:endParaRPr>
          </a:p>
          <a:p>
            <a:r>
              <a:rPr lang="sl-SI" altLang="sl-SI" sz="2400" dirty="0" err="1" smtClean="0">
                <a:solidFill>
                  <a:srgbClr val="003399"/>
                </a:solidFill>
              </a:rPr>
              <a:t>Slovenian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vs</a:t>
            </a:r>
            <a:r>
              <a:rPr lang="sl-SI" altLang="sl-SI" sz="2400" dirty="0" smtClean="0">
                <a:solidFill>
                  <a:srgbClr val="003399"/>
                </a:solidFill>
              </a:rPr>
              <a:t>.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Eurostat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database</a:t>
            </a:r>
            <a:endParaRPr lang="sl-SI" altLang="sl-SI" sz="2400" dirty="0" smtClean="0">
              <a:solidFill>
                <a:srgbClr val="003399"/>
              </a:solidFill>
            </a:endParaRPr>
          </a:p>
          <a:p>
            <a:r>
              <a:rPr lang="sl-SI" altLang="sl-SI" sz="2400" dirty="0" err="1" smtClean="0">
                <a:solidFill>
                  <a:srgbClr val="003399"/>
                </a:solidFill>
              </a:rPr>
              <a:t>Work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with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altLang="sl-SI" sz="2400" dirty="0" smtClean="0">
                <a:solidFill>
                  <a:srgbClr val="003399"/>
                </a:solidFill>
              </a:rPr>
              <a:t> </a:t>
            </a:r>
            <a:r>
              <a:rPr lang="sl-SI" altLang="sl-SI" sz="2400" dirty="0" err="1" smtClean="0">
                <a:solidFill>
                  <a:srgbClr val="003399"/>
                </a:solidFill>
              </a:rPr>
              <a:t>microdata</a:t>
            </a:r>
            <a:endParaRPr lang="sl-SI" altLang="sl-SI" sz="2400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endParaRPr lang="sl-SI" altLang="sl-SI" sz="2800" dirty="0" smtClean="0">
              <a:solidFill>
                <a:srgbClr val="003399"/>
              </a:solidFill>
            </a:endParaRPr>
          </a:p>
          <a:p>
            <a:endParaRPr lang="sl-SI" altLang="sl-SI" dirty="0" smtClean="0">
              <a:solidFill>
                <a:srgbClr val="003399"/>
              </a:solidFill>
            </a:endParaRPr>
          </a:p>
          <a:p>
            <a:endParaRPr lang="en-US" altLang="sl-SI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General </a:t>
            </a:r>
            <a:r>
              <a:rPr lang="sl-SI" altLang="sl-SI" sz="3200" b="1" dirty="0" err="1">
                <a:solidFill>
                  <a:srgbClr val="003399"/>
                </a:solidFill>
                <a:latin typeface="+mn-lt"/>
                <a:ea typeface="+mn-ea"/>
                <a:cs typeface="+mn-cs"/>
              </a:rPr>
              <a:t>overview</a:t>
            </a:r>
            <a:r>
              <a:rPr lang="sl-SI" altLang="sl-SI" sz="32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 </a:t>
            </a:r>
            <a:endParaRPr lang="sl-SI" sz="32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>
                <a:solidFill>
                  <a:srgbClr val="003399"/>
                </a:solidFill>
              </a:rPr>
              <a:t>History</a:t>
            </a:r>
            <a:r>
              <a:rPr lang="sl-SI" sz="2400" dirty="0">
                <a:solidFill>
                  <a:srgbClr val="003399"/>
                </a:solidFill>
              </a:rPr>
              <a:t>: </a:t>
            </a:r>
            <a:endParaRPr lang="sl-SI" sz="2400" dirty="0" smtClean="0">
              <a:solidFill>
                <a:srgbClr val="003399"/>
              </a:solidFill>
            </a:endParaRPr>
          </a:p>
          <a:p>
            <a:pPr lvl="1">
              <a:buFontTx/>
              <a:buChar char="-"/>
            </a:pPr>
            <a:r>
              <a:rPr lang="sl-SI" sz="2400" dirty="0" smtClean="0">
                <a:solidFill>
                  <a:srgbClr val="003399"/>
                </a:solidFill>
              </a:rPr>
              <a:t>1989 – 1992: pilot</a:t>
            </a:r>
          </a:p>
          <a:p>
            <a:pPr lvl="1">
              <a:buFontTx/>
              <a:buChar char="-"/>
            </a:pPr>
            <a:r>
              <a:rPr lang="sl-SI" sz="2400" dirty="0" smtClean="0">
                <a:solidFill>
                  <a:srgbClr val="003399"/>
                </a:solidFill>
              </a:rPr>
              <a:t>1993 – 1996: </a:t>
            </a:r>
            <a:r>
              <a:rPr lang="sl-SI" sz="2400" dirty="0" err="1" smtClean="0">
                <a:solidFill>
                  <a:srgbClr val="003399"/>
                </a:solidFill>
              </a:rPr>
              <a:t>yearly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</a:p>
          <a:p>
            <a:pPr lvl="1">
              <a:buFontTx/>
              <a:buChar char="-"/>
            </a:pPr>
            <a:r>
              <a:rPr lang="sl-SI" sz="2400" dirty="0" smtClean="0">
                <a:solidFill>
                  <a:srgbClr val="003399"/>
                </a:solidFill>
              </a:rPr>
              <a:t>1997Q2 </a:t>
            </a:r>
            <a:r>
              <a:rPr lang="sl-SI" sz="2400" dirty="0" err="1" smtClean="0">
                <a:solidFill>
                  <a:srgbClr val="003399"/>
                </a:solidFill>
              </a:rPr>
              <a:t>onwards</a:t>
            </a:r>
            <a:r>
              <a:rPr lang="sl-SI" sz="2400" dirty="0" smtClean="0">
                <a:solidFill>
                  <a:srgbClr val="003399"/>
                </a:solidFill>
              </a:rPr>
              <a:t>: </a:t>
            </a:r>
            <a:r>
              <a:rPr lang="sl-SI" sz="2400" dirty="0" err="1" smtClean="0">
                <a:solidFill>
                  <a:srgbClr val="003399"/>
                </a:solidFill>
              </a:rPr>
              <a:t>quarterly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Sample</a:t>
            </a:r>
            <a:r>
              <a:rPr lang="sl-SI" sz="2400" dirty="0" smtClean="0">
                <a:solidFill>
                  <a:srgbClr val="003399"/>
                </a:solidFill>
              </a:rPr>
              <a:t>: </a:t>
            </a:r>
            <a:r>
              <a:rPr lang="sl-SI" sz="2400" dirty="0">
                <a:solidFill>
                  <a:srgbClr val="003399"/>
                </a:solidFill>
              </a:rPr>
              <a:t>7,000 </a:t>
            </a:r>
            <a:r>
              <a:rPr lang="sl-SI" sz="2400" dirty="0" err="1" smtClean="0">
                <a:solidFill>
                  <a:srgbClr val="003399"/>
                </a:solidFill>
              </a:rPr>
              <a:t>households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en-GB" sz="2400" dirty="0" smtClean="0">
                <a:solidFill>
                  <a:srgbClr val="003399"/>
                </a:solidFill>
              </a:rPr>
              <a:t>≈</a:t>
            </a:r>
            <a:r>
              <a:rPr lang="sl-SI" sz="2400" dirty="0" smtClean="0">
                <a:solidFill>
                  <a:srgbClr val="003399"/>
                </a:solidFill>
              </a:rPr>
              <a:t> 16,000 </a:t>
            </a:r>
            <a:r>
              <a:rPr lang="sl-SI" sz="2400" dirty="0" err="1" smtClean="0">
                <a:solidFill>
                  <a:srgbClr val="003399"/>
                </a:solidFill>
              </a:rPr>
              <a:t>persons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smtClean="0">
                <a:solidFill>
                  <a:srgbClr val="003399"/>
                </a:solidFill>
              </a:rPr>
              <a:t>S</a:t>
            </a:r>
            <a:r>
              <a:rPr lang="en-US" sz="2400" dirty="0" err="1" smtClean="0">
                <a:solidFill>
                  <a:srgbClr val="003399"/>
                </a:solidFill>
              </a:rPr>
              <a:t>tratified</a:t>
            </a:r>
            <a:r>
              <a:rPr lang="en-US" sz="2400" dirty="0" smtClean="0">
                <a:solidFill>
                  <a:srgbClr val="003399"/>
                </a:solidFill>
              </a:rPr>
              <a:t> simple </a:t>
            </a:r>
            <a:r>
              <a:rPr lang="en-US" sz="2400" dirty="0">
                <a:solidFill>
                  <a:srgbClr val="003399"/>
                </a:solidFill>
              </a:rPr>
              <a:t>random </a:t>
            </a:r>
            <a:r>
              <a:rPr lang="en-US" sz="2400" dirty="0" smtClean="0">
                <a:solidFill>
                  <a:srgbClr val="003399"/>
                </a:solidFill>
              </a:rPr>
              <a:t>sample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</a:p>
          <a:p>
            <a:r>
              <a:rPr lang="en-US" sz="2400" dirty="0">
                <a:solidFill>
                  <a:srgbClr val="003399"/>
                </a:solidFill>
              </a:rPr>
              <a:t>Stratum allocation proportional to population distribution by </a:t>
            </a:r>
            <a:r>
              <a:rPr lang="sl-SI" sz="2400" dirty="0" smtClean="0">
                <a:solidFill>
                  <a:srgbClr val="003399"/>
                </a:solidFill>
              </a:rPr>
              <a:t>NUTS3 </a:t>
            </a:r>
            <a:r>
              <a:rPr lang="en-US" sz="2400" dirty="0" smtClean="0">
                <a:solidFill>
                  <a:srgbClr val="003399"/>
                </a:solidFill>
              </a:rPr>
              <a:t>regions </a:t>
            </a:r>
            <a:r>
              <a:rPr lang="sl-SI" sz="2400" dirty="0" smtClean="0">
                <a:solidFill>
                  <a:srgbClr val="003399"/>
                </a:solidFill>
              </a:rPr>
              <a:t>(12) </a:t>
            </a:r>
            <a:r>
              <a:rPr lang="en-US" sz="2400" dirty="0" smtClean="0">
                <a:solidFill>
                  <a:srgbClr val="003399"/>
                </a:solidFill>
              </a:rPr>
              <a:t>and </a:t>
            </a:r>
            <a:r>
              <a:rPr lang="en-US" sz="2400" dirty="0">
                <a:solidFill>
                  <a:srgbClr val="003399"/>
                </a:solidFill>
              </a:rPr>
              <a:t>type of </a:t>
            </a:r>
            <a:r>
              <a:rPr lang="en-US" sz="2400" dirty="0" smtClean="0">
                <a:solidFill>
                  <a:srgbClr val="003399"/>
                </a:solidFill>
              </a:rPr>
              <a:t>settlement</a:t>
            </a:r>
            <a:r>
              <a:rPr lang="sl-SI" sz="2400" dirty="0" smtClean="0">
                <a:solidFill>
                  <a:srgbClr val="003399"/>
                </a:solidFill>
              </a:rPr>
              <a:t> (5)</a:t>
            </a:r>
          </a:p>
        </p:txBody>
      </p:sp>
    </p:spTree>
    <p:extLst>
      <p:ext uri="{BB962C8B-B14F-4D97-AF65-F5344CB8AC3E}">
        <p14:creationId xmlns:p14="http://schemas.microsoft.com/office/powerpoint/2010/main" val="37392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433467"/>
          </a:xfrm>
        </p:spPr>
        <p:txBody>
          <a:bodyPr/>
          <a:lstStyle/>
          <a:p>
            <a:r>
              <a:rPr lang="sl-SI" sz="2400" dirty="0" err="1">
                <a:solidFill>
                  <a:srgbClr val="003399"/>
                </a:solidFill>
              </a:rPr>
              <a:t>Source</a:t>
            </a:r>
            <a:r>
              <a:rPr lang="sl-SI" sz="2400" dirty="0">
                <a:solidFill>
                  <a:srgbClr val="003399"/>
                </a:solidFill>
              </a:rPr>
              <a:t>: Central Register </a:t>
            </a:r>
            <a:r>
              <a:rPr lang="sl-SI" sz="2400" dirty="0" err="1">
                <a:solidFill>
                  <a:srgbClr val="003399"/>
                </a:solidFill>
              </a:rPr>
              <a:t>of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Population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smtClean="0">
                <a:solidFill>
                  <a:srgbClr val="003399"/>
                </a:solidFill>
              </a:rPr>
              <a:t>Panel: 3-1-2</a:t>
            </a:r>
          </a:p>
          <a:p>
            <a:r>
              <a:rPr lang="sl-SI" sz="2400" dirty="0" err="1" smtClean="0">
                <a:solidFill>
                  <a:srgbClr val="003399"/>
                </a:solidFill>
              </a:rPr>
              <a:t>Non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response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rate</a:t>
            </a:r>
            <a:r>
              <a:rPr lang="sl-SI" sz="2400" dirty="0" smtClean="0">
                <a:solidFill>
                  <a:srgbClr val="003399"/>
                </a:solidFill>
              </a:rPr>
              <a:t> (2013): 22%</a:t>
            </a:r>
          </a:p>
          <a:p>
            <a:pPr lvl="1"/>
            <a:r>
              <a:rPr lang="sl-SI" sz="2000" dirty="0" smtClean="0">
                <a:solidFill>
                  <a:srgbClr val="003399"/>
                </a:solidFill>
              </a:rPr>
              <a:t>1st </a:t>
            </a:r>
            <a:r>
              <a:rPr lang="sl-SI" sz="2000" dirty="0" err="1" smtClean="0">
                <a:solidFill>
                  <a:srgbClr val="003399"/>
                </a:solidFill>
              </a:rPr>
              <a:t>wave</a:t>
            </a:r>
            <a:r>
              <a:rPr lang="sl-SI" sz="2000" dirty="0" smtClean="0">
                <a:solidFill>
                  <a:srgbClr val="003399"/>
                </a:solidFill>
              </a:rPr>
              <a:t>: 33%</a:t>
            </a:r>
          </a:p>
          <a:p>
            <a:pPr lvl="1"/>
            <a:r>
              <a:rPr lang="sl-SI" sz="2000" dirty="0" smtClean="0">
                <a:solidFill>
                  <a:srgbClr val="003399"/>
                </a:solidFill>
              </a:rPr>
              <a:t>2nd – 5th </a:t>
            </a:r>
            <a:r>
              <a:rPr lang="sl-SI" sz="2000" dirty="0" err="1" smtClean="0">
                <a:solidFill>
                  <a:srgbClr val="003399"/>
                </a:solidFill>
              </a:rPr>
              <a:t>wave</a:t>
            </a:r>
            <a:r>
              <a:rPr lang="sl-SI" sz="2000" dirty="0" smtClean="0">
                <a:solidFill>
                  <a:srgbClr val="003399"/>
                </a:solidFill>
              </a:rPr>
              <a:t>: </a:t>
            </a:r>
            <a:r>
              <a:rPr lang="sl-SI" sz="2000" dirty="0">
                <a:solidFill>
                  <a:srgbClr val="003399"/>
                </a:solidFill>
              </a:rPr>
              <a:t>16</a:t>
            </a:r>
            <a:r>
              <a:rPr lang="sl-SI" sz="2000" dirty="0" smtClean="0">
                <a:solidFill>
                  <a:srgbClr val="003399"/>
                </a:solidFill>
              </a:rPr>
              <a:t>%</a:t>
            </a:r>
          </a:p>
          <a:p>
            <a:r>
              <a:rPr lang="sl-SI" sz="2400" dirty="0" err="1" smtClean="0">
                <a:solidFill>
                  <a:srgbClr val="003399"/>
                </a:solidFill>
              </a:rPr>
              <a:t>Programme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for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data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entry</a:t>
            </a:r>
            <a:r>
              <a:rPr lang="sl-SI" sz="2400" dirty="0">
                <a:solidFill>
                  <a:srgbClr val="003399"/>
                </a:solidFill>
              </a:rPr>
              <a:t>: </a:t>
            </a:r>
            <a:r>
              <a:rPr lang="sl-SI" sz="2400" dirty="0" err="1">
                <a:solidFill>
                  <a:srgbClr val="003399"/>
                </a:solidFill>
              </a:rPr>
              <a:t>Blaise</a:t>
            </a:r>
            <a:endParaRPr lang="sl-SI" sz="2400" dirty="0">
              <a:solidFill>
                <a:srgbClr val="003399"/>
              </a:solidFill>
            </a:endParaRPr>
          </a:p>
          <a:p>
            <a:r>
              <a:rPr lang="sl-SI" sz="2400" dirty="0" smtClean="0">
                <a:solidFill>
                  <a:srgbClr val="003399"/>
                </a:solidFill>
              </a:rPr>
              <a:t>CAPI: 30 </a:t>
            </a:r>
            <a:r>
              <a:rPr lang="sl-SI" sz="2400" dirty="0" err="1" smtClean="0">
                <a:solidFill>
                  <a:srgbClr val="003399"/>
                </a:solidFill>
              </a:rPr>
              <a:t>interviewers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smtClean="0">
                <a:solidFill>
                  <a:srgbClr val="003399"/>
                </a:solidFill>
              </a:rPr>
              <a:t>CATI: 10 </a:t>
            </a:r>
            <a:r>
              <a:rPr lang="sl-SI" sz="2400" dirty="0" err="1" smtClean="0">
                <a:solidFill>
                  <a:srgbClr val="003399"/>
                </a:solidFill>
              </a:rPr>
              <a:t>interviewers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Letters</a:t>
            </a:r>
            <a:r>
              <a:rPr lang="sl-SI" sz="2400" dirty="0" smtClean="0">
                <a:solidFill>
                  <a:srgbClr val="003399"/>
                </a:solidFill>
              </a:rPr>
              <a:t> + </a:t>
            </a:r>
            <a:r>
              <a:rPr lang="sl-SI" sz="2400" dirty="0" err="1" smtClean="0">
                <a:solidFill>
                  <a:srgbClr val="003399"/>
                </a:solidFill>
              </a:rPr>
              <a:t>leaflets</a:t>
            </a:r>
            <a:endParaRPr lang="sl-SI" sz="2400" dirty="0" smtClean="0">
              <a:solidFill>
                <a:srgbClr val="003399"/>
              </a:solidFill>
            </a:endParaRPr>
          </a:p>
          <a:p>
            <a:endParaRPr lang="sl-SI" sz="24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sl-SI" sz="2400" dirty="0" err="1">
                <a:solidFill>
                  <a:srgbClr val="003399"/>
                </a:solidFill>
              </a:rPr>
              <a:t>Instructions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for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the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interviewers</a:t>
            </a:r>
            <a:endParaRPr lang="sl-SI" sz="2400" dirty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Controlling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system</a:t>
            </a:r>
            <a:endParaRPr lang="sl-SI" sz="2400" dirty="0">
              <a:solidFill>
                <a:srgbClr val="003399"/>
              </a:solidFill>
            </a:endParaRPr>
          </a:p>
          <a:p>
            <a:r>
              <a:rPr lang="sl-SI" sz="2400" dirty="0" err="1">
                <a:solidFill>
                  <a:srgbClr val="003399"/>
                </a:solidFill>
              </a:rPr>
              <a:t>Field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interviewers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en-GB" sz="2400" dirty="0">
                <a:solidFill>
                  <a:srgbClr val="003399"/>
                </a:solidFill>
              </a:rPr>
              <a:t>≈</a:t>
            </a:r>
            <a:r>
              <a:rPr lang="sl-SI" sz="2400" dirty="0">
                <a:solidFill>
                  <a:srgbClr val="003399"/>
                </a:solidFill>
              </a:rPr>
              <a:t> 120 </a:t>
            </a:r>
            <a:r>
              <a:rPr lang="sl-SI" sz="2400" dirty="0" err="1">
                <a:solidFill>
                  <a:srgbClr val="003399"/>
                </a:solidFill>
              </a:rPr>
              <a:t>inteviews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per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quarter</a:t>
            </a:r>
            <a:endParaRPr lang="sl-SI" sz="2400" dirty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Telephone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interviewers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en-GB" sz="2400" dirty="0">
                <a:solidFill>
                  <a:srgbClr val="003399"/>
                </a:solidFill>
              </a:rPr>
              <a:t>≈</a:t>
            </a:r>
            <a:r>
              <a:rPr lang="sl-SI" sz="2400" dirty="0">
                <a:solidFill>
                  <a:srgbClr val="003399"/>
                </a:solidFill>
              </a:rPr>
              <a:t> 20 – 25 </a:t>
            </a:r>
            <a:r>
              <a:rPr lang="sl-SI" sz="2400" dirty="0" err="1">
                <a:solidFill>
                  <a:srgbClr val="003399"/>
                </a:solidFill>
              </a:rPr>
              <a:t>interviews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per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day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Duration</a:t>
            </a:r>
            <a:r>
              <a:rPr lang="sl-SI" sz="2400" dirty="0" smtClean="0">
                <a:solidFill>
                  <a:srgbClr val="003399"/>
                </a:solidFill>
              </a:rPr>
              <a:t>:</a:t>
            </a:r>
          </a:p>
          <a:p>
            <a:pPr lvl="1"/>
            <a:r>
              <a:rPr lang="sl-SI" sz="2000" dirty="0" err="1" smtClean="0">
                <a:solidFill>
                  <a:srgbClr val="003399"/>
                </a:solidFill>
              </a:rPr>
              <a:t>field</a:t>
            </a:r>
            <a:r>
              <a:rPr lang="sl-SI" sz="2000" dirty="0" smtClean="0">
                <a:solidFill>
                  <a:srgbClr val="003399"/>
                </a:solidFill>
              </a:rPr>
              <a:t>: 12 min</a:t>
            </a:r>
          </a:p>
          <a:p>
            <a:pPr lvl="1"/>
            <a:r>
              <a:rPr lang="sl-SI" sz="2000" dirty="0" err="1" smtClean="0">
                <a:solidFill>
                  <a:srgbClr val="003399"/>
                </a:solidFill>
              </a:rPr>
              <a:t>telephone</a:t>
            </a:r>
            <a:r>
              <a:rPr lang="sl-SI" sz="2000" dirty="0" smtClean="0">
                <a:solidFill>
                  <a:srgbClr val="003399"/>
                </a:solidFill>
              </a:rPr>
              <a:t> :5 min</a:t>
            </a:r>
            <a:endParaRPr lang="sl-SI" sz="2000" dirty="0">
              <a:solidFill>
                <a:srgbClr val="003399"/>
              </a:solidFill>
            </a:endParaRPr>
          </a:p>
          <a:p>
            <a:r>
              <a:rPr lang="sl-SI" sz="2400" dirty="0" err="1">
                <a:solidFill>
                  <a:srgbClr val="003399"/>
                </a:solidFill>
              </a:rPr>
              <a:t>Costs</a:t>
            </a:r>
            <a:r>
              <a:rPr lang="sl-SI" sz="2400" dirty="0">
                <a:solidFill>
                  <a:srgbClr val="003399"/>
                </a:solidFill>
              </a:rPr>
              <a:t>: 200,000 EUR </a:t>
            </a:r>
            <a:r>
              <a:rPr lang="sl-SI" sz="2400" dirty="0" err="1">
                <a:solidFill>
                  <a:srgbClr val="003399"/>
                </a:solidFill>
              </a:rPr>
              <a:t>per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year</a:t>
            </a:r>
            <a:endParaRPr lang="sl-SI" sz="2400" dirty="0">
              <a:solidFill>
                <a:srgbClr val="003399"/>
              </a:solidFill>
            </a:endParaRP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84700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 dirty="0" err="1">
                <a:solidFill>
                  <a:srgbClr val="003399"/>
                </a:solidFill>
                <a:latin typeface="+mn-lt"/>
                <a:ea typeface="+mn-ea"/>
                <a:cs typeface="+mn-cs"/>
              </a:rPr>
              <a:t>Process</a:t>
            </a:r>
            <a:r>
              <a:rPr lang="sl-SI" altLang="sl-SI" sz="32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 </a:t>
            </a:r>
            <a:r>
              <a:rPr lang="sl-SI" altLang="sl-SI" sz="3200" b="1" dirty="0" err="1">
                <a:solidFill>
                  <a:srgbClr val="003399"/>
                </a:solidFill>
                <a:latin typeface="+mn-lt"/>
                <a:ea typeface="+mn-ea"/>
                <a:cs typeface="+mn-cs"/>
              </a:rPr>
              <a:t>of</a:t>
            </a:r>
            <a:r>
              <a:rPr lang="sl-SI" altLang="sl-SI" sz="32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 </a:t>
            </a:r>
            <a:r>
              <a:rPr lang="sl-SI" altLang="sl-SI" sz="3200" b="1" dirty="0" err="1">
                <a:solidFill>
                  <a:srgbClr val="003399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sl-SI" altLang="sl-SI" sz="32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 </a:t>
            </a:r>
            <a:r>
              <a:rPr lang="sl-SI" altLang="sl-SI" sz="3200" b="1" dirty="0" err="1">
                <a:solidFill>
                  <a:srgbClr val="003399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sl-SI" altLang="sl-SI" sz="32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 </a:t>
            </a:r>
            <a:r>
              <a:rPr lang="sl-SI" altLang="sl-SI" sz="3200" b="1" dirty="0" err="1">
                <a:solidFill>
                  <a:srgbClr val="003399"/>
                </a:solidFill>
                <a:latin typeface="+mn-lt"/>
                <a:ea typeface="+mn-ea"/>
                <a:cs typeface="+mn-cs"/>
              </a:rPr>
              <a:t>collection</a:t>
            </a:r>
            <a:endParaRPr lang="sl-SI" sz="32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>
                <a:solidFill>
                  <a:srgbClr val="003399"/>
                </a:solidFill>
              </a:rPr>
              <a:t>Sample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</a:p>
          <a:p>
            <a:r>
              <a:rPr lang="sl-SI" sz="2400" dirty="0">
                <a:solidFill>
                  <a:srgbClr val="003399"/>
                </a:solidFill>
              </a:rPr>
              <a:t>Time </a:t>
            </a:r>
            <a:r>
              <a:rPr lang="sl-SI" sz="2400" dirty="0" err="1">
                <a:solidFill>
                  <a:srgbClr val="003399"/>
                </a:solidFill>
              </a:rPr>
              <a:t>and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smtClean="0">
                <a:solidFill>
                  <a:srgbClr val="003399"/>
                </a:solidFill>
              </a:rPr>
              <a:t>geographic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distribution</a:t>
            </a:r>
            <a:endParaRPr lang="sl-SI" sz="2400" dirty="0">
              <a:solidFill>
                <a:srgbClr val="C00000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Lists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selected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households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Sending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out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letters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and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leaflets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Questionnaire</a:t>
            </a:r>
            <a:endParaRPr lang="sl-SI" sz="2400" dirty="0">
              <a:solidFill>
                <a:srgbClr val="003399"/>
              </a:solidFill>
            </a:endParaRPr>
          </a:p>
          <a:p>
            <a:pPr lvl="1"/>
            <a:r>
              <a:rPr lang="sl-SI" sz="2000" dirty="0">
                <a:solidFill>
                  <a:srgbClr val="003399"/>
                </a:solidFill>
              </a:rPr>
              <a:t>in line </a:t>
            </a:r>
            <a:r>
              <a:rPr lang="sl-SI" sz="2000" dirty="0" err="1">
                <a:solidFill>
                  <a:srgbClr val="003399"/>
                </a:solidFill>
              </a:rPr>
              <a:t>with</a:t>
            </a:r>
            <a:r>
              <a:rPr lang="sl-SI" sz="2000" dirty="0">
                <a:solidFill>
                  <a:srgbClr val="003399"/>
                </a:solidFill>
              </a:rPr>
              <a:t> </a:t>
            </a:r>
            <a:r>
              <a:rPr lang="sl-SI" sz="2000" dirty="0" err="1">
                <a:solidFill>
                  <a:srgbClr val="003399"/>
                </a:solidFill>
              </a:rPr>
              <a:t>the</a:t>
            </a:r>
            <a:r>
              <a:rPr lang="sl-SI" sz="2000" dirty="0">
                <a:solidFill>
                  <a:srgbClr val="003399"/>
                </a:solidFill>
              </a:rPr>
              <a:t> </a:t>
            </a:r>
            <a:r>
              <a:rPr lang="sl-SI" sz="2000" dirty="0" err="1">
                <a:solidFill>
                  <a:srgbClr val="003399"/>
                </a:solidFill>
              </a:rPr>
              <a:t>Eurostat</a:t>
            </a:r>
            <a:r>
              <a:rPr lang="sl-SI" sz="2000" dirty="0">
                <a:solidFill>
                  <a:srgbClr val="003399"/>
                </a:solidFill>
              </a:rPr>
              <a:t>  </a:t>
            </a:r>
            <a:r>
              <a:rPr lang="sl-SI" sz="2000" dirty="0" err="1" smtClean="0">
                <a:solidFill>
                  <a:srgbClr val="003399"/>
                </a:solidFill>
              </a:rPr>
              <a:t>recommendations</a:t>
            </a:r>
            <a:r>
              <a:rPr lang="sl-SI" sz="2000" dirty="0" smtClean="0">
                <a:solidFill>
                  <a:srgbClr val="003399"/>
                </a:solidFill>
              </a:rPr>
              <a:t>/</a:t>
            </a:r>
            <a:r>
              <a:rPr lang="sl-SI" sz="2000" dirty="0" err="1" smtClean="0">
                <a:solidFill>
                  <a:srgbClr val="003399"/>
                </a:solidFill>
              </a:rPr>
              <a:t>requierements</a:t>
            </a:r>
            <a:endParaRPr lang="sl-SI" sz="2000" dirty="0">
              <a:solidFill>
                <a:srgbClr val="003399"/>
              </a:solidFill>
            </a:endParaRPr>
          </a:p>
          <a:p>
            <a:pPr lvl="1"/>
            <a:r>
              <a:rPr lang="en-US" sz="2000" dirty="0">
                <a:solidFill>
                  <a:srgbClr val="003399"/>
                </a:solidFill>
              </a:rPr>
              <a:t>taking into account national specificities</a:t>
            </a:r>
            <a:endParaRPr lang="sl-SI" sz="2000" dirty="0">
              <a:solidFill>
                <a:srgbClr val="003399"/>
              </a:solidFill>
            </a:endParaRPr>
          </a:p>
          <a:p>
            <a:pPr lvl="1"/>
            <a:r>
              <a:rPr lang="sl-SI" sz="2000" dirty="0" err="1" smtClean="0">
                <a:solidFill>
                  <a:srgbClr val="003399"/>
                </a:solidFill>
              </a:rPr>
              <a:t>questions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r>
              <a:rPr lang="sl-SI" sz="2000" dirty="0" err="1">
                <a:solidFill>
                  <a:srgbClr val="003399"/>
                </a:solidFill>
              </a:rPr>
              <a:t>for</a:t>
            </a:r>
            <a:r>
              <a:rPr lang="sl-SI" sz="2000" dirty="0">
                <a:solidFill>
                  <a:srgbClr val="003399"/>
                </a:solidFill>
              </a:rPr>
              <a:t> </a:t>
            </a:r>
            <a:r>
              <a:rPr lang="sl-SI" sz="2000" dirty="0" err="1">
                <a:solidFill>
                  <a:srgbClr val="003399"/>
                </a:solidFill>
              </a:rPr>
              <a:t>national</a:t>
            </a:r>
            <a:r>
              <a:rPr lang="sl-SI" sz="2000" dirty="0">
                <a:solidFill>
                  <a:srgbClr val="003399"/>
                </a:solidFill>
              </a:rPr>
              <a:t> </a:t>
            </a:r>
            <a:r>
              <a:rPr lang="sl-SI" sz="2000" dirty="0" err="1" smtClean="0">
                <a:solidFill>
                  <a:srgbClr val="003399"/>
                </a:solidFill>
              </a:rPr>
              <a:t>needs</a:t>
            </a:r>
            <a:endParaRPr lang="sl-SI" sz="2000" dirty="0" smtClean="0">
              <a:solidFill>
                <a:srgbClr val="003399"/>
              </a:solidFill>
            </a:endParaRPr>
          </a:p>
          <a:p>
            <a:pPr lvl="1"/>
            <a:r>
              <a:rPr lang="sl-SI" sz="2000" dirty="0" err="1" smtClean="0">
                <a:solidFill>
                  <a:srgbClr val="003399"/>
                </a:solidFill>
              </a:rPr>
              <a:t>almost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r>
              <a:rPr lang="sl-SI" sz="2000" dirty="0">
                <a:solidFill>
                  <a:srgbClr val="003399"/>
                </a:solidFill>
              </a:rPr>
              <a:t>200 </a:t>
            </a:r>
            <a:r>
              <a:rPr lang="sl-SI" sz="2000" dirty="0" err="1" smtClean="0">
                <a:solidFill>
                  <a:srgbClr val="003399"/>
                </a:solidFill>
              </a:rPr>
              <a:t>questions</a:t>
            </a:r>
            <a:endParaRPr lang="sl-SI" sz="2000" dirty="0" smtClean="0">
              <a:solidFill>
                <a:srgbClr val="003399"/>
              </a:solidFill>
            </a:endParaRPr>
          </a:p>
          <a:p>
            <a:pPr lvl="1"/>
            <a:r>
              <a:rPr lang="sl-SI" sz="2000" dirty="0">
                <a:solidFill>
                  <a:srgbClr val="003399"/>
                </a:solidFill>
              </a:rPr>
              <a:t>a</a:t>
            </a:r>
            <a:r>
              <a:rPr lang="sl-SI" sz="2000" dirty="0" smtClean="0">
                <a:solidFill>
                  <a:srgbClr val="003399"/>
                </a:solidFill>
              </a:rPr>
              <a:t>pp. 10 </a:t>
            </a:r>
            <a:r>
              <a:rPr lang="sl-SI" sz="2000" dirty="0" err="1" smtClean="0">
                <a:solidFill>
                  <a:srgbClr val="003399"/>
                </a:solidFill>
              </a:rPr>
              <a:t>blocks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r>
              <a:rPr lang="sl-SI" sz="2000" dirty="0" err="1" smtClean="0">
                <a:solidFill>
                  <a:srgbClr val="003399"/>
                </a:solidFill>
              </a:rPr>
              <a:t>of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r>
              <a:rPr lang="sl-SI" sz="2000" dirty="0" err="1" smtClean="0">
                <a:solidFill>
                  <a:srgbClr val="003399"/>
                </a:solidFill>
              </a:rPr>
              <a:t>questions</a:t>
            </a:r>
            <a:endParaRPr lang="sl-SI" sz="2000" dirty="0">
              <a:solidFill>
                <a:srgbClr val="003399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74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>
                <a:solidFill>
                  <a:srgbClr val="003399"/>
                </a:solidFill>
              </a:rPr>
              <a:t>Filters</a:t>
            </a:r>
            <a:r>
              <a:rPr lang="sl-SI" sz="2400" dirty="0" smtClean="0">
                <a:solidFill>
                  <a:srgbClr val="003399"/>
                </a:solidFill>
              </a:rPr>
              <a:t>/</a:t>
            </a:r>
            <a:r>
              <a:rPr lang="sl-SI" sz="2400" dirty="0" err="1" smtClean="0">
                <a:solidFill>
                  <a:srgbClr val="003399"/>
                </a:solidFill>
              </a:rPr>
              <a:t>routing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>
                <a:solidFill>
                  <a:srgbClr val="003399"/>
                </a:solidFill>
              </a:rPr>
              <a:t>Data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transmission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Dependent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interviewing</a:t>
            </a:r>
            <a:r>
              <a:rPr lang="sl-SI" sz="2400" dirty="0" smtClean="0">
                <a:solidFill>
                  <a:srgbClr val="003399"/>
                </a:solidFill>
              </a:rPr>
              <a:t> → joining database with the data from previous quarters</a:t>
            </a:r>
          </a:p>
          <a:p>
            <a:r>
              <a:rPr lang="sl-SI" sz="2400" dirty="0" err="1" smtClean="0">
                <a:solidFill>
                  <a:srgbClr val="003399"/>
                </a:solidFill>
              </a:rPr>
              <a:t>Imputation</a:t>
            </a:r>
            <a:r>
              <a:rPr lang="sl-SI" sz="2400" dirty="0" smtClean="0">
                <a:solidFill>
                  <a:srgbClr val="003399"/>
                </a:solidFill>
              </a:rPr>
              <a:t> (</a:t>
            </a:r>
            <a:r>
              <a:rPr lang="sl-SI" sz="2400" dirty="0" err="1" smtClean="0">
                <a:solidFill>
                  <a:srgbClr val="003399"/>
                </a:solidFill>
              </a:rPr>
              <a:t>hot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deck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method</a:t>
            </a:r>
            <a:r>
              <a:rPr lang="sl-SI" sz="2400" dirty="0" smtClean="0">
                <a:solidFill>
                  <a:srgbClr val="003399"/>
                </a:solidFill>
              </a:rPr>
              <a:t>)</a:t>
            </a:r>
          </a:p>
          <a:p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editing</a:t>
            </a:r>
            <a:endParaRPr lang="sl-SI" sz="2400" dirty="0" smtClean="0">
              <a:solidFill>
                <a:srgbClr val="003399"/>
              </a:solidFill>
            </a:endParaRPr>
          </a:p>
          <a:p>
            <a:endParaRPr lang="sl-SI" sz="2400" dirty="0" smtClean="0">
              <a:solidFill>
                <a:srgbClr val="003399"/>
              </a:solidFill>
            </a:endParaRPr>
          </a:p>
          <a:p>
            <a:endParaRPr lang="sl-SI" sz="2400" dirty="0" smtClean="0">
              <a:solidFill>
                <a:srgbClr val="003399"/>
              </a:solidFill>
            </a:endParaRPr>
          </a:p>
          <a:p>
            <a:endParaRPr lang="sl-SI" sz="2400" dirty="0" smtClean="0">
              <a:solidFill>
                <a:srgbClr val="003399"/>
              </a:solidFill>
            </a:endParaRPr>
          </a:p>
          <a:p>
            <a:endParaRPr lang="sl-SI" sz="2400" dirty="0" smtClean="0">
              <a:solidFill>
                <a:srgbClr val="003399"/>
              </a:solidFill>
            </a:endParaRPr>
          </a:p>
          <a:p>
            <a:endParaRPr lang="sl-SI" sz="2400" dirty="0" smtClean="0">
              <a:solidFill>
                <a:srgbClr val="003399"/>
              </a:solidFill>
            </a:endParaRPr>
          </a:p>
          <a:p>
            <a:endParaRPr lang="sl-SI" sz="2400" dirty="0" smtClean="0">
              <a:solidFill>
                <a:srgbClr val="003399"/>
              </a:solidFill>
            </a:endParaRPr>
          </a:p>
          <a:p>
            <a:endParaRPr lang="sl-SI" sz="2400" dirty="0" smtClean="0">
              <a:solidFill>
                <a:srgbClr val="003399"/>
              </a:solidFill>
            </a:endParaRPr>
          </a:p>
          <a:p>
            <a:pPr lvl="1"/>
            <a:endParaRPr lang="sl-SI" sz="2400" dirty="0" smtClean="0">
              <a:solidFill>
                <a:srgbClr val="003399"/>
              </a:solidFill>
            </a:endParaRPr>
          </a:p>
          <a:p>
            <a:pPr lvl="1"/>
            <a:endParaRPr lang="sl-SI" sz="2400" dirty="0" smtClean="0">
              <a:solidFill>
                <a:srgbClr val="003399"/>
              </a:solidFill>
            </a:endParaRPr>
          </a:p>
          <a:p>
            <a:pPr lvl="1"/>
            <a:endParaRPr lang="sl-SI" sz="2400" dirty="0" smtClean="0">
              <a:solidFill>
                <a:srgbClr val="003399"/>
              </a:solidFill>
            </a:endParaRPr>
          </a:p>
          <a:p>
            <a:pPr lvl="1"/>
            <a:endParaRPr lang="sl-SI" sz="2400" dirty="0">
              <a:solidFill>
                <a:srgbClr val="003399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87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 smtClean="0">
                <a:solidFill>
                  <a:srgbClr val="003399"/>
                </a:solidFill>
              </a:rPr>
              <a:t>Weights</a:t>
            </a:r>
            <a:r>
              <a:rPr lang="sl-SI" sz="2400" dirty="0" smtClean="0">
                <a:solidFill>
                  <a:srgbClr val="003399"/>
                </a:solidFill>
              </a:rPr>
              <a:t> (</a:t>
            </a:r>
            <a:r>
              <a:rPr lang="sl-SI" sz="2400" dirty="0" err="1" smtClean="0">
                <a:solidFill>
                  <a:srgbClr val="003399"/>
                </a:solidFill>
              </a:rPr>
              <a:t>due</a:t>
            </a:r>
            <a:r>
              <a:rPr lang="sl-SI" sz="2400" dirty="0" smtClean="0">
                <a:solidFill>
                  <a:srgbClr val="003399"/>
                </a:solidFill>
              </a:rPr>
              <a:t> to </a:t>
            </a:r>
            <a:r>
              <a:rPr lang="sl-SI" sz="2400" dirty="0" err="1" smtClean="0">
                <a:solidFill>
                  <a:srgbClr val="003399"/>
                </a:solidFill>
              </a:rPr>
              <a:t>unequal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probability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of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selection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and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nonresponse</a:t>
            </a:r>
            <a:r>
              <a:rPr lang="sl-SI" sz="2400" dirty="0" smtClean="0">
                <a:solidFill>
                  <a:srgbClr val="003399"/>
                </a:solidFill>
              </a:rPr>
              <a:t>):</a:t>
            </a:r>
          </a:p>
          <a:p>
            <a:pPr lvl="1"/>
            <a:r>
              <a:rPr lang="sl-SI" sz="2000" dirty="0" smtClean="0">
                <a:solidFill>
                  <a:srgbClr val="003399"/>
                </a:solidFill>
              </a:rPr>
              <a:t>post-</a:t>
            </a:r>
            <a:r>
              <a:rPr lang="sl-SI" sz="2000" dirty="0" err="1" smtClean="0">
                <a:solidFill>
                  <a:srgbClr val="003399"/>
                </a:solidFill>
              </a:rPr>
              <a:t>stratification</a:t>
            </a:r>
            <a:r>
              <a:rPr lang="sl-SI" sz="2000" dirty="0" smtClean="0">
                <a:solidFill>
                  <a:srgbClr val="003399"/>
                </a:solidFill>
              </a:rPr>
              <a:t> NUTS3 </a:t>
            </a:r>
            <a:r>
              <a:rPr lang="sl-SI" sz="2000" dirty="0" err="1" smtClean="0">
                <a:solidFill>
                  <a:srgbClr val="003399"/>
                </a:solidFill>
              </a:rPr>
              <a:t>regions</a:t>
            </a:r>
            <a:r>
              <a:rPr lang="sl-SI" sz="2000" dirty="0" smtClean="0">
                <a:solidFill>
                  <a:srgbClr val="003399"/>
                </a:solidFill>
              </a:rPr>
              <a:t>, age </a:t>
            </a:r>
            <a:r>
              <a:rPr lang="sl-SI" sz="2000" dirty="0" err="1" smtClean="0">
                <a:solidFill>
                  <a:srgbClr val="003399"/>
                </a:solidFill>
              </a:rPr>
              <a:t>groups</a:t>
            </a:r>
            <a:r>
              <a:rPr lang="sl-SI" sz="2000" dirty="0" smtClean="0">
                <a:solidFill>
                  <a:srgbClr val="003399"/>
                </a:solidFill>
              </a:rPr>
              <a:t>, </a:t>
            </a:r>
            <a:r>
              <a:rPr lang="sl-SI" sz="2000" dirty="0" err="1" smtClean="0">
                <a:solidFill>
                  <a:srgbClr val="003399"/>
                </a:solidFill>
              </a:rPr>
              <a:t>sex</a:t>
            </a:r>
            <a:r>
              <a:rPr lang="sl-SI" sz="2000" dirty="0" smtClean="0">
                <a:solidFill>
                  <a:srgbClr val="003399"/>
                </a:solidFill>
              </a:rPr>
              <a:t>)</a:t>
            </a:r>
          </a:p>
          <a:p>
            <a:pPr lvl="1"/>
            <a:r>
              <a:rPr lang="sl-SI" sz="2000" dirty="0" err="1" smtClean="0">
                <a:solidFill>
                  <a:srgbClr val="003399"/>
                </a:solidFill>
              </a:rPr>
              <a:t>special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r>
              <a:rPr lang="sl-SI" sz="2000" smtClean="0">
                <a:solidFill>
                  <a:srgbClr val="003399"/>
                </a:solidFill>
              </a:rPr>
              <a:t>variable</a:t>
            </a:r>
            <a:endParaRPr lang="sl-SI" sz="20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Publishing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r>
              <a:rPr lang="sl-SI" sz="2400" dirty="0" smtClean="0">
                <a:solidFill>
                  <a:srgbClr val="003399"/>
                </a:solidFill>
              </a:rPr>
              <a:t>:</a:t>
            </a:r>
          </a:p>
          <a:p>
            <a:pPr lvl="1"/>
            <a:r>
              <a:rPr lang="sl-SI" sz="2000" dirty="0" smtClean="0">
                <a:solidFill>
                  <a:srgbClr val="003399"/>
                </a:solidFill>
              </a:rPr>
              <a:t>First </a:t>
            </a:r>
            <a:r>
              <a:rPr lang="sl-SI" sz="2000" dirty="0" err="1" smtClean="0">
                <a:solidFill>
                  <a:srgbClr val="003399"/>
                </a:solidFill>
              </a:rPr>
              <a:t>release</a:t>
            </a:r>
            <a:endParaRPr lang="sl-SI" sz="2000" dirty="0" smtClean="0">
              <a:solidFill>
                <a:srgbClr val="003399"/>
              </a:solidFill>
            </a:endParaRPr>
          </a:p>
          <a:p>
            <a:pPr lvl="1"/>
            <a:r>
              <a:rPr lang="sl-SI" sz="2000" dirty="0" err="1" smtClean="0">
                <a:solidFill>
                  <a:srgbClr val="003399"/>
                </a:solidFill>
              </a:rPr>
              <a:t>Database</a:t>
            </a:r>
            <a:r>
              <a:rPr lang="sl-SI" sz="2000" dirty="0" smtClean="0">
                <a:solidFill>
                  <a:srgbClr val="003399"/>
                </a:solidFill>
              </a:rPr>
              <a:t> </a:t>
            </a:r>
            <a:r>
              <a:rPr lang="sl-SI" sz="2000" dirty="0" smtClean="0">
                <a:solidFill>
                  <a:srgbClr val="003399"/>
                </a:solidFill>
              </a:rPr>
              <a:t>on </a:t>
            </a:r>
            <a:r>
              <a:rPr lang="sl-SI" sz="2000" dirty="0" err="1" smtClean="0">
                <a:solidFill>
                  <a:srgbClr val="003399"/>
                </a:solidFill>
              </a:rPr>
              <a:t>the</a:t>
            </a:r>
            <a:r>
              <a:rPr lang="sl-SI" sz="2000" dirty="0" smtClean="0">
                <a:solidFill>
                  <a:srgbClr val="003399"/>
                </a:solidFill>
              </a:rPr>
              <a:t> WWW</a:t>
            </a:r>
          </a:p>
          <a:p>
            <a:r>
              <a:rPr lang="sl-SI" sz="2400" dirty="0" err="1" smtClean="0">
                <a:solidFill>
                  <a:srgbClr val="003399"/>
                </a:solidFill>
              </a:rPr>
              <a:t>Data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transmission</a:t>
            </a:r>
            <a:r>
              <a:rPr lang="sl-SI" sz="2400" dirty="0" smtClean="0">
                <a:solidFill>
                  <a:srgbClr val="003399"/>
                </a:solidFill>
              </a:rPr>
              <a:t> to </a:t>
            </a:r>
            <a:r>
              <a:rPr lang="sl-SI" sz="2400" dirty="0" err="1" smtClean="0">
                <a:solidFill>
                  <a:srgbClr val="003399"/>
                </a:solidFill>
              </a:rPr>
              <a:t>Eurostat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Yearly</a:t>
            </a:r>
            <a:r>
              <a:rPr lang="sl-SI" sz="2400" dirty="0" smtClean="0">
                <a:solidFill>
                  <a:srgbClr val="003399"/>
                </a:solidFill>
              </a:rPr>
              <a:t>: PIN, </a:t>
            </a:r>
            <a:r>
              <a:rPr lang="sl-SI" sz="2400" dirty="0" err="1" smtClean="0">
                <a:solidFill>
                  <a:srgbClr val="003399"/>
                </a:solidFill>
              </a:rPr>
              <a:t>matching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with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tax</a:t>
            </a:r>
            <a:r>
              <a:rPr lang="sl-SI" sz="2400" dirty="0" smtClean="0">
                <a:solidFill>
                  <a:srgbClr val="003399"/>
                </a:solidFill>
              </a:rPr>
              <a:t> register </a:t>
            </a:r>
          </a:p>
        </p:txBody>
      </p:sp>
    </p:spTree>
    <p:extLst>
      <p:ext uri="{BB962C8B-B14F-4D97-AF65-F5344CB8AC3E}">
        <p14:creationId xmlns:p14="http://schemas.microsoft.com/office/powerpoint/2010/main" val="346065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dirty="0" smtClean="0">
                <a:solidFill>
                  <a:srgbClr val="003399"/>
                </a:solidFill>
              </a:rPr>
              <a:t>Ad hoc </a:t>
            </a:r>
            <a:r>
              <a:rPr lang="sl-SI" sz="3200" b="1" dirty="0" err="1" smtClean="0">
                <a:solidFill>
                  <a:srgbClr val="003399"/>
                </a:solidFill>
              </a:rPr>
              <a:t>modules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err="1">
                <a:solidFill>
                  <a:srgbClr val="003399"/>
                </a:solidFill>
              </a:rPr>
              <a:t>Special</a:t>
            </a:r>
            <a:r>
              <a:rPr lang="sl-SI" sz="2400" dirty="0">
                <a:solidFill>
                  <a:srgbClr val="003399"/>
                </a:solidFill>
              </a:rPr>
              <a:t> set </a:t>
            </a:r>
            <a:r>
              <a:rPr lang="sl-SI" sz="2400" dirty="0" err="1">
                <a:solidFill>
                  <a:srgbClr val="003399"/>
                </a:solidFill>
              </a:rPr>
              <a:t>of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questions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</a:p>
          <a:p>
            <a:r>
              <a:rPr lang="sl-SI" sz="2400" dirty="0" err="1">
                <a:solidFill>
                  <a:srgbClr val="003399"/>
                </a:solidFill>
              </a:rPr>
              <a:t>Defined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by</a:t>
            </a:r>
            <a:r>
              <a:rPr lang="sl-SI" sz="2400" dirty="0">
                <a:solidFill>
                  <a:srgbClr val="003399"/>
                </a:solidFill>
              </a:rPr>
              <a:t> EC, </a:t>
            </a:r>
            <a:r>
              <a:rPr lang="sl-SI" sz="2400" dirty="0" err="1">
                <a:solidFill>
                  <a:srgbClr val="003399"/>
                </a:solidFill>
              </a:rPr>
              <a:t>Eurostat</a:t>
            </a:r>
            <a:r>
              <a:rPr lang="sl-SI" sz="2400" dirty="0">
                <a:solidFill>
                  <a:srgbClr val="003399"/>
                </a:solidFill>
              </a:rPr>
              <a:t>, </a:t>
            </a:r>
            <a:r>
              <a:rPr lang="sl-SI" sz="2400" dirty="0" err="1">
                <a:solidFill>
                  <a:srgbClr val="003399"/>
                </a:solidFill>
              </a:rPr>
              <a:t>member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states</a:t>
            </a:r>
            <a:endParaRPr lang="sl-SI" sz="2400" dirty="0">
              <a:solidFill>
                <a:srgbClr val="003399"/>
              </a:solidFill>
            </a:endParaRPr>
          </a:p>
          <a:p>
            <a:r>
              <a:rPr lang="sl-SI" sz="2400" dirty="0">
                <a:solidFill>
                  <a:srgbClr val="003399"/>
                </a:solidFill>
              </a:rPr>
              <a:t>3-</a:t>
            </a:r>
            <a:r>
              <a:rPr lang="sl-SI" sz="2400" dirty="0" err="1">
                <a:solidFill>
                  <a:srgbClr val="003399"/>
                </a:solidFill>
              </a:rPr>
              <a:t>yearly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smtClean="0">
                <a:solidFill>
                  <a:srgbClr val="003399"/>
                </a:solidFill>
              </a:rPr>
              <a:t>plan</a:t>
            </a:r>
          </a:p>
          <a:p>
            <a:r>
              <a:rPr lang="sl-SI" sz="2400" dirty="0" smtClean="0">
                <a:solidFill>
                  <a:srgbClr val="003399"/>
                </a:solidFill>
              </a:rPr>
              <a:t>Part </a:t>
            </a:r>
            <a:r>
              <a:rPr lang="sl-SI" sz="2400" dirty="0" err="1" smtClean="0">
                <a:solidFill>
                  <a:srgbClr val="003399"/>
                </a:solidFill>
              </a:rPr>
              <a:t>of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core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questionnaire</a:t>
            </a:r>
            <a:endParaRPr lang="sl-SI" sz="2400" dirty="0" smtClean="0">
              <a:solidFill>
                <a:srgbClr val="003399"/>
              </a:solidFill>
            </a:endParaRPr>
          </a:p>
          <a:p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same </a:t>
            </a:r>
            <a:r>
              <a:rPr lang="sl-SI" sz="2400" dirty="0" err="1" smtClean="0">
                <a:solidFill>
                  <a:srgbClr val="003399"/>
                </a:solidFill>
              </a:rPr>
              <a:t>process</a:t>
            </a:r>
            <a:r>
              <a:rPr lang="sl-SI" sz="2400" dirty="0" smtClean="0">
                <a:solidFill>
                  <a:srgbClr val="003399"/>
                </a:solidFill>
              </a:rPr>
              <a:t> as </a:t>
            </a:r>
            <a:r>
              <a:rPr lang="sl-SI" sz="2400" dirty="0" err="1" smtClean="0">
                <a:solidFill>
                  <a:srgbClr val="003399"/>
                </a:solidFill>
              </a:rPr>
              <a:t>for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the</a:t>
            </a:r>
            <a:r>
              <a:rPr lang="sl-SI" sz="2400" dirty="0" smtClean="0">
                <a:solidFill>
                  <a:srgbClr val="003399"/>
                </a:solidFill>
              </a:rPr>
              <a:t> </a:t>
            </a:r>
            <a:r>
              <a:rPr lang="sl-SI" sz="2400" dirty="0" err="1" smtClean="0">
                <a:solidFill>
                  <a:srgbClr val="003399"/>
                </a:solidFill>
              </a:rPr>
              <a:t>regular</a:t>
            </a:r>
            <a:r>
              <a:rPr lang="sl-SI" sz="2400" dirty="0" smtClean="0">
                <a:solidFill>
                  <a:srgbClr val="003399"/>
                </a:solidFill>
              </a:rPr>
              <a:t> part</a:t>
            </a:r>
          </a:p>
          <a:p>
            <a:r>
              <a:rPr lang="sl-SI" sz="2400" dirty="0" err="1">
                <a:solidFill>
                  <a:srgbClr val="003399"/>
                </a:solidFill>
              </a:rPr>
              <a:t>Validation</a:t>
            </a:r>
            <a:r>
              <a:rPr lang="sl-SI" sz="2400" dirty="0">
                <a:solidFill>
                  <a:srgbClr val="003399"/>
                </a:solidFill>
              </a:rPr>
              <a:t> </a:t>
            </a:r>
            <a:r>
              <a:rPr lang="sl-SI" sz="2400" dirty="0" err="1">
                <a:solidFill>
                  <a:srgbClr val="003399"/>
                </a:solidFill>
              </a:rPr>
              <a:t>programmes</a:t>
            </a:r>
            <a:endParaRPr lang="sl-SI" sz="2400" dirty="0">
              <a:solidFill>
                <a:srgbClr val="003399"/>
              </a:solidFill>
            </a:endParaRPr>
          </a:p>
          <a:p>
            <a:endParaRPr lang="sl-SI" sz="2400" dirty="0">
              <a:solidFill>
                <a:srgbClr val="003399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3793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predloga_SURS_Eng">
  <a:themeElements>
    <a:clrScheme name="predloga-surs-brezpas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-surs-brezpas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-surs-brezpas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-surs-brezpas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-surs-brezpas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ppt_predloga_SURS_Eng</Template>
  <TotalTime>2560</TotalTime>
  <Words>399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ppt_predloga_SURS_Eng</vt:lpstr>
      <vt:lpstr>   National design, fieldwork and data harmonization for Labour Force Survey</vt:lpstr>
      <vt:lpstr>Content</vt:lpstr>
      <vt:lpstr>General overview </vt:lpstr>
      <vt:lpstr>PowerPoint Presentation</vt:lpstr>
      <vt:lpstr>PowerPoint Presentation</vt:lpstr>
      <vt:lpstr>Process of the data collection</vt:lpstr>
      <vt:lpstr>PowerPoint Presentation</vt:lpstr>
      <vt:lpstr>PowerPoint Presentation</vt:lpstr>
      <vt:lpstr>Ad hoc modules</vt:lpstr>
      <vt:lpstr>Slovenian vs. Eurostat database</vt:lpstr>
      <vt:lpstr>Work with the microdata</vt:lpstr>
    </vt:vector>
  </TitlesOfParts>
  <Company>SURS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National design, fieldwork and data harmonization for Labour Force Survey</dc:title>
  <dc:creator>Irena Svetin</dc:creator>
  <cp:lastModifiedBy>Irena Svetin</cp:lastModifiedBy>
  <cp:revision>97</cp:revision>
  <cp:lastPrinted>2014-09-17T06:39:33Z</cp:lastPrinted>
  <dcterms:created xsi:type="dcterms:W3CDTF">2014-09-08T13:16:31Z</dcterms:created>
  <dcterms:modified xsi:type="dcterms:W3CDTF">2014-09-24T11:08:40Z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vtor dokumenta">
    <vt:lpwstr>Ida Repovž Grabnar</vt:lpwstr>
  </property>
  <property fmtid="{D5CDD505-2E9C-101B-9397-08002B2CF9AE}" pid="3" name="Skrbnik dokumenta">
    <vt:lpwstr/>
  </property>
  <property fmtid="{D5CDD505-2E9C-101B-9397-08002B2CF9AE}" pid="4" name="Datum nastanka dokumenta">
    <vt:lpwstr>2009-07-29T00:00:00Z</vt:lpwstr>
  </property>
  <property fmtid="{D5CDD505-2E9C-101B-9397-08002B2CF9AE}" pid="5" name="ContentType">
    <vt:lpwstr>Document</vt:lpwstr>
  </property>
  <property fmtid="{D5CDD505-2E9C-101B-9397-08002B2CF9AE}" pid="6" name="Okrajšava dokumenta">
    <vt:lpwstr/>
  </property>
  <property fmtid="{D5CDD505-2E9C-101B-9397-08002B2CF9AE}" pid="7" name="Datum prenehanja dokumenta">
    <vt:lpwstr>2009-07-29T00:00:00Z</vt:lpwstr>
  </property>
  <property fmtid="{D5CDD505-2E9C-101B-9397-08002B2CF9AE}" pid="8" name="Referenca">
    <vt:lpwstr/>
  </property>
  <property fmtid="{D5CDD505-2E9C-101B-9397-08002B2CF9AE}" pid="9" name="Naziv v levi navigaciji">
    <vt:lpwstr/>
  </property>
  <property fmtid="{D5CDD505-2E9C-101B-9397-08002B2CF9AE}" pid="10" name="Začetek veljavnosti dokumenta">
    <vt:lpwstr>2009-07-29T00:00:00Z</vt:lpwstr>
  </property>
  <property fmtid="{D5CDD505-2E9C-101B-9397-08002B2CF9AE}" pid="11" name="Kategorija">
    <vt:lpwstr>Obrazec</vt:lpwstr>
  </property>
  <property fmtid="{D5CDD505-2E9C-101B-9397-08002B2CF9AE}" pid="12" name="Podkategorija">
    <vt:lpwstr/>
  </property>
  <property fmtid="{D5CDD505-2E9C-101B-9397-08002B2CF9AE}" pid="13" name="Komu oddaš">
    <vt:lpwstr/>
  </property>
  <property fmtid="{D5CDD505-2E9C-101B-9397-08002B2CF9AE}" pid="14" name="Order">
    <vt:lpwstr>5600.00000000000</vt:lpwstr>
  </property>
  <property fmtid="{D5CDD505-2E9C-101B-9397-08002B2CF9AE}" pid="15" name="Področje">
    <vt:lpwstr>Predloge dokumentov</vt:lpwstr>
  </property>
</Properties>
</file>