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62" r:id="rId2"/>
  </p:sldMasterIdLst>
  <p:notesMasterIdLst>
    <p:notesMasterId r:id="rId22"/>
  </p:notesMasterIdLst>
  <p:handoutMasterIdLst>
    <p:handoutMasterId r:id="rId23"/>
  </p:handoutMasterIdLst>
  <p:sldIdLst>
    <p:sldId id="261" r:id="rId3"/>
    <p:sldId id="271" r:id="rId4"/>
    <p:sldId id="262" r:id="rId5"/>
    <p:sldId id="263" r:id="rId6"/>
    <p:sldId id="264" r:id="rId7"/>
    <p:sldId id="265" r:id="rId8"/>
    <p:sldId id="272" r:id="rId9"/>
    <p:sldId id="268" r:id="rId10"/>
    <p:sldId id="269" r:id="rId11"/>
    <p:sldId id="273" r:id="rId12"/>
    <p:sldId id="276" r:id="rId13"/>
    <p:sldId id="282" r:id="rId14"/>
    <p:sldId id="274" r:id="rId15"/>
    <p:sldId id="283" r:id="rId16"/>
    <p:sldId id="277" r:id="rId17"/>
    <p:sldId id="278" r:id="rId18"/>
    <p:sldId id="280" r:id="rId19"/>
    <p:sldId id="281" r:id="rId20"/>
    <p:sldId id="270" r:id="rId21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176"/>
    <a:srgbClr val="0F5494"/>
    <a:srgbClr val="FF6600"/>
    <a:srgbClr val="3E6FD2"/>
    <a:srgbClr val="99CCFF"/>
    <a:srgbClr val="FFD624"/>
    <a:srgbClr val="3166CF"/>
    <a:srgbClr val="2D5E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50" y="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696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net1\homes\048\vujacsa\MyDocuments\F4%20Presentations\Za%20prezentaciju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net1\homes\048\vujacsa\MyDocuments\F4%20Presentations\Za%20prezentaciju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'lvhl30 - emp'!$B$2</c:f>
              <c:strCache>
                <c:ptCount val="1"/>
                <c:pt idx="0">
                  <c:v>No change</c:v>
                </c:pt>
              </c:strCache>
            </c:strRef>
          </c:tx>
          <c:invertIfNegative val="0"/>
          <c:cat>
            <c:strRef>
              <c:f>'lvhl30 - emp'!$A$3:$A$31</c:f>
              <c:strCache>
                <c:ptCount val="29"/>
                <c:pt idx="0">
                  <c:v>EL</c:v>
                </c:pt>
                <c:pt idx="1">
                  <c:v>ES</c:v>
                </c:pt>
                <c:pt idx="2">
                  <c:v>IT</c:v>
                </c:pt>
                <c:pt idx="3">
                  <c:v>DK</c:v>
                </c:pt>
                <c:pt idx="4">
                  <c:v>LV</c:v>
                </c:pt>
                <c:pt idx="5">
                  <c:v>HR</c:v>
                </c:pt>
                <c:pt idx="6">
                  <c:v>FI</c:v>
                </c:pt>
                <c:pt idx="7">
                  <c:v>BG</c:v>
                </c:pt>
                <c:pt idx="8">
                  <c:v>HU</c:v>
                </c:pt>
                <c:pt idx="9">
                  <c:v>PT</c:v>
                </c:pt>
                <c:pt idx="10">
                  <c:v>AT</c:v>
                </c:pt>
                <c:pt idx="11">
                  <c:v>EU-28</c:v>
                </c:pt>
                <c:pt idx="12">
                  <c:v>EE</c:v>
                </c:pt>
                <c:pt idx="13">
                  <c:v>IS</c:v>
                </c:pt>
                <c:pt idx="14">
                  <c:v>LT</c:v>
                </c:pt>
                <c:pt idx="15">
                  <c:v>UK</c:v>
                </c:pt>
                <c:pt idx="16">
                  <c:v>BE</c:v>
                </c:pt>
                <c:pt idx="17">
                  <c:v>PL</c:v>
                </c:pt>
                <c:pt idx="18">
                  <c:v>CY</c:v>
                </c:pt>
                <c:pt idx="19">
                  <c:v>FR</c:v>
                </c:pt>
                <c:pt idx="20">
                  <c:v>CZ</c:v>
                </c:pt>
                <c:pt idx="21">
                  <c:v>SE</c:v>
                </c:pt>
                <c:pt idx="22">
                  <c:v>NO</c:v>
                </c:pt>
                <c:pt idx="23">
                  <c:v>DE</c:v>
                </c:pt>
                <c:pt idx="24">
                  <c:v>LU</c:v>
                </c:pt>
                <c:pt idx="25">
                  <c:v>SK</c:v>
                </c:pt>
                <c:pt idx="26">
                  <c:v>NL</c:v>
                </c:pt>
                <c:pt idx="27">
                  <c:v>MT</c:v>
                </c:pt>
                <c:pt idx="28">
                  <c:v>RO</c:v>
                </c:pt>
              </c:strCache>
            </c:strRef>
          </c:cat>
          <c:val>
            <c:numRef>
              <c:f>'lvhl30 - emp'!$B$3:$B$31</c:f>
              <c:numCache>
                <c:formatCode>0.0</c:formatCode>
                <c:ptCount val="29"/>
                <c:pt idx="0">
                  <c:v>82.7</c:v>
                </c:pt>
                <c:pt idx="1">
                  <c:v>87.7</c:v>
                </c:pt>
                <c:pt idx="2">
                  <c:v>87.7</c:v>
                </c:pt>
                <c:pt idx="3">
                  <c:v>88.2</c:v>
                </c:pt>
                <c:pt idx="4">
                  <c:v>88.3</c:v>
                </c:pt>
                <c:pt idx="5">
                  <c:v>89.4</c:v>
                </c:pt>
                <c:pt idx="6">
                  <c:v>89.3</c:v>
                </c:pt>
                <c:pt idx="7">
                  <c:v>90.7</c:v>
                </c:pt>
                <c:pt idx="8">
                  <c:v>91</c:v>
                </c:pt>
                <c:pt idx="9">
                  <c:v>91.6</c:v>
                </c:pt>
                <c:pt idx="10">
                  <c:v>91.8</c:v>
                </c:pt>
                <c:pt idx="11">
                  <c:v>92.2</c:v>
                </c:pt>
                <c:pt idx="12">
                  <c:v>92.5</c:v>
                </c:pt>
                <c:pt idx="13">
                  <c:v>92.7</c:v>
                </c:pt>
                <c:pt idx="14">
                  <c:v>93.2</c:v>
                </c:pt>
                <c:pt idx="15">
                  <c:v>93.2</c:v>
                </c:pt>
                <c:pt idx="16">
                  <c:v>93.5</c:v>
                </c:pt>
                <c:pt idx="17">
                  <c:v>93.5</c:v>
                </c:pt>
                <c:pt idx="18">
                  <c:v>93.6</c:v>
                </c:pt>
                <c:pt idx="19">
                  <c:v>93.7</c:v>
                </c:pt>
                <c:pt idx="20">
                  <c:v>93.9</c:v>
                </c:pt>
                <c:pt idx="21">
                  <c:v>93.9</c:v>
                </c:pt>
                <c:pt idx="22">
                  <c:v>94.1</c:v>
                </c:pt>
                <c:pt idx="23">
                  <c:v>94.2</c:v>
                </c:pt>
                <c:pt idx="24">
                  <c:v>94.2</c:v>
                </c:pt>
                <c:pt idx="25">
                  <c:v>94.5</c:v>
                </c:pt>
                <c:pt idx="26">
                  <c:v>94.6</c:v>
                </c:pt>
                <c:pt idx="27">
                  <c:v>95.2</c:v>
                </c:pt>
                <c:pt idx="28">
                  <c:v>96.6</c:v>
                </c:pt>
              </c:numCache>
            </c:numRef>
          </c:val>
        </c:ser>
        <c:ser>
          <c:idx val="1"/>
          <c:order val="1"/>
          <c:tx>
            <c:strRef>
              <c:f>'lvhl30 - emp'!$C$2</c:f>
              <c:strCache>
                <c:ptCount val="1"/>
                <c:pt idx="0">
                  <c:v>To unemployment</c:v>
                </c:pt>
              </c:strCache>
            </c:strRef>
          </c:tx>
          <c:invertIfNegative val="0"/>
          <c:cat>
            <c:strRef>
              <c:f>'lvhl30 - emp'!$A$3:$A$31</c:f>
              <c:strCache>
                <c:ptCount val="29"/>
                <c:pt idx="0">
                  <c:v>EL</c:v>
                </c:pt>
                <c:pt idx="1">
                  <c:v>ES</c:v>
                </c:pt>
                <c:pt idx="2">
                  <c:v>IT</c:v>
                </c:pt>
                <c:pt idx="3">
                  <c:v>DK</c:v>
                </c:pt>
                <c:pt idx="4">
                  <c:v>LV</c:v>
                </c:pt>
                <c:pt idx="5">
                  <c:v>HR</c:v>
                </c:pt>
                <c:pt idx="6">
                  <c:v>FI</c:v>
                </c:pt>
                <c:pt idx="7">
                  <c:v>BG</c:v>
                </c:pt>
                <c:pt idx="8">
                  <c:v>HU</c:v>
                </c:pt>
                <c:pt idx="9">
                  <c:v>PT</c:v>
                </c:pt>
                <c:pt idx="10">
                  <c:v>AT</c:v>
                </c:pt>
                <c:pt idx="11">
                  <c:v>EU-28</c:v>
                </c:pt>
                <c:pt idx="12">
                  <c:v>EE</c:v>
                </c:pt>
                <c:pt idx="13">
                  <c:v>IS</c:v>
                </c:pt>
                <c:pt idx="14">
                  <c:v>LT</c:v>
                </c:pt>
                <c:pt idx="15">
                  <c:v>UK</c:v>
                </c:pt>
                <c:pt idx="16">
                  <c:v>BE</c:v>
                </c:pt>
                <c:pt idx="17">
                  <c:v>PL</c:v>
                </c:pt>
                <c:pt idx="18">
                  <c:v>CY</c:v>
                </c:pt>
                <c:pt idx="19">
                  <c:v>FR</c:v>
                </c:pt>
                <c:pt idx="20">
                  <c:v>CZ</c:v>
                </c:pt>
                <c:pt idx="21">
                  <c:v>SE</c:v>
                </c:pt>
                <c:pt idx="22">
                  <c:v>NO</c:v>
                </c:pt>
                <c:pt idx="23">
                  <c:v>DE</c:v>
                </c:pt>
                <c:pt idx="24">
                  <c:v>LU</c:v>
                </c:pt>
                <c:pt idx="25">
                  <c:v>SK</c:v>
                </c:pt>
                <c:pt idx="26">
                  <c:v>NL</c:v>
                </c:pt>
                <c:pt idx="27">
                  <c:v>MT</c:v>
                </c:pt>
                <c:pt idx="28">
                  <c:v>RO</c:v>
                </c:pt>
              </c:strCache>
            </c:strRef>
          </c:cat>
          <c:val>
            <c:numRef>
              <c:f>'lvhl30 - emp'!$C$3:$C$31</c:f>
              <c:numCache>
                <c:formatCode>0.0</c:formatCode>
                <c:ptCount val="29"/>
                <c:pt idx="0">
                  <c:v>11.3</c:v>
                </c:pt>
                <c:pt idx="1">
                  <c:v>8.1999999999999993</c:v>
                </c:pt>
                <c:pt idx="2">
                  <c:v>6.5</c:v>
                </c:pt>
                <c:pt idx="3">
                  <c:v>4.0999999999999996</c:v>
                </c:pt>
                <c:pt idx="4">
                  <c:v>8.1999999999999993</c:v>
                </c:pt>
                <c:pt idx="5">
                  <c:v>6.7</c:v>
                </c:pt>
                <c:pt idx="6">
                  <c:v>3.3</c:v>
                </c:pt>
                <c:pt idx="7">
                  <c:v>5.6</c:v>
                </c:pt>
                <c:pt idx="8">
                  <c:v>4.9000000000000004</c:v>
                </c:pt>
                <c:pt idx="9">
                  <c:v>4.8</c:v>
                </c:pt>
                <c:pt idx="10">
                  <c:v>3.4</c:v>
                </c:pt>
                <c:pt idx="11">
                  <c:v>3.8</c:v>
                </c:pt>
                <c:pt idx="12">
                  <c:v>3.2</c:v>
                </c:pt>
                <c:pt idx="13">
                  <c:v>2.5</c:v>
                </c:pt>
                <c:pt idx="14">
                  <c:v>3.6</c:v>
                </c:pt>
                <c:pt idx="15">
                  <c:v>1.9</c:v>
                </c:pt>
                <c:pt idx="16">
                  <c:v>2.5</c:v>
                </c:pt>
                <c:pt idx="17">
                  <c:v>3.7</c:v>
                </c:pt>
                <c:pt idx="18">
                  <c:v>4.0999999999999996</c:v>
                </c:pt>
                <c:pt idx="19">
                  <c:v>3.5</c:v>
                </c:pt>
                <c:pt idx="20">
                  <c:v>2.6</c:v>
                </c:pt>
                <c:pt idx="21">
                  <c:v>2</c:v>
                </c:pt>
                <c:pt idx="22">
                  <c:v>1.1000000000000001</c:v>
                </c:pt>
                <c:pt idx="23">
                  <c:v>1.9</c:v>
                </c:pt>
                <c:pt idx="24">
                  <c:v>2.8</c:v>
                </c:pt>
                <c:pt idx="25">
                  <c:v>2.8</c:v>
                </c:pt>
                <c:pt idx="26">
                  <c:v>1.7</c:v>
                </c:pt>
                <c:pt idx="27">
                  <c:v>1.3</c:v>
                </c:pt>
                <c:pt idx="28">
                  <c:v>0.9</c:v>
                </c:pt>
              </c:numCache>
            </c:numRef>
          </c:val>
        </c:ser>
        <c:ser>
          <c:idx val="2"/>
          <c:order val="2"/>
          <c:tx>
            <c:strRef>
              <c:f>'lvhl30 - emp'!$D$2</c:f>
              <c:strCache>
                <c:ptCount val="1"/>
                <c:pt idx="0">
                  <c:v>To inactivity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'lvhl30 - emp'!$A$3:$A$31</c:f>
              <c:strCache>
                <c:ptCount val="29"/>
                <c:pt idx="0">
                  <c:v>EL</c:v>
                </c:pt>
                <c:pt idx="1">
                  <c:v>ES</c:v>
                </c:pt>
                <c:pt idx="2">
                  <c:v>IT</c:v>
                </c:pt>
                <c:pt idx="3">
                  <c:v>DK</c:v>
                </c:pt>
                <c:pt idx="4">
                  <c:v>LV</c:v>
                </c:pt>
                <c:pt idx="5">
                  <c:v>HR</c:v>
                </c:pt>
                <c:pt idx="6">
                  <c:v>FI</c:v>
                </c:pt>
                <c:pt idx="7">
                  <c:v>BG</c:v>
                </c:pt>
                <c:pt idx="8">
                  <c:v>HU</c:v>
                </c:pt>
                <c:pt idx="9">
                  <c:v>PT</c:v>
                </c:pt>
                <c:pt idx="10">
                  <c:v>AT</c:v>
                </c:pt>
                <c:pt idx="11">
                  <c:v>EU-28</c:v>
                </c:pt>
                <c:pt idx="12">
                  <c:v>EE</c:v>
                </c:pt>
                <c:pt idx="13">
                  <c:v>IS</c:v>
                </c:pt>
                <c:pt idx="14">
                  <c:v>LT</c:v>
                </c:pt>
                <c:pt idx="15">
                  <c:v>UK</c:v>
                </c:pt>
                <c:pt idx="16">
                  <c:v>BE</c:v>
                </c:pt>
                <c:pt idx="17">
                  <c:v>PL</c:v>
                </c:pt>
                <c:pt idx="18">
                  <c:v>CY</c:v>
                </c:pt>
                <c:pt idx="19">
                  <c:v>FR</c:v>
                </c:pt>
                <c:pt idx="20">
                  <c:v>CZ</c:v>
                </c:pt>
                <c:pt idx="21">
                  <c:v>SE</c:v>
                </c:pt>
                <c:pt idx="22">
                  <c:v>NO</c:v>
                </c:pt>
                <c:pt idx="23">
                  <c:v>DE</c:v>
                </c:pt>
                <c:pt idx="24">
                  <c:v>LU</c:v>
                </c:pt>
                <c:pt idx="25">
                  <c:v>SK</c:v>
                </c:pt>
                <c:pt idx="26">
                  <c:v>NL</c:v>
                </c:pt>
                <c:pt idx="27">
                  <c:v>MT</c:v>
                </c:pt>
                <c:pt idx="28">
                  <c:v>RO</c:v>
                </c:pt>
              </c:strCache>
            </c:strRef>
          </c:cat>
          <c:val>
            <c:numRef>
              <c:f>'lvhl30 - emp'!$D$3:$D$31</c:f>
              <c:numCache>
                <c:formatCode>0.0</c:formatCode>
                <c:ptCount val="29"/>
                <c:pt idx="0">
                  <c:v>6</c:v>
                </c:pt>
                <c:pt idx="1">
                  <c:v>4.0999999999999996</c:v>
                </c:pt>
                <c:pt idx="2">
                  <c:v>5.8</c:v>
                </c:pt>
                <c:pt idx="3">
                  <c:v>7.7</c:v>
                </c:pt>
                <c:pt idx="4">
                  <c:v>3.5</c:v>
                </c:pt>
                <c:pt idx="5">
                  <c:v>3.9</c:v>
                </c:pt>
                <c:pt idx="6">
                  <c:v>7.4</c:v>
                </c:pt>
                <c:pt idx="7">
                  <c:v>3.7</c:v>
                </c:pt>
                <c:pt idx="8">
                  <c:v>4.0999999999999996</c:v>
                </c:pt>
                <c:pt idx="9">
                  <c:v>3.6</c:v>
                </c:pt>
                <c:pt idx="10">
                  <c:v>4.8</c:v>
                </c:pt>
                <c:pt idx="11">
                  <c:v>4</c:v>
                </c:pt>
                <c:pt idx="12">
                  <c:v>4.3</c:v>
                </c:pt>
                <c:pt idx="13">
                  <c:v>4.8</c:v>
                </c:pt>
                <c:pt idx="14">
                  <c:v>3.2</c:v>
                </c:pt>
                <c:pt idx="15">
                  <c:v>4.9000000000000004</c:v>
                </c:pt>
                <c:pt idx="16">
                  <c:v>4</c:v>
                </c:pt>
                <c:pt idx="17">
                  <c:v>2.8</c:v>
                </c:pt>
                <c:pt idx="18">
                  <c:v>2.2999999999999998</c:v>
                </c:pt>
                <c:pt idx="19">
                  <c:v>2.8</c:v>
                </c:pt>
                <c:pt idx="20">
                  <c:v>3.5</c:v>
                </c:pt>
                <c:pt idx="21">
                  <c:v>4.0999999999999996</c:v>
                </c:pt>
                <c:pt idx="22">
                  <c:v>4.8</c:v>
                </c:pt>
                <c:pt idx="23">
                  <c:v>3.9</c:v>
                </c:pt>
                <c:pt idx="24">
                  <c:v>3</c:v>
                </c:pt>
                <c:pt idx="25">
                  <c:v>2.7</c:v>
                </c:pt>
                <c:pt idx="26">
                  <c:v>3.7</c:v>
                </c:pt>
                <c:pt idx="27">
                  <c:v>3.5</c:v>
                </c:pt>
                <c:pt idx="28">
                  <c:v>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3497216"/>
        <c:axId val="93498752"/>
      </c:barChart>
      <c:catAx>
        <c:axId val="934972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50" b="1" i="0" baseline="0"/>
            </a:pPr>
            <a:endParaRPr lang="de-DE"/>
          </a:p>
        </c:txPr>
        <c:crossAx val="93498752"/>
        <c:crosses val="autoZero"/>
        <c:auto val="1"/>
        <c:lblAlgn val="ctr"/>
        <c:lblOffset val="100"/>
        <c:noMultiLvlLbl val="0"/>
      </c:catAx>
      <c:valAx>
        <c:axId val="93498752"/>
        <c:scaling>
          <c:orientation val="minMax"/>
          <c:max val="10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150" baseline="0"/>
            </a:pPr>
            <a:endParaRPr lang="de-DE"/>
          </a:p>
        </c:txPr>
        <c:crossAx val="9349721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500"/>
          </a:pPr>
          <a:endParaRPr lang="de-DE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'lvhl30 - unemp'!$B$2</c:f>
              <c:strCache>
                <c:ptCount val="1"/>
                <c:pt idx="0">
                  <c:v>No change</c:v>
                </c:pt>
              </c:strCache>
            </c:strRef>
          </c:tx>
          <c:invertIfNegative val="0"/>
          <c:cat>
            <c:strRef>
              <c:f>'lvhl30 - unemp'!$A$3:$A$31</c:f>
              <c:strCache>
                <c:ptCount val="29"/>
                <c:pt idx="0">
                  <c:v>NO</c:v>
                </c:pt>
                <c:pt idx="1">
                  <c:v>NL</c:v>
                </c:pt>
                <c:pt idx="2">
                  <c:v>UK</c:v>
                </c:pt>
                <c:pt idx="3">
                  <c:v>DK</c:v>
                </c:pt>
                <c:pt idx="4">
                  <c:v>SE</c:v>
                </c:pt>
                <c:pt idx="5">
                  <c:v>IS</c:v>
                </c:pt>
                <c:pt idx="6">
                  <c:v>LU</c:v>
                </c:pt>
                <c:pt idx="7">
                  <c:v>EE</c:v>
                </c:pt>
                <c:pt idx="8">
                  <c:v>LV</c:v>
                </c:pt>
                <c:pt idx="9">
                  <c:v>CY </c:v>
                </c:pt>
                <c:pt idx="10">
                  <c:v>AT</c:v>
                </c:pt>
                <c:pt idx="11">
                  <c:v>HU</c:v>
                </c:pt>
                <c:pt idx="12">
                  <c:v>FI</c:v>
                </c:pt>
                <c:pt idx="13">
                  <c:v>CZ </c:v>
                </c:pt>
                <c:pt idx="14">
                  <c:v>RO </c:v>
                </c:pt>
                <c:pt idx="15">
                  <c:v>ES</c:v>
                </c:pt>
                <c:pt idx="16">
                  <c:v>EU-28 </c:v>
                </c:pt>
                <c:pt idx="17">
                  <c:v>MT</c:v>
                </c:pt>
                <c:pt idx="18">
                  <c:v>FR</c:v>
                </c:pt>
                <c:pt idx="19">
                  <c:v>PL </c:v>
                </c:pt>
                <c:pt idx="20">
                  <c:v>IT</c:v>
                </c:pt>
                <c:pt idx="21">
                  <c:v>PT</c:v>
                </c:pt>
                <c:pt idx="22">
                  <c:v>BE</c:v>
                </c:pt>
                <c:pt idx="23">
                  <c:v>LT</c:v>
                </c:pt>
                <c:pt idx="24">
                  <c:v>HR</c:v>
                </c:pt>
                <c:pt idx="25">
                  <c:v>DE </c:v>
                </c:pt>
                <c:pt idx="26">
                  <c:v>BG</c:v>
                </c:pt>
                <c:pt idx="27">
                  <c:v>EL</c:v>
                </c:pt>
                <c:pt idx="28">
                  <c:v>SK</c:v>
                </c:pt>
              </c:strCache>
            </c:strRef>
          </c:cat>
          <c:val>
            <c:numRef>
              <c:f>'lvhl30 - unemp'!$B$3:$B$31</c:f>
              <c:numCache>
                <c:formatCode>0.0</c:formatCode>
                <c:ptCount val="29"/>
                <c:pt idx="0">
                  <c:v>28</c:v>
                </c:pt>
                <c:pt idx="1">
                  <c:v>34.700000000000003</c:v>
                </c:pt>
                <c:pt idx="2">
                  <c:v>36.6</c:v>
                </c:pt>
                <c:pt idx="3">
                  <c:v>39.700000000000003</c:v>
                </c:pt>
                <c:pt idx="4">
                  <c:v>39.700000000000003</c:v>
                </c:pt>
                <c:pt idx="5">
                  <c:v>41.3</c:v>
                </c:pt>
                <c:pt idx="6">
                  <c:v>41.5</c:v>
                </c:pt>
                <c:pt idx="7">
                  <c:v>43.2</c:v>
                </c:pt>
                <c:pt idx="8">
                  <c:v>47.4</c:v>
                </c:pt>
                <c:pt idx="9">
                  <c:v>47.8</c:v>
                </c:pt>
                <c:pt idx="10">
                  <c:v>49.1</c:v>
                </c:pt>
                <c:pt idx="11">
                  <c:v>50.6</c:v>
                </c:pt>
                <c:pt idx="12">
                  <c:v>51</c:v>
                </c:pt>
                <c:pt idx="13">
                  <c:v>54.3</c:v>
                </c:pt>
                <c:pt idx="14">
                  <c:v>55.5</c:v>
                </c:pt>
                <c:pt idx="15">
                  <c:v>55.8</c:v>
                </c:pt>
                <c:pt idx="16">
                  <c:v>56.5</c:v>
                </c:pt>
                <c:pt idx="17">
                  <c:v>57.1</c:v>
                </c:pt>
                <c:pt idx="18">
                  <c:v>57.3</c:v>
                </c:pt>
                <c:pt idx="19">
                  <c:v>58</c:v>
                </c:pt>
                <c:pt idx="20">
                  <c:v>58.2</c:v>
                </c:pt>
                <c:pt idx="21">
                  <c:v>61</c:v>
                </c:pt>
                <c:pt idx="22">
                  <c:v>61.1</c:v>
                </c:pt>
                <c:pt idx="23">
                  <c:v>61.1</c:v>
                </c:pt>
                <c:pt idx="24">
                  <c:v>61.9</c:v>
                </c:pt>
                <c:pt idx="25">
                  <c:v>62.6</c:v>
                </c:pt>
                <c:pt idx="26">
                  <c:v>65.2</c:v>
                </c:pt>
                <c:pt idx="27">
                  <c:v>67.7</c:v>
                </c:pt>
                <c:pt idx="28">
                  <c:v>68.599999999999994</c:v>
                </c:pt>
              </c:numCache>
            </c:numRef>
          </c:val>
        </c:ser>
        <c:ser>
          <c:idx val="1"/>
          <c:order val="1"/>
          <c:tx>
            <c:strRef>
              <c:f>'lvhl30 - unemp'!$C$2</c:f>
              <c:strCache>
                <c:ptCount val="1"/>
                <c:pt idx="0">
                  <c:v>To employed</c:v>
                </c:pt>
              </c:strCache>
            </c:strRef>
          </c:tx>
          <c:invertIfNegative val="0"/>
          <c:cat>
            <c:strRef>
              <c:f>'lvhl30 - unemp'!$A$3:$A$31</c:f>
              <c:strCache>
                <c:ptCount val="29"/>
                <c:pt idx="0">
                  <c:v>NO</c:v>
                </c:pt>
                <c:pt idx="1">
                  <c:v>NL</c:v>
                </c:pt>
                <c:pt idx="2">
                  <c:v>UK</c:v>
                </c:pt>
                <c:pt idx="3">
                  <c:v>DK</c:v>
                </c:pt>
                <c:pt idx="4">
                  <c:v>SE</c:v>
                </c:pt>
                <c:pt idx="5">
                  <c:v>IS</c:v>
                </c:pt>
                <c:pt idx="6">
                  <c:v>LU</c:v>
                </c:pt>
                <c:pt idx="7">
                  <c:v>EE</c:v>
                </c:pt>
                <c:pt idx="8">
                  <c:v>LV</c:v>
                </c:pt>
                <c:pt idx="9">
                  <c:v>CY </c:v>
                </c:pt>
                <c:pt idx="10">
                  <c:v>AT</c:v>
                </c:pt>
                <c:pt idx="11">
                  <c:v>HU</c:v>
                </c:pt>
                <c:pt idx="12">
                  <c:v>FI</c:v>
                </c:pt>
                <c:pt idx="13">
                  <c:v>CZ </c:v>
                </c:pt>
                <c:pt idx="14">
                  <c:v>RO </c:v>
                </c:pt>
                <c:pt idx="15">
                  <c:v>ES</c:v>
                </c:pt>
                <c:pt idx="16">
                  <c:v>EU-28 </c:v>
                </c:pt>
                <c:pt idx="17">
                  <c:v>MT</c:v>
                </c:pt>
                <c:pt idx="18">
                  <c:v>FR</c:v>
                </c:pt>
                <c:pt idx="19">
                  <c:v>PL </c:v>
                </c:pt>
                <c:pt idx="20">
                  <c:v>IT</c:v>
                </c:pt>
                <c:pt idx="21">
                  <c:v>PT</c:v>
                </c:pt>
                <c:pt idx="22">
                  <c:v>BE</c:v>
                </c:pt>
                <c:pt idx="23">
                  <c:v>LT</c:v>
                </c:pt>
                <c:pt idx="24">
                  <c:v>HR</c:v>
                </c:pt>
                <c:pt idx="25">
                  <c:v>DE </c:v>
                </c:pt>
                <c:pt idx="26">
                  <c:v>BG</c:v>
                </c:pt>
                <c:pt idx="27">
                  <c:v>EL</c:v>
                </c:pt>
                <c:pt idx="28">
                  <c:v>SK</c:v>
                </c:pt>
              </c:strCache>
            </c:strRef>
          </c:cat>
          <c:val>
            <c:numRef>
              <c:f>'lvhl30 - unemp'!$C$3:$C$31</c:f>
              <c:numCache>
                <c:formatCode>0.0</c:formatCode>
                <c:ptCount val="29"/>
                <c:pt idx="0">
                  <c:v>34.299999999999997</c:v>
                </c:pt>
                <c:pt idx="1">
                  <c:v>33.9</c:v>
                </c:pt>
                <c:pt idx="2">
                  <c:v>38.4</c:v>
                </c:pt>
                <c:pt idx="3">
                  <c:v>45.5</c:v>
                </c:pt>
                <c:pt idx="4">
                  <c:v>42.5</c:v>
                </c:pt>
                <c:pt idx="5">
                  <c:v>35.700000000000003</c:v>
                </c:pt>
                <c:pt idx="6">
                  <c:v>36.200000000000003</c:v>
                </c:pt>
                <c:pt idx="7">
                  <c:v>44</c:v>
                </c:pt>
                <c:pt idx="8">
                  <c:v>37.9</c:v>
                </c:pt>
                <c:pt idx="9">
                  <c:v>42.6</c:v>
                </c:pt>
                <c:pt idx="10">
                  <c:v>35.299999999999997</c:v>
                </c:pt>
                <c:pt idx="11">
                  <c:v>37.299999999999997</c:v>
                </c:pt>
                <c:pt idx="12">
                  <c:v>27.8</c:v>
                </c:pt>
                <c:pt idx="13">
                  <c:v>32.799999999999997</c:v>
                </c:pt>
                <c:pt idx="14">
                  <c:v>33.299999999999997</c:v>
                </c:pt>
                <c:pt idx="15">
                  <c:v>28.3</c:v>
                </c:pt>
                <c:pt idx="16">
                  <c:v>28.8</c:v>
                </c:pt>
                <c:pt idx="17">
                  <c:v>27.7</c:v>
                </c:pt>
                <c:pt idx="18">
                  <c:v>35.9</c:v>
                </c:pt>
                <c:pt idx="19">
                  <c:v>30.2</c:v>
                </c:pt>
                <c:pt idx="20">
                  <c:v>19.3</c:v>
                </c:pt>
                <c:pt idx="21">
                  <c:v>28.3</c:v>
                </c:pt>
                <c:pt idx="22">
                  <c:v>24.1</c:v>
                </c:pt>
                <c:pt idx="23">
                  <c:v>27</c:v>
                </c:pt>
                <c:pt idx="24">
                  <c:v>21.1</c:v>
                </c:pt>
                <c:pt idx="25">
                  <c:v>24</c:v>
                </c:pt>
                <c:pt idx="26">
                  <c:v>24.6</c:v>
                </c:pt>
                <c:pt idx="27">
                  <c:v>22.2</c:v>
                </c:pt>
                <c:pt idx="28">
                  <c:v>25.3</c:v>
                </c:pt>
              </c:numCache>
            </c:numRef>
          </c:val>
        </c:ser>
        <c:ser>
          <c:idx val="2"/>
          <c:order val="2"/>
          <c:tx>
            <c:strRef>
              <c:f>'lvhl30 - unemp'!$D$2</c:f>
              <c:strCache>
                <c:ptCount val="1"/>
                <c:pt idx="0">
                  <c:v>To inactivity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'lvhl30 - unemp'!$A$3:$A$31</c:f>
              <c:strCache>
                <c:ptCount val="29"/>
                <c:pt idx="0">
                  <c:v>NO</c:v>
                </c:pt>
                <c:pt idx="1">
                  <c:v>NL</c:v>
                </c:pt>
                <c:pt idx="2">
                  <c:v>UK</c:v>
                </c:pt>
                <c:pt idx="3">
                  <c:v>DK</c:v>
                </c:pt>
                <c:pt idx="4">
                  <c:v>SE</c:v>
                </c:pt>
                <c:pt idx="5">
                  <c:v>IS</c:v>
                </c:pt>
                <c:pt idx="6">
                  <c:v>LU</c:v>
                </c:pt>
                <c:pt idx="7">
                  <c:v>EE</c:v>
                </c:pt>
                <c:pt idx="8">
                  <c:v>LV</c:v>
                </c:pt>
                <c:pt idx="9">
                  <c:v>CY </c:v>
                </c:pt>
                <c:pt idx="10">
                  <c:v>AT</c:v>
                </c:pt>
                <c:pt idx="11">
                  <c:v>HU</c:v>
                </c:pt>
                <c:pt idx="12">
                  <c:v>FI</c:v>
                </c:pt>
                <c:pt idx="13">
                  <c:v>CZ </c:v>
                </c:pt>
                <c:pt idx="14">
                  <c:v>RO </c:v>
                </c:pt>
                <c:pt idx="15">
                  <c:v>ES</c:v>
                </c:pt>
                <c:pt idx="16">
                  <c:v>EU-28 </c:v>
                </c:pt>
                <c:pt idx="17">
                  <c:v>MT</c:v>
                </c:pt>
                <c:pt idx="18">
                  <c:v>FR</c:v>
                </c:pt>
                <c:pt idx="19">
                  <c:v>PL </c:v>
                </c:pt>
                <c:pt idx="20">
                  <c:v>IT</c:v>
                </c:pt>
                <c:pt idx="21">
                  <c:v>PT</c:v>
                </c:pt>
                <c:pt idx="22">
                  <c:v>BE</c:v>
                </c:pt>
                <c:pt idx="23">
                  <c:v>LT</c:v>
                </c:pt>
                <c:pt idx="24">
                  <c:v>HR</c:v>
                </c:pt>
                <c:pt idx="25">
                  <c:v>DE </c:v>
                </c:pt>
                <c:pt idx="26">
                  <c:v>BG</c:v>
                </c:pt>
                <c:pt idx="27">
                  <c:v>EL</c:v>
                </c:pt>
                <c:pt idx="28">
                  <c:v>SK</c:v>
                </c:pt>
              </c:strCache>
            </c:strRef>
          </c:cat>
          <c:val>
            <c:numRef>
              <c:f>'lvhl30 - unemp'!$D$3:$D$31</c:f>
              <c:numCache>
                <c:formatCode>0.0</c:formatCode>
                <c:ptCount val="29"/>
                <c:pt idx="0">
                  <c:v>37.700000000000003</c:v>
                </c:pt>
                <c:pt idx="1">
                  <c:v>31.4</c:v>
                </c:pt>
                <c:pt idx="2">
                  <c:v>25</c:v>
                </c:pt>
                <c:pt idx="3">
                  <c:v>14.8</c:v>
                </c:pt>
                <c:pt idx="4">
                  <c:v>17.8</c:v>
                </c:pt>
                <c:pt idx="5">
                  <c:v>23</c:v>
                </c:pt>
                <c:pt idx="6">
                  <c:v>22.3</c:v>
                </c:pt>
                <c:pt idx="7">
                  <c:v>12.8</c:v>
                </c:pt>
                <c:pt idx="8">
                  <c:v>14.7</c:v>
                </c:pt>
                <c:pt idx="9">
                  <c:v>9.6</c:v>
                </c:pt>
                <c:pt idx="10">
                  <c:v>15.6</c:v>
                </c:pt>
                <c:pt idx="11">
                  <c:v>12.1</c:v>
                </c:pt>
                <c:pt idx="12">
                  <c:v>21.2</c:v>
                </c:pt>
                <c:pt idx="13">
                  <c:v>12.9</c:v>
                </c:pt>
                <c:pt idx="14">
                  <c:v>11.2</c:v>
                </c:pt>
                <c:pt idx="15">
                  <c:v>15.9</c:v>
                </c:pt>
                <c:pt idx="16">
                  <c:v>14.7</c:v>
                </c:pt>
                <c:pt idx="17">
                  <c:v>15.2</c:v>
                </c:pt>
                <c:pt idx="18">
                  <c:v>6.8</c:v>
                </c:pt>
                <c:pt idx="19">
                  <c:v>11.8</c:v>
                </c:pt>
                <c:pt idx="20">
                  <c:v>22.5</c:v>
                </c:pt>
                <c:pt idx="21">
                  <c:v>10.7</c:v>
                </c:pt>
                <c:pt idx="22">
                  <c:v>14.8</c:v>
                </c:pt>
                <c:pt idx="23">
                  <c:v>11.9</c:v>
                </c:pt>
                <c:pt idx="24">
                  <c:v>17</c:v>
                </c:pt>
                <c:pt idx="25">
                  <c:v>13.4</c:v>
                </c:pt>
                <c:pt idx="26">
                  <c:v>10.199999999999999</c:v>
                </c:pt>
                <c:pt idx="27">
                  <c:v>10.1</c:v>
                </c:pt>
                <c:pt idx="28">
                  <c:v>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766848"/>
        <c:axId val="36768384"/>
      </c:barChart>
      <c:catAx>
        <c:axId val="367668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50" b="1" i="0" baseline="0"/>
            </a:pPr>
            <a:endParaRPr lang="de-DE"/>
          </a:p>
        </c:txPr>
        <c:crossAx val="36768384"/>
        <c:crosses val="autoZero"/>
        <c:auto val="1"/>
        <c:lblAlgn val="ctr"/>
        <c:lblOffset val="100"/>
        <c:noMultiLvlLbl val="0"/>
      </c:catAx>
      <c:valAx>
        <c:axId val="36768384"/>
        <c:scaling>
          <c:orientation val="minMax"/>
          <c:max val="10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150" baseline="0"/>
            </a:pPr>
            <a:endParaRPr lang="de-DE"/>
          </a:p>
        </c:txPr>
        <c:crossAx val="36766848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500"/>
          </a:pPr>
          <a:endParaRPr lang="de-DE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GB" sz="2000" b="1" i="0" kern="1200" baseline="0" dirty="0">
                <a:solidFill>
                  <a:schemeClr val="accent1"/>
                </a:solidFill>
                <a:effectLst/>
              </a:rPr>
              <a:t>Persistent at-risk-of-poverty rate in 2011, </a:t>
            </a:r>
            <a:endParaRPr lang="en-GB" sz="2000" b="1" i="0" kern="1200" baseline="0" dirty="0" smtClean="0">
              <a:solidFill>
                <a:schemeClr val="accent1"/>
              </a:solidFill>
              <a:effectLst/>
            </a:endParaRPr>
          </a:p>
          <a:p>
            <a:pPr>
              <a:defRPr/>
            </a:pPr>
            <a:r>
              <a:rPr lang="en-GB" sz="2000" b="1" i="0" kern="1200" baseline="0" dirty="0" smtClean="0">
                <a:solidFill>
                  <a:schemeClr val="accent1"/>
                </a:solidFill>
                <a:effectLst/>
              </a:rPr>
              <a:t>in </a:t>
            </a:r>
            <a:r>
              <a:rPr lang="en-GB" sz="2000" b="1" i="0" kern="1200" baseline="0" dirty="0">
                <a:solidFill>
                  <a:schemeClr val="accent1"/>
                </a:solidFill>
                <a:effectLst/>
              </a:rPr>
              <a:t>% of </a:t>
            </a:r>
            <a:r>
              <a:rPr lang="en-GB" sz="2000" b="1" i="0" kern="1200" baseline="0" dirty="0" smtClean="0">
                <a:solidFill>
                  <a:schemeClr val="accent1"/>
                </a:solidFill>
                <a:effectLst/>
              </a:rPr>
              <a:t>total population</a:t>
            </a:r>
            <a:endParaRPr lang="en-GB" sz="2000" dirty="0">
              <a:solidFill>
                <a:schemeClr val="accent1"/>
              </a:solidFill>
              <a:effectLst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'li21'!$D$2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6"/>
            <c:invertIfNegative val="0"/>
            <c:bubble3D val="0"/>
            <c:spPr>
              <a:solidFill>
                <a:srgbClr val="C00000"/>
              </a:solidFill>
            </c:spPr>
          </c:dPt>
          <c:cat>
            <c:strRef>
              <c:f>'li21'!$A$3:$A$30</c:f>
              <c:strCache>
                <c:ptCount val="28"/>
                <c:pt idx="0">
                  <c:v>IS</c:v>
                </c:pt>
                <c:pt idx="1">
                  <c:v>SE</c:v>
                </c:pt>
                <c:pt idx="2">
                  <c:v>CZ</c:v>
                </c:pt>
                <c:pt idx="3">
                  <c:v>NO</c:v>
                </c:pt>
                <c:pt idx="4">
                  <c:v>AT</c:v>
                </c:pt>
                <c:pt idx="5">
                  <c:v>DK</c:v>
                </c:pt>
                <c:pt idx="6">
                  <c:v>LU</c:v>
                </c:pt>
                <c:pt idx="7">
                  <c:v>UK </c:v>
                </c:pt>
                <c:pt idx="8">
                  <c:v>LT </c:v>
                </c:pt>
                <c:pt idx="9">
                  <c:v>SI</c:v>
                </c:pt>
                <c:pt idx="10">
                  <c:v>FI </c:v>
                </c:pt>
                <c:pt idx="11">
                  <c:v>NL </c:v>
                </c:pt>
                <c:pt idx="12">
                  <c:v>SK</c:v>
                </c:pt>
                <c:pt idx="13">
                  <c:v>BE</c:v>
                </c:pt>
                <c:pt idx="14">
                  <c:v>HU</c:v>
                </c:pt>
                <c:pt idx="15">
                  <c:v>LV</c:v>
                </c:pt>
                <c:pt idx="16">
                  <c:v>EU-28 </c:v>
                </c:pt>
                <c:pt idx="17">
                  <c:v>PL </c:v>
                </c:pt>
                <c:pt idx="18">
                  <c:v>DE </c:v>
                </c:pt>
                <c:pt idx="19">
                  <c:v>EE </c:v>
                </c:pt>
                <c:pt idx="20">
                  <c:v>EL</c:v>
                </c:pt>
                <c:pt idx="21">
                  <c:v>CY</c:v>
                </c:pt>
                <c:pt idx="22">
                  <c:v>ES</c:v>
                </c:pt>
                <c:pt idx="23">
                  <c:v>MT</c:v>
                </c:pt>
                <c:pt idx="24">
                  <c:v>IT</c:v>
                </c:pt>
                <c:pt idx="25">
                  <c:v>PT</c:v>
                </c:pt>
                <c:pt idx="26">
                  <c:v>RO</c:v>
                </c:pt>
                <c:pt idx="27">
                  <c:v>BG</c:v>
                </c:pt>
              </c:strCache>
            </c:strRef>
          </c:cat>
          <c:val>
            <c:numRef>
              <c:f>'li21'!$D$3:$D$30</c:f>
              <c:numCache>
                <c:formatCode>0.0</c:formatCode>
                <c:ptCount val="28"/>
                <c:pt idx="0">
                  <c:v>1.8</c:v>
                </c:pt>
                <c:pt idx="1">
                  <c:v>4.0999999999999996</c:v>
                </c:pt>
                <c:pt idx="2">
                  <c:v>4.2</c:v>
                </c:pt>
                <c:pt idx="3">
                  <c:v>5.2</c:v>
                </c:pt>
                <c:pt idx="4">
                  <c:v>5.8</c:v>
                </c:pt>
                <c:pt idx="5">
                  <c:v>6.4</c:v>
                </c:pt>
                <c:pt idx="6">
                  <c:v>6.5</c:v>
                </c:pt>
                <c:pt idx="7">
                  <c:v>6.9</c:v>
                </c:pt>
                <c:pt idx="8">
                  <c:v>7.5</c:v>
                </c:pt>
                <c:pt idx="9">
                  <c:v>7.5</c:v>
                </c:pt>
                <c:pt idx="10">
                  <c:v>7.5</c:v>
                </c:pt>
                <c:pt idx="11">
                  <c:v>7.7</c:v>
                </c:pt>
                <c:pt idx="12">
                  <c:v>7.8</c:v>
                </c:pt>
                <c:pt idx="13">
                  <c:v>8</c:v>
                </c:pt>
                <c:pt idx="14">
                  <c:v>8.8000000000000007</c:v>
                </c:pt>
                <c:pt idx="15">
                  <c:v>9.3000000000000007</c:v>
                </c:pt>
                <c:pt idx="16">
                  <c:v>10</c:v>
                </c:pt>
                <c:pt idx="17">
                  <c:v>10.1</c:v>
                </c:pt>
                <c:pt idx="18">
                  <c:v>10.4</c:v>
                </c:pt>
                <c:pt idx="19">
                  <c:v>10.5</c:v>
                </c:pt>
                <c:pt idx="20">
                  <c:v>10.5</c:v>
                </c:pt>
                <c:pt idx="21">
                  <c:v>10.6</c:v>
                </c:pt>
                <c:pt idx="22">
                  <c:v>11.2</c:v>
                </c:pt>
                <c:pt idx="23">
                  <c:v>11.4</c:v>
                </c:pt>
                <c:pt idx="24">
                  <c:v>11.8</c:v>
                </c:pt>
                <c:pt idx="25">
                  <c:v>13.6</c:v>
                </c:pt>
                <c:pt idx="26">
                  <c:v>16.7</c:v>
                </c:pt>
                <c:pt idx="27">
                  <c:v>16.899999999999999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666112"/>
        <c:axId val="94684288"/>
      </c:barChart>
      <c:catAx>
        <c:axId val="94666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50" b="1" i="0" baseline="0"/>
            </a:pPr>
            <a:endParaRPr lang="de-DE"/>
          </a:p>
        </c:txPr>
        <c:crossAx val="94684288"/>
        <c:crosses val="autoZero"/>
        <c:auto val="1"/>
        <c:lblAlgn val="ctr"/>
        <c:lblOffset val="100"/>
        <c:noMultiLvlLbl val="0"/>
      </c:catAx>
      <c:valAx>
        <c:axId val="9468428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150" baseline="0"/>
            </a:pPr>
            <a:endParaRPr lang="de-DE"/>
          </a:p>
        </c:txPr>
        <c:crossAx val="9466611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A4C1F20-D902-43F5-90AC-31B466229B5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005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8D04CBB-A5D7-4B71-A384-98DD59808D6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3626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45FDC8-A17B-4561-A3BA-3AD5983B4423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D0E558-984D-4F7C-9DDF-4B4AB473034B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EDEC80-4BCC-4756-9072-00A51E47BDC0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83FC68-5526-4414-AA51-DDCEFFBE4DFC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273911-9FF1-4B6F-B8AC-D7317A9F0BD6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97AC53-2AAB-4068-AD16-9AAC8B47B2FB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74D751-EF8C-40B5-92E2-2376D72367B1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9582E7-7145-4CE1-8BBA-F21BB599ED1F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1pPr>
            <a:lvl2pPr marL="742950" indent="-28575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2pPr>
            <a:lvl3pPr marL="11430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3pPr>
            <a:lvl4pPr marL="16002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4pPr>
            <a:lvl5pPr marL="20574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800" b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309563"/>
            <a:ext cx="15843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/>
          <p:nvPr userDrawn="1"/>
        </p:nvSpPr>
        <p:spPr>
          <a:xfrm>
            <a:off x="4230688" y="6669088"/>
            <a:ext cx="684212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0" i="1" dirty="0">
                <a:solidFill>
                  <a:schemeClr val="bg1">
                    <a:lumMod val="95000"/>
                  </a:schemeClr>
                </a:solidFill>
              </a:rPr>
              <a:t>Eurostat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13-15 February 2013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t>DwB – Training course on EU-SILC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B7B0E20-1B2E-4713-B768-156FE6F2B04A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0692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B43F395B-D2E7-4F19-9DA4-4F561E02B9B7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8903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DE6F4AC5-F0C1-4CAB-90E4-13D4D9F281BD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6652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4B749-6BA9-47BF-8203-96DD3C1E1BFA}" type="datetimeFigureOut">
              <a:rPr lang="en-GB"/>
              <a:pPr>
                <a:defRPr/>
              </a:pPr>
              <a:t>20/02/2014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14630-60C5-4495-BFDD-C2D8D45900E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148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E74E1-7664-44C6-87BC-5C31BD84C149}" type="datetimeFigureOut">
              <a:rPr lang="en-GB"/>
              <a:pPr>
                <a:defRPr/>
              </a:pPr>
              <a:t>20/02/2014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E10E8-9AE8-4412-800E-61A3EBFCCE3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41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AAB05-8D48-421E-BF26-8548A9FFC2FD}" type="datetimeFigureOut">
              <a:rPr lang="en-GB"/>
              <a:pPr>
                <a:defRPr/>
              </a:pPr>
              <a:t>20/02/2014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CF176-D04B-422E-9E0D-216B44D159D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650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6C4EF-74CA-43C8-9C21-CC123A7288A2}" type="datetimeFigureOut">
              <a:rPr lang="en-GB"/>
              <a:pPr>
                <a:defRPr/>
              </a:pPr>
              <a:t>20/02/2014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2F787-68A6-439C-8096-0B73EE64543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762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7ACEB-BFB6-402F-A337-6D5C9718D106}" type="datetimeFigureOut">
              <a:rPr lang="en-GB"/>
              <a:pPr>
                <a:defRPr/>
              </a:pPr>
              <a:t>20/02/2014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D6297-87EA-4EA7-8E54-CE5EE70DA22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291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639F0-4D4F-43F6-90CB-DA1057B2E28D}" type="datetimeFigureOut">
              <a:rPr lang="en-GB"/>
              <a:pPr>
                <a:defRPr/>
              </a:pPr>
              <a:t>20/02/2014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C1906-1D33-4CD9-953A-9F90AEB9A8E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922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E3966-4873-4112-B2EE-94D485A0BF23}" type="datetimeFigureOut">
              <a:rPr lang="en-GB"/>
              <a:pPr>
                <a:defRPr/>
              </a:pPr>
              <a:t>20/02/2014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B164D-5256-4D0E-9F08-D89ACAFF70F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695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53CCF-76B5-48D0-9071-2D16084D3271}" type="datetimeFigureOut">
              <a:rPr lang="en-GB"/>
              <a:pPr>
                <a:defRPr/>
              </a:pPr>
              <a:t>20/02/2014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75661-4B16-4EBD-8D13-214A16EFFB2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220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/>
          <p:nvPr userDrawn="1"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0" i="1" dirty="0">
                <a:solidFill>
                  <a:schemeClr val="bg1"/>
                </a:solidFill>
              </a:rPr>
              <a:t>Eurostat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386013" cy="476250"/>
          </a:xfrm>
        </p:spPr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r>
              <a:rPr lang="en-GB"/>
              <a:t>13-15</a:t>
            </a:r>
            <a:r>
              <a:rPr lang="en-GB" baseline="30000"/>
              <a:t>th</a:t>
            </a:r>
            <a:r>
              <a:rPr lang="en-GB"/>
              <a:t> February 2013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3319463" cy="484187"/>
          </a:xfrm>
        </p:spPr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r>
              <a:t>DwB – Training course on EU-SILC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8F40D36A-4B43-4EFB-967B-08C7165A1F09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91038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36D2A-949C-42CB-A482-68843BA9FBB6}" type="datetimeFigureOut">
              <a:rPr lang="en-GB"/>
              <a:pPr>
                <a:defRPr/>
              </a:pPr>
              <a:t>20/02/2014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B39DD-099A-455E-8BC7-318BA5F8A31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346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F2ACD-A9E0-4859-BAFE-E0EE9044369E}" type="datetimeFigureOut">
              <a:rPr lang="en-GB"/>
              <a:pPr>
                <a:defRPr/>
              </a:pPr>
              <a:t>20/02/2014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68F17-1BEA-4FCD-BD8C-03CC4A2433C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8860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9B496-4DA8-4EDC-9CD0-0724C334BC26}" type="datetimeFigureOut">
              <a:rPr lang="en-GB"/>
              <a:pPr>
                <a:defRPr/>
              </a:pPr>
              <a:t>20/02/2014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51671-1873-4E5F-A3E6-5E83312C7E8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895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10FB2A78-FA7D-41BA-8053-D534009B8369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1533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E26ACB17-C42C-4653-A1E2-27C202C0A7D2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5940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C0A4FB1D-4CC7-4019-A2C6-65C22D726A9F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0926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F96FCB63-78DF-49B0-A90C-244DD761A313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5353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2E732B09-D5B7-4627-B072-00937D1F1764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4583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5D25D49C-AFCF-4413-993F-DAAF111DD8B1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2774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6AC82C6B-13F0-417F-ABC5-84F28E2B57FB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0174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Et dolor fragum</a:t>
            </a:r>
            <a:endParaRPr lang="en-GB" altLang="en-US" smtClean="0"/>
          </a:p>
          <a:p>
            <a:pPr lvl="1"/>
            <a:r>
              <a:rPr lang="en-GB" altLang="en-US" smtClean="0"/>
              <a:t>Et dolor fragum</a:t>
            </a:r>
          </a:p>
          <a:p>
            <a:pPr lvl="2"/>
            <a:r>
              <a:rPr lang="en-GB" altLang="en-US" smtClean="0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133176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13-15</a:t>
            </a:r>
            <a:r>
              <a:rPr lang="en-GB" baseline="30000"/>
              <a:t>th</a:t>
            </a:r>
            <a:r>
              <a:rPr lang="en-GB"/>
              <a:t> February 2013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33924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>
                <a:solidFill>
                  <a:srgbClr val="133176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DwB – Training course on EU-SILC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13317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564D852-EFE2-4889-AF8C-D1ACBBAC04CB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6" r:id="rId1"/>
    <p:sldLayoutId id="2147484227" r:id="rId2"/>
    <p:sldLayoutId id="2147484228" r:id="rId3"/>
    <p:sldLayoutId id="2147484229" r:id="rId4"/>
    <p:sldLayoutId id="2147484230" r:id="rId5"/>
    <p:sldLayoutId id="2147484231" r:id="rId6"/>
    <p:sldLayoutId id="2147484232" r:id="rId7"/>
    <p:sldLayoutId id="2147484233" r:id="rId8"/>
    <p:sldLayoutId id="2147484234" r:id="rId9"/>
    <p:sldLayoutId id="2147484235" r:id="rId10"/>
    <p:sldLayoutId id="2147484236" r:id="rId11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1DE653-C3F8-44F3-A1A5-693A3A2E5497}" type="datetimeFigureOut">
              <a:rPr lang="en-GB"/>
              <a:pPr>
                <a:defRPr/>
              </a:pPr>
              <a:t>20/02/2014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4027C0-6B7A-4F3E-9D2C-3C3EB192AB1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216" r:id="rId2"/>
    <p:sldLayoutId id="2147484217" r:id="rId3"/>
    <p:sldLayoutId id="2147484218" r:id="rId4"/>
    <p:sldLayoutId id="2147484219" r:id="rId5"/>
    <p:sldLayoutId id="2147484220" r:id="rId6"/>
    <p:sldLayoutId id="2147484221" r:id="rId7"/>
    <p:sldLayoutId id="2147484222" r:id="rId8"/>
    <p:sldLayoutId id="2147484223" r:id="rId9"/>
    <p:sldLayoutId id="2147484224" r:id="rId10"/>
    <p:sldLayoutId id="21474842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39750" y="1641475"/>
            <a:ext cx="8135938" cy="3732213"/>
          </a:xfrm>
        </p:spPr>
        <p:txBody>
          <a:bodyPr/>
          <a:lstStyle/>
          <a:p>
            <a:pPr eaLnBrk="1" hangingPunct="1"/>
            <a:r>
              <a:rPr lang="en-GB" altLang="en-US" smtClean="0"/>
              <a:t>Introduction to </a:t>
            </a:r>
            <a:br>
              <a:rPr lang="en-GB" altLang="en-US" smtClean="0"/>
            </a:br>
            <a:r>
              <a:rPr lang="en-GB" altLang="en-US" smtClean="0"/>
              <a:t>EU-SILC </a:t>
            </a:r>
          </a:p>
        </p:txBody>
      </p:sp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468313" y="4652963"/>
            <a:ext cx="77755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de-DE" altLang="de-DE" sz="2400" b="0">
                <a:solidFill>
                  <a:srgbClr val="FFFF00"/>
                </a:solidFill>
              </a:rPr>
              <a:t>DwB Training Courses on EU-SILC Longitudinal</a:t>
            </a:r>
          </a:p>
          <a:p>
            <a:pPr algn="r" eaLnBrk="1" hangingPunct="1"/>
            <a:r>
              <a:rPr lang="de-DE" altLang="de-DE" sz="2400" b="0">
                <a:solidFill>
                  <a:srgbClr val="FFFF00"/>
                </a:solidFill>
              </a:rPr>
              <a:t> </a:t>
            </a:r>
          </a:p>
          <a:p>
            <a:pPr algn="r" eaLnBrk="1" hangingPunct="1"/>
            <a:r>
              <a:rPr lang="de-DE" altLang="de-DE" sz="2400" b="0">
                <a:solidFill>
                  <a:srgbClr val="FFFF00"/>
                </a:solidFill>
              </a:rPr>
              <a:t>Paris, February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68313" y="1268413"/>
            <a:ext cx="8229600" cy="936625"/>
          </a:xfrm>
        </p:spPr>
        <p:txBody>
          <a:bodyPr/>
          <a:lstStyle/>
          <a:p>
            <a:pPr eaLnBrk="1" hangingPunct="1"/>
            <a:r>
              <a:rPr lang="en-GB" altLang="en-US" smtClean="0"/>
              <a:t>3. Main statistical concepts – </a:t>
            </a:r>
            <a:br>
              <a:rPr lang="en-GB" altLang="en-US" smtClean="0"/>
            </a:br>
            <a:r>
              <a:rPr lang="en-GB" altLang="en-US" smtClean="0"/>
              <a:t>	BACKGROUND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68313" y="2420938"/>
            <a:ext cx="8567737" cy="42481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Font typeface="Wingdings" pitchFamily="2" charset="2"/>
              <a:buChar char="n"/>
              <a:defRPr/>
            </a:pPr>
            <a:r>
              <a:rPr lang="en-GB" sz="2000" dirty="0">
                <a:solidFill>
                  <a:srgbClr val="0F3277"/>
                </a:solidFill>
                <a:latin typeface="Arial" charset="0"/>
                <a:ea typeface="ＭＳ Ｐゴシック" pitchFamily="34" charset="-128"/>
              </a:rPr>
              <a:t>Typology of variables – Discrete (nominal, ordinal, binary) &amp; Continuous (i.e. income)</a:t>
            </a:r>
          </a:p>
          <a:p>
            <a:pPr marL="0" lvl="1" indent="0" eaLnBrk="1" hangingPunct="1">
              <a:lnSpc>
                <a:spcPct val="90000"/>
              </a:lnSpc>
              <a:buClrTx/>
              <a:buFontTx/>
              <a:buNone/>
              <a:defRPr/>
            </a:pPr>
            <a:endParaRPr lang="en-GB" sz="800" dirty="0">
              <a:solidFill>
                <a:srgbClr val="7030A0"/>
              </a:solidFill>
              <a:latin typeface="Arial" charset="0"/>
              <a:ea typeface="ＭＳ Ｐゴシック" pitchFamily="-80" charset="-128"/>
              <a:cs typeface="+mn-cs"/>
            </a:endParaRPr>
          </a:p>
          <a:p>
            <a:pPr marL="342900" lvl="1" indent="-342900" eaLnBrk="1" hangingPunct="1">
              <a:lnSpc>
                <a:spcPct val="90000"/>
              </a:lnSpc>
              <a:spcBef>
                <a:spcPct val="50000"/>
              </a:spcBef>
              <a:buClrTx/>
              <a:buFont typeface="Wingdings" pitchFamily="2" charset="2"/>
              <a:buChar char="n"/>
              <a:defRPr/>
            </a:pPr>
            <a:r>
              <a:rPr lang="en-GB" b="0" dirty="0">
                <a:solidFill>
                  <a:srgbClr val="0F3277"/>
                </a:solidFill>
                <a:latin typeface="Arial" charset="0"/>
                <a:ea typeface="ＭＳ Ｐゴシック" pitchFamily="34" charset="-128"/>
                <a:cs typeface="+mn-cs"/>
              </a:rPr>
              <a:t>Statistical units </a:t>
            </a: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r>
              <a:rPr lang="en-GB" sz="1800" dirty="0">
                <a:solidFill>
                  <a:srgbClr val="133176"/>
                </a:solidFill>
                <a:latin typeface="Arial" charset="0"/>
                <a:ea typeface="ＭＳ Ｐゴシック" pitchFamily="34" charset="-128"/>
              </a:rPr>
              <a:t>households with specific characteristics</a:t>
            </a: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r>
              <a:rPr lang="en-GB" sz="1800" dirty="0">
                <a:solidFill>
                  <a:srgbClr val="133176"/>
                </a:solidFill>
                <a:latin typeface="Arial" charset="0"/>
                <a:ea typeface="ＭＳ Ｐゴシック" pitchFamily="34" charset="-128"/>
              </a:rPr>
              <a:t>persons with specific characteristics</a:t>
            </a: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r>
              <a:rPr lang="en-GB" sz="1800" dirty="0" smtClean="0">
                <a:solidFill>
                  <a:srgbClr val="133176"/>
                </a:solidFill>
                <a:latin typeface="Arial" charset="0"/>
                <a:ea typeface="ＭＳ Ｐゴシック" pitchFamily="34" charset="-128"/>
              </a:rPr>
              <a:t>persons </a:t>
            </a:r>
            <a:r>
              <a:rPr lang="en-GB" sz="1800" dirty="0">
                <a:solidFill>
                  <a:srgbClr val="133176"/>
                </a:solidFill>
                <a:latin typeface="Arial" charset="0"/>
                <a:ea typeface="ＭＳ Ｐゴシック" pitchFamily="34" charset="-128"/>
              </a:rPr>
              <a:t>living in households with specific characteristics</a:t>
            </a:r>
          </a:p>
          <a:p>
            <a:pPr lvl="1" eaLnBrk="1" hangingPunct="1">
              <a:lnSpc>
                <a:spcPct val="90000"/>
              </a:lnSpc>
              <a:buClr>
                <a:srgbClr val="7030A0"/>
              </a:buClr>
              <a:buFont typeface="Wingdings" pitchFamily="2" charset="2"/>
              <a:buChar char="n"/>
              <a:defRPr/>
            </a:pPr>
            <a:endParaRPr lang="en-GB" sz="800" dirty="0">
              <a:solidFill>
                <a:srgbClr val="7030A0"/>
              </a:solidFill>
              <a:latin typeface="Arial" charset="0"/>
              <a:ea typeface="ＭＳ Ｐゴシック" pitchFamily="-80" charset="-128"/>
            </a:endParaRPr>
          </a:p>
          <a:p>
            <a:pPr marL="342900" lvl="1" indent="-342900" eaLnBrk="1" hangingPunct="1">
              <a:lnSpc>
                <a:spcPct val="90000"/>
              </a:lnSpc>
              <a:spcBef>
                <a:spcPct val="50000"/>
              </a:spcBef>
              <a:buClrTx/>
              <a:buFont typeface="Wingdings" pitchFamily="2" charset="2"/>
              <a:buChar char="n"/>
              <a:defRPr/>
            </a:pPr>
            <a:r>
              <a:rPr lang="en-GB" b="0" dirty="0">
                <a:solidFill>
                  <a:srgbClr val="0F3277"/>
                </a:solidFill>
                <a:latin typeface="Arial" charset="0"/>
                <a:ea typeface="ＭＳ Ｐゴシック" pitchFamily="34" charset="-128"/>
                <a:cs typeface="+mn-cs"/>
              </a:rPr>
              <a:t>Usage of weights </a:t>
            </a:r>
            <a:r>
              <a:rPr lang="en-GB" b="0" dirty="0" smtClean="0">
                <a:solidFill>
                  <a:srgbClr val="0F3277"/>
                </a:solidFill>
                <a:latin typeface="Arial" charset="0"/>
                <a:ea typeface="ＭＳ Ｐゴシック" pitchFamily="34" charset="-128"/>
                <a:cs typeface="+mn-cs"/>
              </a:rPr>
              <a:t>for longitudinal analysis</a:t>
            </a:r>
            <a:endParaRPr lang="en-GB" b="0" dirty="0">
              <a:solidFill>
                <a:srgbClr val="0F3277"/>
              </a:solidFill>
              <a:latin typeface="Arial" charset="0"/>
              <a:ea typeface="ＭＳ Ｐゴシック" pitchFamily="34" charset="-128"/>
              <a:cs typeface="+mn-cs"/>
            </a:endParaRP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r>
              <a:rPr lang="en-GB" sz="1800" dirty="0" smtClean="0">
                <a:solidFill>
                  <a:srgbClr val="133176"/>
                </a:solidFill>
                <a:latin typeface="Arial" charset="0"/>
                <a:ea typeface="ＭＳ Ｐゴシック" pitchFamily="34" charset="-128"/>
              </a:rPr>
              <a:t>RB062 for transitions between year N-1 (2010) and year N (2011)</a:t>
            </a:r>
            <a:endParaRPr lang="en-GB" sz="1800" dirty="0">
              <a:solidFill>
                <a:srgbClr val="133176"/>
              </a:solidFill>
              <a:latin typeface="Arial" charset="0"/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r>
              <a:rPr lang="en-GB" sz="1800" dirty="0" smtClean="0">
                <a:solidFill>
                  <a:srgbClr val="133176"/>
                </a:solidFill>
                <a:latin typeface="Arial" charset="0"/>
                <a:ea typeface="ＭＳ Ｐゴシック" pitchFamily="34" charset="-128"/>
              </a:rPr>
              <a:t>RB063 for transitions within years N-2 and N</a:t>
            </a:r>
            <a:endParaRPr lang="en-GB" sz="1800" dirty="0">
              <a:solidFill>
                <a:srgbClr val="133176"/>
              </a:solidFill>
              <a:latin typeface="Arial" charset="0"/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r>
              <a:rPr lang="en-GB" sz="1800" dirty="0" smtClean="0">
                <a:solidFill>
                  <a:srgbClr val="133176"/>
                </a:solidFill>
                <a:latin typeface="Arial" charset="0"/>
                <a:ea typeface="ＭＳ Ｐゴシック" pitchFamily="34" charset="-128"/>
              </a:rPr>
              <a:t>RB064 for 4 years transitions</a:t>
            </a:r>
            <a:endParaRPr lang="en-GB" sz="1800" dirty="0">
              <a:solidFill>
                <a:srgbClr val="133176"/>
              </a:solidFill>
              <a:latin typeface="Arial" charset="0"/>
              <a:ea typeface="ＭＳ Ｐゴシック" pitchFamily="34" charset="-128"/>
            </a:endParaRPr>
          </a:p>
          <a:p>
            <a:pPr marL="0" lvl="1" indent="0" eaLnBrk="1" hangingPunct="1">
              <a:lnSpc>
                <a:spcPct val="90000"/>
              </a:lnSpc>
              <a:buClrTx/>
              <a:buFontTx/>
              <a:buNone/>
              <a:defRPr/>
            </a:pPr>
            <a:endParaRPr lang="en-GB" sz="2400" dirty="0" smtClean="0">
              <a:solidFill>
                <a:srgbClr val="0F3277"/>
              </a:solidFill>
              <a:latin typeface="Arial" charset="0"/>
              <a:ea typeface="ＭＳ Ｐゴシック" pitchFamily="-80" charset="-128"/>
              <a:cs typeface="+mn-cs"/>
            </a:endParaRPr>
          </a:p>
          <a:p>
            <a:pPr marL="457200" lvl="1" indent="0" eaLnBrk="1" hangingPunct="1">
              <a:lnSpc>
                <a:spcPct val="90000"/>
              </a:lnSpc>
              <a:buClrTx/>
              <a:buFontTx/>
              <a:buNone/>
              <a:defRPr/>
            </a:pPr>
            <a:endParaRPr lang="en-GB" b="0" dirty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endParaRPr lang="en-GB" b="0" dirty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endParaRPr lang="en-GB" b="0" dirty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endParaRPr lang="en-GB" b="0" dirty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endParaRPr lang="en-GB" b="0" dirty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endParaRPr lang="en-GB" b="0" dirty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endParaRPr lang="en-GB" b="0" dirty="0" smtClean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endParaRPr lang="en-GB" b="0" dirty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endParaRPr lang="en-GB" b="0" dirty="0" smtClean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endParaRPr lang="en-GB" b="0" dirty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marL="457200" lvl="1" indent="0" eaLnBrk="1" hangingPunct="1">
              <a:lnSpc>
                <a:spcPct val="90000"/>
              </a:lnSpc>
              <a:buClrTx/>
              <a:buFontTx/>
              <a:buNone/>
              <a:defRPr/>
            </a:pPr>
            <a:endParaRPr lang="en-GB" sz="1600" dirty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lvl="2" eaLnBrk="1" hangingPunct="1">
              <a:lnSpc>
                <a:spcPct val="90000"/>
              </a:lnSpc>
              <a:buFontTx/>
              <a:buChar char="–"/>
              <a:defRPr/>
            </a:pPr>
            <a:endParaRPr lang="en-GB" dirty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marL="914400" lvl="2" indent="0" eaLnBrk="1" hangingPunct="1">
              <a:lnSpc>
                <a:spcPct val="90000"/>
              </a:lnSpc>
              <a:defRPr/>
            </a:pPr>
            <a:r>
              <a:rPr lang="en-GB" sz="2000" dirty="0" smtClean="0">
                <a:solidFill>
                  <a:srgbClr val="0F3277"/>
                </a:solidFill>
                <a:latin typeface="Arial" charset="0"/>
                <a:ea typeface="ＭＳ Ｐゴシック" pitchFamily="-80" charset="-128"/>
              </a:rPr>
              <a:t> </a:t>
            </a: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endParaRPr lang="fr-BE" b="0" dirty="0" smtClean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eaLnBrk="1" hangingPunct="1">
              <a:buFontTx/>
              <a:buChar char="•"/>
              <a:defRPr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68313" y="1268413"/>
            <a:ext cx="8229600" cy="936625"/>
          </a:xfrm>
        </p:spPr>
        <p:txBody>
          <a:bodyPr/>
          <a:lstStyle/>
          <a:p>
            <a:pPr eaLnBrk="1" hangingPunct="1"/>
            <a:r>
              <a:rPr lang="en-GB" altLang="en-US" smtClean="0"/>
              <a:t>3. Main statistical concepts – </a:t>
            </a:r>
            <a:br>
              <a:rPr lang="en-GB" altLang="en-US" smtClean="0"/>
            </a:br>
            <a:r>
              <a:rPr lang="en-GB" altLang="en-US" smtClean="0"/>
              <a:t>	INCOME DISTRIBUTION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68313" y="2420938"/>
            <a:ext cx="8712200" cy="4248150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spcBef>
                <a:spcPct val="50000"/>
              </a:spcBef>
              <a:buClrTx/>
              <a:buFont typeface="Wingdings" pitchFamily="2" charset="2"/>
              <a:buChar char="n"/>
              <a:defRPr/>
            </a:pPr>
            <a:r>
              <a:rPr lang="en-GB" b="0" dirty="0">
                <a:solidFill>
                  <a:srgbClr val="0F3277"/>
                </a:solidFill>
                <a:latin typeface="Arial" charset="0"/>
                <a:ea typeface="ＭＳ Ｐゴシック" pitchFamily="34" charset="-128"/>
                <a:cs typeface="+mn-cs"/>
              </a:rPr>
              <a:t>Background information:</a:t>
            </a: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r>
              <a:rPr lang="en-GB" b="0" dirty="0">
                <a:solidFill>
                  <a:srgbClr val="FF0000"/>
                </a:solidFill>
                <a:latin typeface="Arial" charset="0"/>
                <a:ea typeface="ＭＳ Ｐゴシック" pitchFamily="-80" charset="-128"/>
              </a:rPr>
              <a:t>All Income data in the UDB is in Euro</a:t>
            </a: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r>
              <a:rPr lang="en-GB" b="0" dirty="0">
                <a:solidFill>
                  <a:srgbClr val="0F3277"/>
                </a:solidFill>
                <a:latin typeface="Arial" charset="0"/>
                <a:ea typeface="ＭＳ Ｐゴシック" pitchFamily="-80" charset="-128"/>
              </a:rPr>
              <a:t>Exchange </a:t>
            </a:r>
            <a:r>
              <a:rPr lang="en-GB" b="0" dirty="0" smtClean="0">
                <a:solidFill>
                  <a:srgbClr val="0F3277"/>
                </a:solidFill>
                <a:latin typeface="Arial" charset="0"/>
                <a:ea typeface="ＭＳ Ｐゴシック" pitchFamily="-80" charset="-128"/>
              </a:rPr>
              <a:t>rates </a:t>
            </a:r>
            <a:r>
              <a:rPr lang="en-GB" b="0" dirty="0">
                <a:solidFill>
                  <a:srgbClr val="0F3277"/>
                </a:solidFill>
                <a:latin typeface="Arial" charset="0"/>
                <a:ea typeface="ＭＳ Ｐゴシック" pitchFamily="-80" charset="-128"/>
              </a:rPr>
              <a:t>provided in the </a:t>
            </a:r>
            <a:r>
              <a:rPr lang="en-GB" b="0" dirty="0" smtClean="0">
                <a:solidFill>
                  <a:srgbClr val="0F3277"/>
                </a:solidFill>
                <a:latin typeface="Arial" charset="0"/>
                <a:ea typeface="ＭＳ Ｐゴシック" pitchFamily="-80" charset="-128"/>
              </a:rPr>
              <a:t>data, relevant PPS on CIRCABC</a:t>
            </a:r>
            <a:endParaRPr lang="en-GB" b="0" dirty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marL="400050" lvl="1" indent="0" eaLnBrk="1" hangingPunct="1">
              <a:lnSpc>
                <a:spcPct val="90000"/>
              </a:lnSpc>
              <a:buClrTx/>
              <a:buFontTx/>
              <a:buNone/>
              <a:defRPr/>
            </a:pPr>
            <a:endParaRPr lang="en-GB" sz="800" dirty="0" smtClean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marL="342900" lvl="1" indent="-342900" eaLnBrk="1" hangingPunct="1">
              <a:lnSpc>
                <a:spcPct val="90000"/>
              </a:lnSpc>
              <a:spcBef>
                <a:spcPct val="50000"/>
              </a:spcBef>
              <a:buClrTx/>
              <a:buFont typeface="Wingdings" pitchFamily="2" charset="2"/>
              <a:buChar char="n"/>
              <a:defRPr/>
            </a:pPr>
            <a:r>
              <a:rPr lang="en-GB" b="0" dirty="0">
                <a:solidFill>
                  <a:srgbClr val="0F3277"/>
                </a:solidFill>
                <a:latin typeface="Arial" charset="0"/>
                <a:ea typeface="ＭＳ Ｐゴシック" pitchFamily="34" charset="-128"/>
                <a:cs typeface="+mn-cs"/>
              </a:rPr>
              <a:t>Living standards – affected by income, size and composition of the households</a:t>
            </a: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r>
              <a:rPr lang="en-GB" b="0" dirty="0" smtClean="0">
                <a:solidFill>
                  <a:srgbClr val="0F3277"/>
                </a:solidFill>
                <a:latin typeface="Arial" charset="0"/>
                <a:ea typeface="ＭＳ Ｐゴシック" pitchFamily="-80" charset="-128"/>
              </a:rPr>
              <a:t>Equivalisation of household income = HY020 </a:t>
            </a: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r>
              <a:rPr lang="en-GB" b="0" dirty="0" smtClean="0">
                <a:solidFill>
                  <a:srgbClr val="0F3277"/>
                </a:solidFill>
                <a:latin typeface="Arial" charset="0"/>
                <a:ea typeface="ＭＳ Ｐゴシック" pitchFamily="-80" charset="-128"/>
              </a:rPr>
              <a:t>Equivalisation scale – a convention on needs</a:t>
            </a: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r>
              <a:rPr lang="en-GB" b="0" dirty="0" smtClean="0">
                <a:solidFill>
                  <a:srgbClr val="0F3277"/>
                </a:solidFill>
                <a:latin typeface="Arial" charset="0"/>
                <a:ea typeface="ＭＳ Ｐゴシック" pitchFamily="-80" charset="-128"/>
              </a:rPr>
              <a:t>Results in equivalised disposable income on personal level = HX090</a:t>
            </a: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r>
              <a:rPr lang="en-GB" b="0" dirty="0" smtClean="0">
                <a:solidFill>
                  <a:srgbClr val="FF0000"/>
                </a:solidFill>
                <a:latin typeface="Arial" charset="0"/>
                <a:ea typeface="ＭＳ Ｐゴシック" pitchFamily="-80" charset="-128"/>
              </a:rPr>
              <a:t>All persons of a household 'receive' the same amount, don't  sum it!!!</a:t>
            </a: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endParaRPr lang="en-GB" sz="800" b="0" dirty="0" smtClean="0">
              <a:solidFill>
                <a:srgbClr val="FF0000"/>
              </a:solidFill>
              <a:latin typeface="Arial" charset="0"/>
              <a:ea typeface="ＭＳ Ｐゴシック" pitchFamily="-80" charset="-128"/>
            </a:endParaRP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endParaRPr lang="en-GB" sz="800" b="0" dirty="0" smtClean="0">
              <a:solidFill>
                <a:srgbClr val="FF0000"/>
              </a:solidFill>
              <a:latin typeface="Arial" charset="0"/>
              <a:ea typeface="ＭＳ Ｐゴシック" pitchFamily="-80" charset="-128"/>
            </a:endParaRPr>
          </a:p>
          <a:p>
            <a:pPr marL="342900" lvl="1" indent="-342900" eaLnBrk="1" hangingPunct="1">
              <a:lnSpc>
                <a:spcPct val="90000"/>
              </a:lnSpc>
              <a:spcBef>
                <a:spcPct val="50000"/>
              </a:spcBef>
              <a:buClrTx/>
              <a:buFont typeface="Wingdings" pitchFamily="2" charset="2"/>
              <a:buChar char="n"/>
              <a:defRPr/>
            </a:pPr>
            <a:r>
              <a:rPr lang="en-GB" b="0" dirty="0">
                <a:solidFill>
                  <a:srgbClr val="0F3277"/>
                </a:solidFill>
                <a:latin typeface="Arial" charset="0"/>
                <a:ea typeface="ＭＳ Ｐゴシック" pitchFamily="34" charset="-128"/>
                <a:cs typeface="+mn-cs"/>
              </a:rPr>
              <a:t>Example: Share and cut-off points of percentiles</a:t>
            </a: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endParaRPr lang="en-GB" b="0" dirty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endParaRPr lang="en-GB" b="0" dirty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endParaRPr lang="en-GB" b="0" dirty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endParaRPr lang="en-GB" b="0" dirty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endParaRPr lang="en-GB" b="0" dirty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endParaRPr lang="en-GB" b="0" dirty="0" smtClean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endParaRPr lang="en-GB" b="0" dirty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endParaRPr lang="en-GB" b="0" dirty="0" smtClean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endParaRPr lang="en-GB" b="0" dirty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marL="457200" lvl="1" indent="0" eaLnBrk="1" hangingPunct="1">
              <a:lnSpc>
                <a:spcPct val="90000"/>
              </a:lnSpc>
              <a:buClrTx/>
              <a:buFontTx/>
              <a:buNone/>
              <a:defRPr/>
            </a:pPr>
            <a:endParaRPr lang="en-GB" sz="1600" dirty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lvl="2" eaLnBrk="1" hangingPunct="1">
              <a:lnSpc>
                <a:spcPct val="90000"/>
              </a:lnSpc>
              <a:buFontTx/>
              <a:buChar char="–"/>
              <a:defRPr/>
            </a:pPr>
            <a:endParaRPr lang="en-GB" dirty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marL="914400" lvl="2" indent="0" eaLnBrk="1" hangingPunct="1">
              <a:lnSpc>
                <a:spcPct val="90000"/>
              </a:lnSpc>
              <a:defRPr/>
            </a:pPr>
            <a:r>
              <a:rPr lang="en-GB" sz="2000" dirty="0" smtClean="0">
                <a:solidFill>
                  <a:srgbClr val="0F3277"/>
                </a:solidFill>
                <a:latin typeface="Arial" charset="0"/>
                <a:ea typeface="ＭＳ Ｐゴシック" pitchFamily="-80" charset="-128"/>
              </a:rPr>
              <a:t> </a:t>
            </a: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endParaRPr lang="fr-BE" b="0" dirty="0" smtClean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eaLnBrk="1" hangingPunct="1">
              <a:buFontTx/>
              <a:buChar char="•"/>
              <a:defRPr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250825" y="1196975"/>
            <a:ext cx="8858250" cy="936625"/>
          </a:xfrm>
        </p:spPr>
        <p:txBody>
          <a:bodyPr/>
          <a:lstStyle/>
          <a:p>
            <a:r>
              <a:rPr lang="en-GB" altLang="en-US" smtClean="0"/>
              <a:t>3. Main statistical concepts – </a:t>
            </a:r>
            <a:br>
              <a:rPr lang="en-GB" altLang="en-US" smtClean="0"/>
            </a:br>
            <a:r>
              <a:rPr lang="en-GB" altLang="en-US" smtClean="0"/>
              <a:t>	LABOUR TRANSITIONS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2276475"/>
            <a:ext cx="8229600" cy="3994150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spcBef>
                <a:spcPct val="50000"/>
              </a:spcBef>
              <a:buClrTx/>
              <a:buFont typeface="Wingdings" pitchFamily="2" charset="2"/>
              <a:buChar char="n"/>
              <a:defRPr/>
            </a:pPr>
            <a:r>
              <a:rPr lang="en-GB" b="0" dirty="0" err="1" smtClean="0">
                <a:solidFill>
                  <a:srgbClr val="0F3277"/>
                </a:solidFill>
                <a:latin typeface="Arial" charset="0"/>
                <a:ea typeface="ＭＳ Ｐゴシック" pitchFamily="34" charset="-128"/>
              </a:rPr>
              <a:t>BasIs</a:t>
            </a:r>
            <a:endParaRPr lang="en-GB" b="0" dirty="0">
              <a:solidFill>
                <a:srgbClr val="0F3277"/>
              </a:solidFill>
              <a:latin typeface="Arial" charset="0"/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r>
              <a:rPr lang="en-GB" sz="1800" dirty="0">
                <a:solidFill>
                  <a:srgbClr val="0F3277"/>
                </a:solidFill>
                <a:latin typeface="Arial" charset="0"/>
                <a:ea typeface="ＭＳ Ｐゴシック" pitchFamily="34" charset="-128"/>
              </a:rPr>
              <a:t>Employment status </a:t>
            </a:r>
            <a:r>
              <a:rPr lang="en-GB" sz="1800" dirty="0" smtClean="0">
                <a:solidFill>
                  <a:srgbClr val="0F3277"/>
                </a:solidFill>
                <a:latin typeface="Arial" charset="0"/>
                <a:ea typeface="ＭＳ Ｐゴシック" pitchFamily="34" charset="-128"/>
              </a:rPr>
              <a:t>as the </a:t>
            </a:r>
            <a:r>
              <a:rPr lang="en-GB" sz="1800" dirty="0">
                <a:solidFill>
                  <a:srgbClr val="0F3277"/>
                </a:solidFill>
                <a:latin typeface="Arial" charset="0"/>
                <a:ea typeface="ＭＳ Ｐゴシック" pitchFamily="34" charset="-128"/>
              </a:rPr>
              <a:t>self-defined </a:t>
            </a:r>
            <a:r>
              <a:rPr lang="en-GB" sz="1800" u="sng" dirty="0">
                <a:solidFill>
                  <a:srgbClr val="0F3277"/>
                </a:solidFill>
                <a:latin typeface="Arial" charset="0"/>
                <a:ea typeface="ＭＳ Ｐゴシック" pitchFamily="34" charset="-128"/>
              </a:rPr>
              <a:t>current </a:t>
            </a:r>
            <a:r>
              <a:rPr lang="en-GB" sz="1800" dirty="0">
                <a:solidFill>
                  <a:srgbClr val="0F3277"/>
                </a:solidFill>
                <a:latin typeface="Arial" charset="0"/>
                <a:ea typeface="ＭＳ Ｐゴシック" pitchFamily="34" charset="-128"/>
              </a:rPr>
              <a:t>economic status </a:t>
            </a:r>
            <a:r>
              <a:rPr lang="en-GB" sz="1800" dirty="0" smtClean="0">
                <a:solidFill>
                  <a:srgbClr val="0F3277"/>
                </a:solidFill>
                <a:latin typeface="Arial" charset="0"/>
                <a:ea typeface="ＭＳ Ｐゴシック" pitchFamily="34" charset="-128"/>
              </a:rPr>
              <a:t>(variable PL031</a:t>
            </a:r>
            <a:r>
              <a:rPr lang="en-GB" sz="1800" dirty="0">
                <a:solidFill>
                  <a:srgbClr val="0F3277"/>
                </a:solidFill>
                <a:latin typeface="Arial" charset="0"/>
                <a:ea typeface="ＭＳ Ｐゴシック" pitchFamily="34" charset="-128"/>
              </a:rPr>
              <a:t>)</a:t>
            </a:r>
          </a:p>
          <a:p>
            <a:pPr marL="457200" lvl="1" indent="0" eaLnBrk="1" hangingPunct="1">
              <a:lnSpc>
                <a:spcPct val="90000"/>
              </a:lnSpc>
              <a:buClrTx/>
              <a:buFontTx/>
              <a:buNone/>
              <a:defRPr/>
            </a:pPr>
            <a:endParaRPr lang="en-GB" b="0" dirty="0">
              <a:solidFill>
                <a:srgbClr val="FF0000"/>
              </a:solidFill>
              <a:latin typeface="Arial" charset="0"/>
              <a:ea typeface="ＭＳ Ｐゴシック" pitchFamily="34" charset="-128"/>
            </a:endParaRPr>
          </a:p>
          <a:p>
            <a:pPr marL="342900" lvl="1" indent="-342900" eaLnBrk="1" hangingPunct="1">
              <a:lnSpc>
                <a:spcPct val="90000"/>
              </a:lnSpc>
              <a:spcBef>
                <a:spcPct val="50000"/>
              </a:spcBef>
              <a:buClrTx/>
              <a:buFont typeface="Wingdings" pitchFamily="2" charset="2"/>
              <a:buChar char="n"/>
              <a:defRPr/>
            </a:pPr>
            <a:r>
              <a:rPr lang="en-GB" b="0" dirty="0">
                <a:solidFill>
                  <a:srgbClr val="0F3277"/>
                </a:solidFill>
                <a:latin typeface="Arial" charset="0"/>
                <a:ea typeface="ＭＳ Ｐゴシック" pitchFamily="34" charset="-128"/>
              </a:rPr>
              <a:t>Technics</a:t>
            </a: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r>
              <a:rPr lang="en-GB" sz="1800" dirty="0">
                <a:solidFill>
                  <a:srgbClr val="0F3277"/>
                </a:solidFill>
                <a:latin typeface="Arial" charset="0"/>
                <a:ea typeface="ＭＳ Ｐゴシック" pitchFamily="34" charset="-128"/>
              </a:rPr>
              <a:t>All persons aged between 16 and 64 years</a:t>
            </a: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r>
              <a:rPr lang="en-GB" sz="1800" dirty="0">
                <a:solidFill>
                  <a:srgbClr val="0F3277"/>
                </a:solidFill>
                <a:latin typeface="Arial" charset="0"/>
                <a:ea typeface="ＭＳ Ｐゴシック" pitchFamily="34" charset="-128"/>
              </a:rPr>
              <a:t>RB062 is used for weighting</a:t>
            </a:r>
          </a:p>
          <a:p>
            <a:pPr marL="457200" lvl="1" indent="0" eaLnBrk="1" hangingPunct="1">
              <a:lnSpc>
                <a:spcPct val="90000"/>
              </a:lnSpc>
              <a:buClrTx/>
              <a:buFontTx/>
              <a:buNone/>
              <a:defRPr/>
            </a:pPr>
            <a:endParaRPr lang="en-GB" sz="1800" dirty="0">
              <a:solidFill>
                <a:srgbClr val="0F3277"/>
              </a:solidFill>
              <a:latin typeface="Arial" charset="0"/>
              <a:ea typeface="ＭＳ Ｐゴシック" pitchFamily="34" charset="-128"/>
            </a:endParaRPr>
          </a:p>
          <a:p>
            <a:pPr marL="342900" lvl="1" indent="-342900" eaLnBrk="1" hangingPunct="1">
              <a:lnSpc>
                <a:spcPct val="90000"/>
              </a:lnSpc>
              <a:spcBef>
                <a:spcPct val="50000"/>
              </a:spcBef>
              <a:buClrTx/>
              <a:buFont typeface="Wingdings" pitchFamily="2" charset="2"/>
              <a:buChar char="n"/>
              <a:defRPr/>
            </a:pPr>
            <a:r>
              <a:rPr lang="en-GB" b="0" dirty="0">
                <a:solidFill>
                  <a:srgbClr val="0F3277"/>
                </a:solidFill>
                <a:latin typeface="Arial" charset="0"/>
                <a:ea typeface="ＭＳ Ｐゴシック" pitchFamily="34" charset="-128"/>
              </a:rPr>
              <a:t>Interpretation </a:t>
            </a: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r>
              <a:rPr lang="en-GB" sz="1800" dirty="0">
                <a:solidFill>
                  <a:srgbClr val="0F3277"/>
                </a:solidFill>
                <a:latin typeface="Arial" charset="0"/>
                <a:ea typeface="ＭＳ Ｐゴシック" pitchFamily="34" charset="-128"/>
              </a:rPr>
              <a:t>Share of working-age persons who move between employment status (or retain the same status) between </a:t>
            </a:r>
            <a:r>
              <a:rPr lang="en-GB" sz="1800" u="sng" dirty="0">
                <a:solidFill>
                  <a:srgbClr val="0F3277"/>
                </a:solidFill>
                <a:latin typeface="Arial" charset="0"/>
                <a:ea typeface="ＭＳ Ｐゴシック" pitchFamily="34" charset="-128"/>
              </a:rPr>
              <a:t>two consecutive years</a:t>
            </a:r>
            <a:endParaRPr lang="en-US" altLang="en-US" u="sng" dirty="0"/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68313" y="1268413"/>
            <a:ext cx="8229600" cy="936625"/>
          </a:xfrm>
        </p:spPr>
        <p:txBody>
          <a:bodyPr/>
          <a:lstStyle/>
          <a:p>
            <a:pPr eaLnBrk="1" hangingPunct="1"/>
            <a:r>
              <a:rPr lang="en-GB" altLang="en-US" smtClean="0"/>
              <a:t>3. Main statistical concepts – </a:t>
            </a:r>
            <a:br>
              <a:rPr lang="en-GB" altLang="en-US" smtClean="0"/>
            </a:br>
            <a:r>
              <a:rPr lang="en-GB" altLang="en-US" smtClean="0"/>
              <a:t>	EMPLOYED PERSONS, 2010-2011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134566" y="2204864"/>
          <a:ext cx="8784976" cy="4429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68313" y="1268413"/>
            <a:ext cx="8424862" cy="936625"/>
          </a:xfrm>
        </p:spPr>
        <p:txBody>
          <a:bodyPr/>
          <a:lstStyle/>
          <a:p>
            <a:r>
              <a:rPr lang="en-GB" altLang="en-US" smtClean="0"/>
              <a:t>3. Main statistical concepts – </a:t>
            </a:r>
            <a:br>
              <a:rPr lang="en-GB" altLang="en-US" smtClean="0"/>
            </a:br>
            <a:r>
              <a:rPr lang="en-GB" altLang="en-US" smtClean="0"/>
              <a:t>	UNEMPLOYED PERSONS, 10 - 11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07504" y="2177480"/>
          <a:ext cx="885698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68313" y="1268413"/>
            <a:ext cx="8567737" cy="936625"/>
          </a:xfrm>
        </p:spPr>
        <p:txBody>
          <a:bodyPr/>
          <a:lstStyle/>
          <a:p>
            <a:pPr eaLnBrk="1" hangingPunct="1"/>
            <a:r>
              <a:rPr lang="en-GB" altLang="en-US" smtClean="0"/>
              <a:t>3. Main statistical concepts – </a:t>
            </a:r>
            <a:br>
              <a:rPr lang="en-GB" altLang="en-US" smtClean="0"/>
            </a:br>
            <a:r>
              <a:rPr lang="en-GB" altLang="en-US" smtClean="0"/>
              <a:t>	PERSISTENT POVERTY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68313" y="2276475"/>
            <a:ext cx="8351837" cy="4248150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spcBef>
                <a:spcPct val="50000"/>
              </a:spcBef>
              <a:buClrTx/>
              <a:buFont typeface="Wingdings" pitchFamily="2" charset="2"/>
              <a:buChar char="n"/>
              <a:defRPr/>
            </a:pPr>
            <a:r>
              <a:rPr lang="en-GB" b="0" dirty="0">
                <a:solidFill>
                  <a:srgbClr val="0F3277"/>
                </a:solidFill>
                <a:latin typeface="Arial" charset="0"/>
                <a:ea typeface="ＭＳ Ｐゴシック" pitchFamily="34" charset="-128"/>
              </a:rPr>
              <a:t>Basis – monetary concept of relative poverty </a:t>
            </a: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r>
              <a:rPr lang="en-GB" dirty="0" smtClean="0">
                <a:solidFill>
                  <a:srgbClr val="0F3277"/>
                </a:solidFill>
                <a:latin typeface="Arial" charset="0"/>
                <a:ea typeface="ＭＳ Ｐゴシック" pitchFamily="34" charset="-128"/>
              </a:rPr>
              <a:t>Equivalised disposable income (longitudinal)</a:t>
            </a:r>
            <a:endParaRPr lang="en-GB" dirty="0">
              <a:solidFill>
                <a:srgbClr val="0F3277"/>
              </a:solidFill>
              <a:latin typeface="Arial" charset="0"/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r>
              <a:rPr lang="en-GB" dirty="0" smtClean="0">
                <a:solidFill>
                  <a:srgbClr val="0F3277"/>
                </a:solidFill>
                <a:latin typeface="Arial" charset="0"/>
                <a:ea typeface="ＭＳ Ｐゴシック" pitchFamily="34" charset="-128"/>
              </a:rPr>
              <a:t>Threshold </a:t>
            </a:r>
            <a:r>
              <a:rPr lang="en-GB" dirty="0">
                <a:solidFill>
                  <a:srgbClr val="0F3277"/>
                </a:solidFill>
                <a:latin typeface="Arial" charset="0"/>
                <a:ea typeface="ＭＳ Ｐゴシック" pitchFamily="34" charset="-128"/>
              </a:rPr>
              <a:t>= 60% of the </a:t>
            </a:r>
            <a:r>
              <a:rPr lang="en-GB" dirty="0" smtClean="0">
                <a:solidFill>
                  <a:srgbClr val="0F3277"/>
                </a:solidFill>
                <a:latin typeface="Arial" charset="0"/>
                <a:ea typeface="ＭＳ Ｐゴシック" pitchFamily="34" charset="-128"/>
              </a:rPr>
              <a:t>national median </a:t>
            </a:r>
            <a:r>
              <a:rPr lang="en-GB" dirty="0">
                <a:solidFill>
                  <a:srgbClr val="0F3277"/>
                </a:solidFill>
                <a:latin typeface="Arial" charset="0"/>
                <a:ea typeface="ＭＳ Ｐゴシック" pitchFamily="34" charset="-128"/>
              </a:rPr>
              <a:t>income </a:t>
            </a:r>
            <a:r>
              <a:rPr lang="en-GB" dirty="0" smtClean="0">
                <a:solidFill>
                  <a:srgbClr val="0F3277"/>
                </a:solidFill>
                <a:latin typeface="Arial" charset="0"/>
                <a:ea typeface="ＭＳ Ｐゴシック" pitchFamily="34" charset="-128"/>
              </a:rPr>
              <a:t>(cross-sectional)</a:t>
            </a:r>
          </a:p>
          <a:p>
            <a:pPr marL="457200" lvl="1" indent="0" eaLnBrk="1" hangingPunct="1">
              <a:lnSpc>
                <a:spcPct val="90000"/>
              </a:lnSpc>
              <a:buClrTx/>
              <a:buFontTx/>
              <a:buNone/>
              <a:defRPr/>
            </a:pPr>
            <a:endParaRPr lang="en-GB" dirty="0">
              <a:solidFill>
                <a:srgbClr val="0F3277"/>
              </a:solidFill>
              <a:latin typeface="Arial" charset="0"/>
              <a:ea typeface="ＭＳ Ｐゴシック" pitchFamily="34" charset="-128"/>
            </a:endParaRPr>
          </a:p>
          <a:p>
            <a:pPr marL="342900" lvl="1" indent="-342900" eaLnBrk="1" hangingPunct="1">
              <a:lnSpc>
                <a:spcPct val="90000"/>
              </a:lnSpc>
              <a:spcBef>
                <a:spcPct val="50000"/>
              </a:spcBef>
              <a:buClrTx/>
              <a:buFont typeface="Wingdings" pitchFamily="2" charset="2"/>
              <a:buChar char="n"/>
              <a:defRPr/>
            </a:pPr>
            <a:r>
              <a:rPr lang="en-GB" b="0" dirty="0">
                <a:solidFill>
                  <a:srgbClr val="0F3277"/>
                </a:solidFill>
                <a:latin typeface="Arial" charset="0"/>
                <a:ea typeface="ＭＳ Ｐゴシック" pitchFamily="34" charset="-128"/>
              </a:rPr>
              <a:t>Technics</a:t>
            </a: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r>
              <a:rPr lang="en-GB" dirty="0">
                <a:solidFill>
                  <a:srgbClr val="0F3277"/>
                </a:solidFill>
                <a:latin typeface="Arial" charset="0"/>
                <a:ea typeface="ＭＳ Ｐゴシック" pitchFamily="34" charset="-128"/>
              </a:rPr>
              <a:t>All persons being in the panel for 4 years</a:t>
            </a: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r>
              <a:rPr lang="en-GB" dirty="0">
                <a:solidFill>
                  <a:srgbClr val="0F3277"/>
                </a:solidFill>
                <a:latin typeface="Arial" charset="0"/>
                <a:ea typeface="ＭＳ Ｐゴシック" pitchFamily="34" charset="-128"/>
              </a:rPr>
              <a:t>RB064 is used for weighting</a:t>
            </a:r>
          </a:p>
          <a:p>
            <a:pPr marL="457200" lvl="1" indent="0" eaLnBrk="1" hangingPunct="1">
              <a:lnSpc>
                <a:spcPct val="90000"/>
              </a:lnSpc>
              <a:buClrTx/>
              <a:buFontTx/>
              <a:buNone/>
              <a:defRPr/>
            </a:pPr>
            <a:endParaRPr lang="en-GB" dirty="0">
              <a:solidFill>
                <a:srgbClr val="0F3277"/>
              </a:solidFill>
              <a:latin typeface="Arial" charset="0"/>
              <a:ea typeface="ＭＳ Ｐゴシック" pitchFamily="34" charset="-128"/>
            </a:endParaRPr>
          </a:p>
          <a:p>
            <a:pPr marL="342900" lvl="1" indent="-342900" eaLnBrk="1" hangingPunct="1">
              <a:lnSpc>
                <a:spcPct val="90000"/>
              </a:lnSpc>
              <a:spcBef>
                <a:spcPct val="50000"/>
              </a:spcBef>
              <a:buClrTx/>
              <a:buFont typeface="Wingdings" pitchFamily="2" charset="2"/>
              <a:buChar char="n"/>
              <a:defRPr/>
            </a:pPr>
            <a:r>
              <a:rPr lang="en-GB" b="0" dirty="0">
                <a:solidFill>
                  <a:srgbClr val="0F3277"/>
                </a:solidFill>
                <a:latin typeface="Arial" charset="0"/>
                <a:ea typeface="ＭＳ Ｐゴシック" pitchFamily="34" charset="-128"/>
              </a:rPr>
              <a:t>Interpretation</a:t>
            </a: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r>
              <a:rPr lang="en-GB" dirty="0">
                <a:solidFill>
                  <a:srgbClr val="0F3277"/>
                </a:solidFill>
                <a:latin typeface="Arial" charset="0"/>
                <a:ea typeface="ＭＳ Ｐゴシック" pitchFamily="34" charset="-128"/>
              </a:rPr>
              <a:t>Share of people who were poor in the </a:t>
            </a:r>
            <a:r>
              <a:rPr lang="en-GB" dirty="0" smtClean="0">
                <a:solidFill>
                  <a:srgbClr val="0F3277"/>
                </a:solidFill>
                <a:latin typeface="Arial" charset="0"/>
                <a:ea typeface="ＭＳ Ｐゴシック" pitchFamily="34" charset="-128"/>
              </a:rPr>
              <a:t>last year </a:t>
            </a:r>
            <a:r>
              <a:rPr lang="en-GB" dirty="0">
                <a:solidFill>
                  <a:srgbClr val="0F3277"/>
                </a:solidFill>
                <a:latin typeface="Arial" charset="0"/>
                <a:ea typeface="ＭＳ Ｐゴシック" pitchFamily="34" charset="-128"/>
              </a:rPr>
              <a:t>and at least 2 out of the preceding 3 years</a:t>
            </a:r>
            <a:endParaRPr lang="en-GB" b="0" dirty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endParaRPr lang="en-GB" b="0" dirty="0" smtClean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endParaRPr lang="en-GB" b="0" dirty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endParaRPr lang="en-GB" b="0" dirty="0" smtClean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endParaRPr lang="en-GB" b="0" dirty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marL="457200" lvl="1" indent="0" eaLnBrk="1" hangingPunct="1">
              <a:lnSpc>
                <a:spcPct val="90000"/>
              </a:lnSpc>
              <a:buClrTx/>
              <a:buFontTx/>
              <a:buNone/>
              <a:defRPr/>
            </a:pPr>
            <a:endParaRPr lang="en-GB" sz="1600" dirty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lvl="2" eaLnBrk="1" hangingPunct="1">
              <a:lnSpc>
                <a:spcPct val="90000"/>
              </a:lnSpc>
              <a:buFontTx/>
              <a:buChar char="–"/>
              <a:defRPr/>
            </a:pPr>
            <a:endParaRPr lang="en-GB" dirty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marL="914400" lvl="2" indent="0" eaLnBrk="1" hangingPunct="1">
              <a:lnSpc>
                <a:spcPct val="90000"/>
              </a:lnSpc>
              <a:defRPr/>
            </a:pPr>
            <a:r>
              <a:rPr lang="en-GB" sz="2000" dirty="0" smtClean="0">
                <a:solidFill>
                  <a:srgbClr val="0F3277"/>
                </a:solidFill>
                <a:latin typeface="Arial" charset="0"/>
                <a:ea typeface="ＭＳ Ｐゴシック" pitchFamily="-80" charset="-128"/>
              </a:rPr>
              <a:t> </a:t>
            </a: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endParaRPr lang="fr-BE" b="0" dirty="0" smtClean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eaLnBrk="1" hangingPunct="1">
              <a:buFontTx/>
              <a:buChar char="•"/>
              <a:defRPr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68313" y="1268413"/>
            <a:ext cx="8856662" cy="936625"/>
          </a:xfrm>
        </p:spPr>
        <p:txBody>
          <a:bodyPr/>
          <a:lstStyle/>
          <a:p>
            <a:r>
              <a:rPr lang="en-GB" altLang="en-US" smtClean="0"/>
              <a:t>3. Main statistical concepts – </a:t>
            </a:r>
            <a:br>
              <a:rPr lang="en-GB" altLang="en-US" smtClean="0"/>
            </a:br>
            <a:r>
              <a:rPr lang="en-GB" altLang="en-US" smtClean="0"/>
              <a:t>	PERSISTENT POVERTY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251520" y="2204864"/>
          <a:ext cx="849694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68313" y="1268413"/>
            <a:ext cx="8567737" cy="936625"/>
          </a:xfrm>
        </p:spPr>
        <p:txBody>
          <a:bodyPr/>
          <a:lstStyle/>
          <a:p>
            <a:pPr eaLnBrk="1" hangingPunct="1"/>
            <a:r>
              <a:rPr lang="en-GB" altLang="en-US" smtClean="0"/>
              <a:t>4. Information Sources – </a:t>
            </a:r>
            <a:br>
              <a:rPr lang="en-GB" altLang="en-US" smtClean="0"/>
            </a:br>
            <a:r>
              <a:rPr lang="en-GB" altLang="en-US" smtClean="0"/>
              <a:t>	OVERVIEW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68313" y="2420938"/>
            <a:ext cx="8351837" cy="42481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n"/>
              <a:defRPr/>
            </a:pPr>
            <a:r>
              <a:rPr lang="en-GB" sz="2000" dirty="0">
                <a:solidFill>
                  <a:srgbClr val="0F3277"/>
                </a:solidFill>
                <a:latin typeface="Arial" charset="0"/>
                <a:ea typeface="ＭＳ Ｐゴシック" pitchFamily="34" charset="-128"/>
              </a:rPr>
              <a:t>Documentation on the CD-ROM</a:t>
            </a:r>
          </a:p>
          <a:p>
            <a:pPr marL="400050" lvl="1" indent="0" eaLnBrk="1" hangingPunct="1">
              <a:lnSpc>
                <a:spcPct val="90000"/>
              </a:lnSpc>
              <a:buClrTx/>
              <a:buFontTx/>
              <a:buNone/>
              <a:defRPr/>
            </a:pPr>
            <a:endParaRPr lang="en-GB" sz="1000" dirty="0" smtClean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marL="400050" lvl="1" indent="0" eaLnBrk="1" hangingPunct="1">
              <a:lnSpc>
                <a:spcPct val="90000"/>
              </a:lnSpc>
              <a:buClrTx/>
              <a:buFontTx/>
              <a:buNone/>
              <a:defRPr/>
            </a:pPr>
            <a:endParaRPr lang="en-GB" sz="1000" dirty="0" smtClean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marL="342900" lvl="1" indent="-342900" eaLnBrk="1" hangingPunct="1">
              <a:lnSpc>
                <a:spcPct val="90000"/>
              </a:lnSpc>
              <a:buClrTx/>
              <a:buFont typeface="Wingdings" pitchFamily="2" charset="2"/>
              <a:buChar char="n"/>
              <a:defRPr/>
            </a:pPr>
            <a:r>
              <a:rPr lang="en-GB" b="0" dirty="0">
                <a:solidFill>
                  <a:srgbClr val="0F3277"/>
                </a:solidFill>
                <a:latin typeface="Arial" charset="0"/>
                <a:ea typeface="ＭＳ Ｐゴシック" pitchFamily="34" charset="-128"/>
                <a:cs typeface="+mn-cs"/>
              </a:rPr>
              <a:t>SILC homepage</a:t>
            </a: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r>
              <a:rPr lang="en-GB" sz="1800" dirty="0" smtClean="0">
                <a:solidFill>
                  <a:srgbClr val="0F3277"/>
                </a:solidFill>
                <a:latin typeface="Arial" charset="0"/>
                <a:ea typeface="ＭＳ Ｐゴシック" pitchFamily="34" charset="-128"/>
              </a:rPr>
              <a:t>Eurostat </a:t>
            </a:r>
            <a:r>
              <a:rPr lang="en-GB" sz="1800" dirty="0" smtClean="0">
                <a:solidFill>
                  <a:srgbClr val="0F3277"/>
                </a:solidFill>
                <a:latin typeface="Arial" charset="0"/>
                <a:ea typeface="ＭＳ Ｐゴシック" pitchFamily="34" charset="-128"/>
                <a:sym typeface="Wingdings" pitchFamily="2" charset="2"/>
              </a:rPr>
              <a:t> Statistics  Income and Living Condition</a:t>
            </a:r>
            <a:endParaRPr lang="en-GB" sz="1800" dirty="0" smtClean="0">
              <a:solidFill>
                <a:srgbClr val="0F3277"/>
              </a:solidFill>
              <a:latin typeface="Arial" charset="0"/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r>
              <a:rPr lang="en-GB" sz="1800" dirty="0" smtClean="0">
                <a:solidFill>
                  <a:srgbClr val="0F3277"/>
                </a:solidFill>
                <a:latin typeface="Arial" charset="0"/>
                <a:ea typeface="ＭＳ Ｐゴシック" pitchFamily="34" charset="-128"/>
              </a:rPr>
              <a:t>Data, Methodology, Legislation, Quality, Publications</a:t>
            </a:r>
            <a:endParaRPr lang="en-GB" sz="1800" dirty="0">
              <a:solidFill>
                <a:srgbClr val="0F3277"/>
              </a:solidFill>
              <a:latin typeface="Arial" charset="0"/>
              <a:ea typeface="ＭＳ Ｐゴシック" pitchFamily="34" charset="-128"/>
            </a:endParaRPr>
          </a:p>
          <a:p>
            <a:pPr marL="457200" lvl="1" indent="0" eaLnBrk="1" hangingPunct="1">
              <a:lnSpc>
                <a:spcPct val="90000"/>
              </a:lnSpc>
              <a:buClrTx/>
              <a:buFontTx/>
              <a:buNone/>
              <a:defRPr/>
            </a:pPr>
            <a:endParaRPr lang="en-GB" sz="1000" dirty="0" smtClean="0">
              <a:solidFill>
                <a:srgbClr val="0F3277"/>
              </a:solidFill>
              <a:latin typeface="Arial" charset="0"/>
              <a:ea typeface="ＭＳ Ｐゴシック" pitchFamily="34" charset="-128"/>
            </a:endParaRPr>
          </a:p>
          <a:p>
            <a:pPr marL="457200" lvl="1" indent="0" eaLnBrk="1" hangingPunct="1">
              <a:lnSpc>
                <a:spcPct val="90000"/>
              </a:lnSpc>
              <a:buClrTx/>
              <a:buFontTx/>
              <a:buNone/>
              <a:defRPr/>
            </a:pPr>
            <a:endParaRPr lang="en-GB" sz="1000" dirty="0">
              <a:solidFill>
                <a:srgbClr val="0F3277"/>
              </a:solidFill>
              <a:latin typeface="Arial" charset="0"/>
              <a:ea typeface="ＭＳ Ｐゴシック" pitchFamily="34" charset="-128"/>
            </a:endParaRPr>
          </a:p>
          <a:p>
            <a:pPr marL="342900" lvl="1" indent="-342900" eaLnBrk="1" hangingPunct="1">
              <a:lnSpc>
                <a:spcPct val="90000"/>
              </a:lnSpc>
              <a:buClrTx/>
              <a:buFont typeface="Wingdings" pitchFamily="2" charset="2"/>
              <a:buChar char="n"/>
              <a:defRPr/>
            </a:pPr>
            <a:r>
              <a:rPr lang="en-GB" b="0" dirty="0">
                <a:solidFill>
                  <a:srgbClr val="0F3277"/>
                </a:solidFill>
                <a:latin typeface="Arial" charset="0"/>
                <a:ea typeface="ＭＳ Ｐゴシック" pitchFamily="34" charset="-128"/>
                <a:cs typeface="+mn-cs"/>
              </a:rPr>
              <a:t>CIRCABC, EU-SILC user group, Library</a:t>
            </a: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r>
              <a:rPr lang="en-GB" sz="1800" dirty="0" smtClean="0">
                <a:solidFill>
                  <a:srgbClr val="0F3277"/>
                </a:solidFill>
                <a:latin typeface="Arial" charset="0"/>
                <a:ea typeface="ＭＳ Ｐゴシック" pitchFamily="34" charset="-128"/>
              </a:rPr>
              <a:t>4.1. User Database – more information</a:t>
            </a: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r>
              <a:rPr lang="en-GB" sz="1800" dirty="0" smtClean="0">
                <a:solidFill>
                  <a:srgbClr val="0F3277"/>
                </a:solidFill>
                <a:latin typeface="Arial" charset="0"/>
                <a:ea typeface="ＭＳ Ｐゴシック" pitchFamily="34" charset="-128"/>
              </a:rPr>
              <a:t>3.2. Indicators – all programs of Eurostat for indicators</a:t>
            </a: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endParaRPr lang="en-GB" b="0" dirty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endParaRPr lang="en-GB" b="0" dirty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endParaRPr lang="en-GB" b="0" dirty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endParaRPr lang="en-GB" b="0" dirty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endParaRPr lang="en-GB" b="0" dirty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endParaRPr lang="en-GB" b="0" dirty="0" smtClean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endParaRPr lang="en-GB" b="0" dirty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endParaRPr lang="en-GB" b="0" dirty="0" smtClean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endParaRPr lang="en-GB" b="0" dirty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marL="457200" lvl="1" indent="0" eaLnBrk="1" hangingPunct="1">
              <a:lnSpc>
                <a:spcPct val="90000"/>
              </a:lnSpc>
              <a:buClrTx/>
              <a:buFontTx/>
              <a:buNone/>
              <a:defRPr/>
            </a:pPr>
            <a:endParaRPr lang="en-GB" sz="1600" dirty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lvl="2" eaLnBrk="1" hangingPunct="1">
              <a:lnSpc>
                <a:spcPct val="90000"/>
              </a:lnSpc>
              <a:buFontTx/>
              <a:buChar char="–"/>
              <a:defRPr/>
            </a:pPr>
            <a:endParaRPr lang="en-GB" dirty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marL="914400" lvl="2" indent="0" eaLnBrk="1" hangingPunct="1">
              <a:lnSpc>
                <a:spcPct val="90000"/>
              </a:lnSpc>
              <a:defRPr/>
            </a:pPr>
            <a:r>
              <a:rPr lang="en-GB" sz="2000" dirty="0" smtClean="0">
                <a:solidFill>
                  <a:srgbClr val="0F3277"/>
                </a:solidFill>
                <a:latin typeface="Arial" charset="0"/>
                <a:ea typeface="ＭＳ Ｐゴシック" pitchFamily="-80" charset="-128"/>
              </a:rPr>
              <a:t> </a:t>
            </a: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endParaRPr lang="fr-BE" b="0" dirty="0" smtClean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eaLnBrk="1" hangingPunct="1">
              <a:buFontTx/>
              <a:buChar char="•"/>
              <a:defRPr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68313" y="1268413"/>
            <a:ext cx="8567737" cy="936625"/>
          </a:xfrm>
        </p:spPr>
        <p:txBody>
          <a:bodyPr/>
          <a:lstStyle/>
          <a:p>
            <a:pPr eaLnBrk="1" hangingPunct="1"/>
            <a:r>
              <a:rPr lang="en-GB" altLang="en-US" smtClean="0"/>
              <a:t>4. Information Sources – </a:t>
            </a:r>
            <a:br>
              <a:rPr lang="en-GB" altLang="en-US" smtClean="0"/>
            </a:br>
            <a:r>
              <a:rPr lang="en-GB" altLang="en-US" smtClean="0"/>
              <a:t>	SILC homepage</a:t>
            </a: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4400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34925" y="1700213"/>
            <a:ext cx="1081088" cy="360362"/>
          </a:xfrm>
          <a:prstGeom prst="ellipse">
            <a:avLst/>
          </a:prstGeom>
          <a:noFill/>
          <a:ln w="50800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b="0"/>
          </a:p>
        </p:txBody>
      </p:sp>
      <p:sp>
        <p:nvSpPr>
          <p:cNvPr id="4" name="Rounded Rectangle 3"/>
          <p:cNvSpPr/>
          <p:nvPr/>
        </p:nvSpPr>
        <p:spPr>
          <a:xfrm>
            <a:off x="4140200" y="6237288"/>
            <a:ext cx="4319588" cy="549275"/>
          </a:xfrm>
          <a:prstGeom prst="roundRect">
            <a:avLst/>
          </a:prstGeom>
          <a:noFill/>
          <a:ln w="44450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68313" y="1555750"/>
            <a:ext cx="8229600" cy="936625"/>
          </a:xfrm>
        </p:spPr>
        <p:txBody>
          <a:bodyPr/>
          <a:lstStyle/>
          <a:p>
            <a:r>
              <a:rPr lang="en-GB" altLang="en-US" smtClean="0"/>
              <a:t>Thank you for your attention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8313" y="2674938"/>
            <a:ext cx="8229600" cy="36337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n"/>
              <a:defRPr/>
            </a:pPr>
            <a:r>
              <a:rPr lang="en-GB" dirty="0">
                <a:solidFill>
                  <a:srgbClr val="0F3277"/>
                </a:solidFill>
                <a:latin typeface="Arial" charset="0"/>
                <a:ea typeface="ＭＳ Ｐゴシック" pitchFamily="-80" charset="-128"/>
              </a:rPr>
              <a:t>Questions and </a:t>
            </a:r>
            <a:r>
              <a:rPr lang="en-GB" dirty="0" smtClean="0">
                <a:solidFill>
                  <a:srgbClr val="0F3277"/>
                </a:solidFill>
                <a:latin typeface="Arial" charset="0"/>
                <a:ea typeface="ＭＳ Ｐゴシック" pitchFamily="-80" charset="-128"/>
              </a:rPr>
              <a:t>comments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n"/>
              <a:defRPr/>
            </a:pPr>
            <a:endParaRPr lang="en-GB" dirty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n"/>
              <a:defRPr/>
            </a:pPr>
            <a:r>
              <a:rPr lang="en-GB" dirty="0" smtClean="0">
                <a:solidFill>
                  <a:srgbClr val="0F3277"/>
                </a:solidFill>
                <a:latin typeface="Arial" charset="0"/>
                <a:ea typeface="ＭＳ Ｐゴシック" pitchFamily="-80" charset="-128"/>
              </a:rPr>
              <a:t>Ideas for improvement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n"/>
              <a:defRPr/>
            </a:pPr>
            <a:endParaRPr lang="en-GB" dirty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n"/>
              <a:defRPr/>
            </a:pPr>
            <a:r>
              <a:rPr lang="en-GB" dirty="0" smtClean="0">
                <a:solidFill>
                  <a:srgbClr val="0F3277"/>
                </a:solidFill>
                <a:latin typeface="Arial" charset="0"/>
                <a:ea typeface="ＭＳ Ｐゴシック" pitchFamily="-80" charset="-128"/>
              </a:rPr>
              <a:t>Additional remarks in writing: </a:t>
            </a:r>
            <a:r>
              <a:rPr lang="en-GB" dirty="0" smtClean="0">
                <a:solidFill>
                  <a:srgbClr val="7030A0"/>
                </a:solidFill>
                <a:latin typeface="Arial" charset="0"/>
                <a:ea typeface="ＭＳ Ｐゴシック" pitchFamily="-80" charset="-128"/>
              </a:rPr>
              <a:t>Boyan.Genev@ec.europa.eu</a:t>
            </a:r>
            <a:endParaRPr lang="en-GB" dirty="0">
              <a:solidFill>
                <a:srgbClr val="7030A0"/>
              </a:solidFill>
              <a:latin typeface="Arial" charset="0"/>
              <a:ea typeface="ＭＳ Ｐゴシック" pitchFamily="-80" charset="-128"/>
            </a:endParaRPr>
          </a:p>
          <a:p>
            <a:pPr eaLnBrk="1" hangingPunct="1">
              <a:lnSpc>
                <a:spcPct val="90000"/>
              </a:lnSpc>
              <a:buClrTx/>
              <a:buFontTx/>
              <a:buChar char="–"/>
              <a:defRPr/>
            </a:pPr>
            <a:endParaRPr lang="en-GB" dirty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eaLnBrk="1" hangingPunct="1">
              <a:lnSpc>
                <a:spcPct val="90000"/>
              </a:lnSpc>
              <a:buClrTx/>
              <a:buFontTx/>
              <a:buChar char="–"/>
              <a:defRPr/>
            </a:pPr>
            <a:endParaRPr lang="en-GB" dirty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endParaRPr lang="en-GB" b="0" dirty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endParaRPr lang="en-GB" b="0" dirty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endParaRPr lang="en-GB" b="0" dirty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endParaRPr lang="en-GB" b="0" dirty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endParaRPr lang="en-GB" b="0" dirty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endParaRPr lang="en-GB" b="0" dirty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endParaRPr lang="en-GB" b="0" dirty="0" smtClean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endParaRPr lang="en-GB" b="0" dirty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endParaRPr lang="en-GB" b="0" dirty="0" smtClean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endParaRPr lang="en-GB" b="0" dirty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marL="457200" lvl="1" indent="0" eaLnBrk="1" hangingPunct="1">
              <a:lnSpc>
                <a:spcPct val="90000"/>
              </a:lnSpc>
              <a:buClrTx/>
              <a:buFontTx/>
              <a:buNone/>
              <a:defRPr/>
            </a:pPr>
            <a:endParaRPr lang="en-GB" sz="1600" dirty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lvl="2" eaLnBrk="1" hangingPunct="1">
              <a:lnSpc>
                <a:spcPct val="90000"/>
              </a:lnSpc>
              <a:buFontTx/>
              <a:buChar char="–"/>
              <a:defRPr/>
            </a:pPr>
            <a:endParaRPr lang="en-GB" dirty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marL="914400" lvl="2" indent="0" eaLnBrk="1" hangingPunct="1">
              <a:lnSpc>
                <a:spcPct val="90000"/>
              </a:lnSpc>
              <a:defRPr/>
            </a:pPr>
            <a:r>
              <a:rPr lang="en-GB" sz="2000" dirty="0" smtClean="0">
                <a:solidFill>
                  <a:srgbClr val="0F3277"/>
                </a:solidFill>
                <a:latin typeface="Arial" charset="0"/>
                <a:ea typeface="ＭＳ Ｐゴシック" pitchFamily="-80" charset="-128"/>
              </a:rPr>
              <a:t> </a:t>
            </a: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endParaRPr lang="fr-BE" b="0" dirty="0" smtClean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eaLnBrk="1" hangingPunct="1">
              <a:buFontTx/>
              <a:buChar char="•"/>
              <a:defRPr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6625"/>
          </a:xfrm>
        </p:spPr>
        <p:txBody>
          <a:bodyPr/>
          <a:lstStyle/>
          <a:p>
            <a:r>
              <a:rPr lang="en-US" altLang="en-US" smtClean="0"/>
              <a:t>AGENDA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2565400"/>
            <a:ext cx="8229600" cy="3633788"/>
          </a:xfrm>
        </p:spPr>
        <p:txBody>
          <a:bodyPr/>
          <a:lstStyle/>
          <a:p>
            <a:pPr marL="457200" indent="-457200">
              <a:buFont typeface="Verdana" pitchFamily="34" charset="0"/>
              <a:buAutoNum type="arabicPeriod"/>
            </a:pPr>
            <a:r>
              <a:rPr lang="en-US" altLang="en-US" smtClean="0"/>
              <a:t>Scope of the instrument</a:t>
            </a:r>
          </a:p>
          <a:p>
            <a:pPr marL="457200" indent="-457200">
              <a:buFont typeface="Verdana" pitchFamily="34" charset="0"/>
              <a:buAutoNum type="arabicPeriod"/>
            </a:pPr>
            <a:endParaRPr lang="en-US" altLang="en-US" smtClean="0"/>
          </a:p>
          <a:p>
            <a:pPr marL="457200" indent="-457200">
              <a:buFont typeface="Verdana" pitchFamily="34" charset="0"/>
              <a:buAutoNum type="arabicPeriod"/>
            </a:pPr>
            <a:r>
              <a:rPr lang="en-US" altLang="en-US" smtClean="0"/>
              <a:t>Organization of the data</a:t>
            </a:r>
          </a:p>
          <a:p>
            <a:pPr marL="457200" indent="-457200">
              <a:buFont typeface="Verdana" pitchFamily="34" charset="0"/>
              <a:buAutoNum type="arabicPeriod"/>
            </a:pPr>
            <a:endParaRPr lang="en-US" altLang="en-US" smtClean="0"/>
          </a:p>
          <a:p>
            <a:pPr marL="457200" indent="-457200">
              <a:buFont typeface="Verdana" pitchFamily="34" charset="0"/>
              <a:buAutoNum type="arabicPeriod"/>
            </a:pPr>
            <a:r>
              <a:rPr lang="en-US" altLang="en-US" smtClean="0"/>
              <a:t>Main statistical concepts</a:t>
            </a:r>
          </a:p>
          <a:p>
            <a:pPr marL="457200" indent="-457200">
              <a:buFont typeface="Verdana" pitchFamily="34" charset="0"/>
              <a:buAutoNum type="arabicPeriod"/>
            </a:pPr>
            <a:endParaRPr lang="en-US" altLang="en-US" smtClean="0"/>
          </a:p>
          <a:p>
            <a:pPr marL="457200" indent="-457200">
              <a:buFont typeface="Verdana" pitchFamily="34" charset="0"/>
              <a:buAutoNum type="arabicPeriod"/>
            </a:pPr>
            <a:r>
              <a:rPr lang="en-US" altLang="en-US" smtClean="0"/>
              <a:t>Information sources</a:t>
            </a:r>
          </a:p>
          <a:p>
            <a:pPr marL="457200" indent="-457200">
              <a:buFont typeface="Verdana" pitchFamily="34" charset="0"/>
              <a:buAutoNum type="arabicPeriod"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8313" y="1268413"/>
            <a:ext cx="8229600" cy="936625"/>
          </a:xfrm>
        </p:spPr>
        <p:txBody>
          <a:bodyPr/>
          <a:lstStyle/>
          <a:p>
            <a:pPr eaLnBrk="1" hangingPunct="1"/>
            <a:r>
              <a:rPr lang="en-GB" altLang="en-US" smtClean="0"/>
              <a:t>1. Scope of the SILC Instrument - 	OVERVIEW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2349500"/>
            <a:ext cx="8229600" cy="4175125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Tx/>
              <a:buFont typeface="Wingdings" pitchFamily="2" charset="2"/>
              <a:buChar char="n"/>
            </a:pPr>
            <a:r>
              <a:rPr lang="en-GB" altLang="en-US" sz="2000" smtClean="0">
                <a:solidFill>
                  <a:srgbClr val="0F3277"/>
                </a:solidFill>
                <a:latin typeface="Arial" charset="0"/>
                <a:ea typeface="ＭＳ Ｐゴシック" pitchFamily="34" charset="-128"/>
              </a:rPr>
              <a:t>Annual data: cross-sectional and longitudinal (4-years-traces)</a:t>
            </a:r>
          </a:p>
          <a:p>
            <a:pPr eaLnBrk="1" hangingPunct="1">
              <a:spcBef>
                <a:spcPct val="50000"/>
              </a:spcBef>
              <a:buClrTx/>
              <a:buFont typeface="Wingdings" pitchFamily="2" charset="2"/>
              <a:buChar char="n"/>
            </a:pPr>
            <a:r>
              <a:rPr lang="en-GB" altLang="en-US" sz="2000" smtClean="0">
                <a:solidFill>
                  <a:srgbClr val="0F3277"/>
                </a:solidFill>
                <a:latin typeface="Arial" charset="0"/>
                <a:ea typeface="ＭＳ Ｐゴシック" pitchFamily="34" charset="-128"/>
              </a:rPr>
              <a:t>Information on both households and individuals (micro level)</a:t>
            </a:r>
          </a:p>
          <a:p>
            <a:pPr lvl="1" eaLnBrk="1" hangingPunct="1">
              <a:buClrTx/>
              <a:buFontTx/>
              <a:buChar char="–"/>
            </a:pPr>
            <a:r>
              <a:rPr lang="en-GB" altLang="en-US" sz="1600" smtClean="0">
                <a:solidFill>
                  <a:srgbClr val="133176"/>
                </a:solidFill>
                <a:latin typeface="Arial" charset="0"/>
                <a:ea typeface="ＭＳ Ｐゴシック" pitchFamily="34" charset="-128"/>
              </a:rPr>
              <a:t>Income and tax </a:t>
            </a:r>
          </a:p>
          <a:p>
            <a:pPr lvl="1" eaLnBrk="1" hangingPunct="1">
              <a:buClrTx/>
              <a:buFontTx/>
              <a:buChar char="–"/>
            </a:pPr>
            <a:r>
              <a:rPr lang="en-GB" altLang="en-US" sz="1600" smtClean="0">
                <a:solidFill>
                  <a:srgbClr val="133176"/>
                </a:solidFill>
                <a:latin typeface="Arial" charset="0"/>
                <a:ea typeface="ＭＳ Ｐゴシック" pitchFamily="34" charset="-128"/>
              </a:rPr>
              <a:t>Material deprivation</a:t>
            </a:r>
          </a:p>
          <a:p>
            <a:pPr lvl="1" eaLnBrk="1" hangingPunct="1">
              <a:buClrTx/>
              <a:buFontTx/>
              <a:buChar char="–"/>
            </a:pPr>
            <a:r>
              <a:rPr lang="en-GB" altLang="en-US" sz="1600" smtClean="0">
                <a:solidFill>
                  <a:srgbClr val="133176"/>
                </a:solidFill>
                <a:latin typeface="Arial" charset="0"/>
                <a:ea typeface="ＭＳ Ｐゴシック" pitchFamily="34" charset="-128"/>
              </a:rPr>
              <a:t>Housing conditions</a:t>
            </a:r>
          </a:p>
          <a:p>
            <a:pPr lvl="1" eaLnBrk="1" hangingPunct="1">
              <a:buClrTx/>
              <a:buFontTx/>
              <a:buChar char="–"/>
            </a:pPr>
            <a:r>
              <a:rPr lang="en-GB" altLang="en-US" sz="1600" smtClean="0">
                <a:solidFill>
                  <a:srgbClr val="133176"/>
                </a:solidFill>
                <a:latin typeface="Arial" charset="0"/>
                <a:ea typeface="ＭＳ Ｐゴシック" pitchFamily="34" charset="-128"/>
              </a:rPr>
              <a:t>Employment, Childcare</a:t>
            </a:r>
          </a:p>
          <a:p>
            <a:pPr lvl="1" eaLnBrk="1" hangingPunct="1">
              <a:buClrTx/>
              <a:buFontTx/>
              <a:buChar char="–"/>
            </a:pPr>
            <a:r>
              <a:rPr lang="en-GB" altLang="en-US" sz="1600" smtClean="0">
                <a:solidFill>
                  <a:srgbClr val="133176"/>
                </a:solidFill>
                <a:latin typeface="Arial" charset="0"/>
                <a:ea typeface="ＭＳ Ｐゴシック" pitchFamily="34" charset="-128"/>
              </a:rPr>
              <a:t>Health, Education</a:t>
            </a:r>
          </a:p>
          <a:p>
            <a:pPr eaLnBrk="1" hangingPunct="1">
              <a:spcBef>
                <a:spcPct val="50000"/>
              </a:spcBef>
              <a:buClrTx/>
              <a:buFont typeface="Wingdings" pitchFamily="2" charset="2"/>
              <a:buChar char="n"/>
            </a:pPr>
            <a:r>
              <a:rPr lang="en-US" altLang="en-US" sz="2000" smtClean="0">
                <a:solidFill>
                  <a:srgbClr val="0F3277"/>
                </a:solidFill>
                <a:latin typeface="Arial" charset="0"/>
                <a:ea typeface="ＭＳ Ｐゴシック" pitchFamily="34" charset="-128"/>
              </a:rPr>
              <a:t>Output harmonization</a:t>
            </a:r>
          </a:p>
          <a:p>
            <a:pPr lvl="1" eaLnBrk="1" hangingPunct="1">
              <a:buClrTx/>
              <a:buFontTx/>
              <a:buChar char="–"/>
            </a:pPr>
            <a:r>
              <a:rPr lang="en-US" altLang="en-US" sz="1600" smtClean="0">
                <a:solidFill>
                  <a:srgbClr val="133176"/>
                </a:solidFill>
                <a:latin typeface="Arial" charset="0"/>
                <a:ea typeface="ＭＳ Ｐゴシック" pitchFamily="34" charset="-128"/>
              </a:rPr>
              <a:t>Definition of target concepts/variables to be measured</a:t>
            </a:r>
          </a:p>
          <a:p>
            <a:pPr lvl="1" eaLnBrk="1" hangingPunct="1">
              <a:buClrTx/>
              <a:buFontTx/>
              <a:buChar char="–"/>
            </a:pPr>
            <a:r>
              <a:rPr lang="en-US" altLang="en-US" sz="1600" smtClean="0">
                <a:solidFill>
                  <a:srgbClr val="133176"/>
                </a:solidFill>
                <a:latin typeface="Arial" charset="0"/>
                <a:ea typeface="ＭＳ Ｐゴシック" pitchFamily="34" charset="-128"/>
              </a:rPr>
              <a:t>Standardized output (format and content)</a:t>
            </a:r>
          </a:p>
          <a:p>
            <a:pPr lvl="1" eaLnBrk="1" hangingPunct="1">
              <a:buClrTx/>
              <a:buFontTx/>
              <a:buChar char="–"/>
            </a:pPr>
            <a:r>
              <a:rPr lang="en-US" altLang="en-US" sz="1600" smtClean="0">
                <a:solidFill>
                  <a:srgbClr val="133176"/>
                </a:solidFill>
                <a:latin typeface="Arial" charset="0"/>
                <a:ea typeface="ＭＳ Ｐゴシック" pitchFamily="34" charset="-128"/>
              </a:rPr>
              <a:t>Common guidelines monitored by Eurostat</a:t>
            </a:r>
            <a:endParaRPr lang="en-GB" altLang="en-US" sz="1600" smtClean="0">
              <a:solidFill>
                <a:srgbClr val="133176"/>
              </a:solidFill>
              <a:latin typeface="Arial" charset="0"/>
              <a:ea typeface="ＭＳ Ｐゴシック" pitchFamily="34" charset="-128"/>
            </a:endParaRPr>
          </a:p>
          <a:p>
            <a:pPr eaLnBrk="1" hangingPunct="1">
              <a:buFontTx/>
              <a:buChar char="•"/>
            </a:pPr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68313" y="1268413"/>
            <a:ext cx="8229600" cy="936625"/>
          </a:xfrm>
        </p:spPr>
        <p:txBody>
          <a:bodyPr/>
          <a:lstStyle/>
          <a:p>
            <a:pPr eaLnBrk="1" hangingPunct="1"/>
            <a:r>
              <a:rPr lang="en-GB" altLang="en-US" smtClean="0"/>
              <a:t>1. Scope of the SILC Instrument - 	CONTENT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4176712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Tx/>
              <a:buFont typeface="Wingdings" pitchFamily="2" charset="2"/>
              <a:buChar char="n"/>
            </a:pPr>
            <a:r>
              <a:rPr lang="en-GB" altLang="en-US" sz="2000" smtClean="0">
                <a:solidFill>
                  <a:srgbClr val="0F3277"/>
                </a:solidFill>
                <a:latin typeface="Arial" charset="0"/>
                <a:ea typeface="ＭＳ Ｐゴシック" pitchFamily="34" charset="-128"/>
              </a:rPr>
              <a:t>Participating countries (by first year of implementation)</a:t>
            </a:r>
          </a:p>
          <a:p>
            <a:pPr marL="400050" lvl="1" indent="0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1800" smtClean="0">
                <a:solidFill>
                  <a:srgbClr val="0F3277"/>
                </a:solidFill>
                <a:latin typeface="Arial" charset="0"/>
                <a:ea typeface="ＭＳ Ｐゴシック" pitchFamily="34" charset="-128"/>
              </a:rPr>
              <a:t>2003: BE, DK, EL, IE, LU, AT, NO</a:t>
            </a:r>
            <a:br>
              <a:rPr lang="en-GB" altLang="en-US" sz="1800" smtClean="0">
                <a:solidFill>
                  <a:srgbClr val="0F3277"/>
                </a:solidFill>
                <a:latin typeface="Arial" charset="0"/>
                <a:ea typeface="ＭＳ Ｐゴシック" pitchFamily="34" charset="-128"/>
              </a:rPr>
            </a:br>
            <a:r>
              <a:rPr lang="en-GB" altLang="en-US" sz="1800" smtClean="0">
                <a:solidFill>
                  <a:srgbClr val="0F3277"/>
                </a:solidFill>
                <a:latin typeface="Arial" charset="0"/>
                <a:ea typeface="ＭＳ Ｐゴシック" pitchFamily="34" charset="-128"/>
              </a:rPr>
              <a:t>2004: EU-12 + IS, EE</a:t>
            </a:r>
            <a:br>
              <a:rPr lang="en-GB" altLang="en-US" sz="1800" smtClean="0">
                <a:solidFill>
                  <a:srgbClr val="0F3277"/>
                </a:solidFill>
                <a:latin typeface="Arial" charset="0"/>
                <a:ea typeface="ＭＳ Ｐゴシック" pitchFamily="34" charset="-128"/>
              </a:rPr>
            </a:br>
            <a:r>
              <a:rPr lang="en-GB" altLang="en-US" sz="1800" smtClean="0">
                <a:solidFill>
                  <a:srgbClr val="0F3277"/>
                </a:solidFill>
                <a:latin typeface="Arial" charset="0"/>
                <a:ea typeface="ＭＳ Ｐゴシック" pitchFamily="34" charset="-128"/>
              </a:rPr>
              <a:t>2006: EU-25 + TR, BG</a:t>
            </a:r>
            <a:br>
              <a:rPr lang="en-GB" altLang="en-US" sz="1800" smtClean="0">
                <a:solidFill>
                  <a:srgbClr val="0F3277"/>
                </a:solidFill>
                <a:latin typeface="Arial" charset="0"/>
                <a:ea typeface="ＭＳ Ｐゴシック" pitchFamily="34" charset="-128"/>
              </a:rPr>
            </a:br>
            <a:r>
              <a:rPr lang="en-GB" altLang="en-US" sz="1800" smtClean="0">
                <a:solidFill>
                  <a:srgbClr val="0F3277"/>
                </a:solidFill>
                <a:latin typeface="Arial" charset="0"/>
                <a:ea typeface="ＭＳ Ｐゴシック" pitchFamily="34" charset="-128"/>
              </a:rPr>
              <a:t>2007: EU-27 </a:t>
            </a:r>
          </a:p>
          <a:p>
            <a:pPr marL="400050" lvl="1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smtClean="0">
                <a:solidFill>
                  <a:srgbClr val="0F3277"/>
                </a:solidFill>
                <a:latin typeface="Arial" charset="0"/>
                <a:ea typeface="ＭＳ Ｐゴシック" pitchFamily="34" charset="-128"/>
              </a:rPr>
              <a:t>2010: HR</a:t>
            </a:r>
          </a:p>
          <a:p>
            <a:pPr eaLnBrk="1" hangingPunct="1">
              <a:spcBef>
                <a:spcPct val="50000"/>
              </a:spcBef>
              <a:buClrTx/>
              <a:buFont typeface="Wingdings" pitchFamily="2" charset="2"/>
              <a:buChar char="n"/>
            </a:pPr>
            <a:r>
              <a:rPr lang="en-GB" altLang="en-US" sz="2000" smtClean="0">
                <a:solidFill>
                  <a:srgbClr val="0F3277"/>
                </a:solidFill>
                <a:latin typeface="Arial" charset="0"/>
                <a:ea typeface="ＭＳ Ｐゴシック" pitchFamily="34" charset="-128"/>
              </a:rPr>
              <a:t>Reference population:</a:t>
            </a:r>
          </a:p>
          <a:p>
            <a:pPr marL="400050" lvl="1" indent="0" eaLnBrk="1" hangingPunct="1">
              <a:spcBef>
                <a:spcPts val="600"/>
              </a:spcBef>
              <a:buClrTx/>
              <a:buFontTx/>
              <a:buNone/>
            </a:pPr>
            <a:r>
              <a:rPr lang="en-GB" altLang="en-US" sz="1800" smtClean="0">
                <a:solidFill>
                  <a:srgbClr val="0F3277"/>
                </a:solidFill>
                <a:latin typeface="Arial" charset="0"/>
                <a:ea typeface="ＭＳ Ｐゴシック" pitchFamily="34" charset="-128"/>
              </a:rPr>
              <a:t>All private households and their current members</a:t>
            </a:r>
            <a:br>
              <a:rPr lang="en-GB" altLang="en-US" sz="1800" smtClean="0">
                <a:solidFill>
                  <a:srgbClr val="0F3277"/>
                </a:solidFill>
                <a:latin typeface="Arial" charset="0"/>
                <a:ea typeface="ＭＳ Ｐゴシック" pitchFamily="34" charset="-128"/>
              </a:rPr>
            </a:br>
            <a:r>
              <a:rPr lang="en-GB" altLang="en-US" sz="1800" smtClean="0">
                <a:solidFill>
                  <a:srgbClr val="0F3277"/>
                </a:solidFill>
                <a:latin typeface="Arial" charset="0"/>
                <a:ea typeface="ＭＳ Ｐゴシック" pitchFamily="34" charset="-128"/>
              </a:rPr>
              <a:t>Excluded: people in collective households and institutions</a:t>
            </a:r>
          </a:p>
          <a:p>
            <a:pPr eaLnBrk="1" hangingPunct="1">
              <a:spcBef>
                <a:spcPct val="50000"/>
              </a:spcBef>
              <a:buClrTx/>
              <a:buFont typeface="Wingdings" pitchFamily="2" charset="2"/>
              <a:buChar char="n"/>
            </a:pPr>
            <a:r>
              <a:rPr lang="en-GB" altLang="en-US" sz="2000" smtClean="0">
                <a:solidFill>
                  <a:srgbClr val="0F3277"/>
                </a:solidFill>
                <a:latin typeface="Arial" charset="0"/>
                <a:ea typeface="ＭＳ Ｐゴシック" pitchFamily="34" charset="-128"/>
              </a:rPr>
              <a:t>Sample size</a:t>
            </a:r>
          </a:p>
          <a:p>
            <a:pPr marL="400050" lvl="1" indent="0" eaLnBrk="1" hangingPunct="1">
              <a:spcBef>
                <a:spcPts val="600"/>
              </a:spcBef>
              <a:buClrTx/>
              <a:buFontTx/>
              <a:buNone/>
            </a:pPr>
            <a:r>
              <a:rPr lang="en-GB" altLang="en-US" sz="1800" smtClean="0">
                <a:solidFill>
                  <a:srgbClr val="0F3277"/>
                </a:solidFill>
                <a:latin typeface="Arial" charset="0"/>
                <a:ea typeface="ＭＳ Ｐゴシック" pitchFamily="34" charset="-128"/>
              </a:rPr>
              <a:t>Minimum precision criteria for key indicator, to produce results both at country and EU level (precision of at-risk-of-poverty rate of 1%)</a:t>
            </a:r>
          </a:p>
          <a:p>
            <a:pPr eaLnBrk="1" hangingPunct="1">
              <a:buFontTx/>
              <a:buChar char="•"/>
            </a:pPr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68313" y="1268413"/>
            <a:ext cx="8229600" cy="936625"/>
          </a:xfrm>
        </p:spPr>
        <p:txBody>
          <a:bodyPr/>
          <a:lstStyle/>
          <a:p>
            <a:pPr eaLnBrk="1" hangingPunct="1"/>
            <a:r>
              <a:rPr lang="en-GB" altLang="en-US" smtClean="0"/>
              <a:t>1. Scope of the SILC Instrument - 	SPECIFIC TOPICS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2276475"/>
            <a:ext cx="8229600" cy="42481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Font typeface="Wingdings" pitchFamily="2" charset="2"/>
              <a:buChar char="n"/>
            </a:pPr>
            <a:r>
              <a:rPr lang="en-GB" altLang="en-US" sz="2000" smtClean="0">
                <a:solidFill>
                  <a:srgbClr val="0F3277"/>
                </a:solidFill>
                <a:latin typeface="Arial" charset="0"/>
                <a:ea typeface="ＭＳ Ｐゴシック" pitchFamily="34" charset="-128"/>
              </a:rPr>
              <a:t>Topics covered in the annual modules</a:t>
            </a:r>
          </a:p>
          <a:p>
            <a:pPr marL="400050" lvl="1" indent="0" eaLnBrk="1" hangingPunct="1">
              <a:lnSpc>
                <a:spcPct val="90000"/>
              </a:lnSpc>
              <a:buClrTx/>
              <a:buFontTx/>
              <a:buNone/>
            </a:pPr>
            <a:r>
              <a:rPr lang="en-GB" altLang="en-US" sz="1600" smtClean="0">
                <a:solidFill>
                  <a:srgbClr val="0F3277"/>
                </a:solidFill>
                <a:latin typeface="Arial" charset="0"/>
                <a:ea typeface="ＭＳ Ｐゴシック" pitchFamily="34" charset="-128"/>
              </a:rPr>
              <a:t>	2005: Intergenerational transmission of poverty;</a:t>
            </a:r>
          </a:p>
          <a:p>
            <a:pPr marL="400050" lvl="1" indent="0" eaLnBrk="1" hangingPunct="1">
              <a:lnSpc>
                <a:spcPct val="90000"/>
              </a:lnSpc>
              <a:buClrTx/>
              <a:buFontTx/>
              <a:buNone/>
            </a:pPr>
            <a:r>
              <a:rPr lang="en-GB" altLang="en-US" sz="1600" smtClean="0">
                <a:solidFill>
                  <a:srgbClr val="0F3277"/>
                </a:solidFill>
                <a:latin typeface="Arial" charset="0"/>
                <a:ea typeface="ＭＳ Ｐゴシック" pitchFamily="34" charset="-128"/>
              </a:rPr>
              <a:t>	2006: Social participation; </a:t>
            </a:r>
          </a:p>
          <a:p>
            <a:pPr marL="400050" lvl="1" indent="0" eaLnBrk="1" hangingPunct="1">
              <a:lnSpc>
                <a:spcPct val="90000"/>
              </a:lnSpc>
              <a:buClrTx/>
              <a:buFontTx/>
              <a:buNone/>
            </a:pPr>
            <a:r>
              <a:rPr lang="en-GB" altLang="en-US" sz="1600" smtClean="0">
                <a:solidFill>
                  <a:srgbClr val="0F3277"/>
                </a:solidFill>
                <a:latin typeface="Arial" charset="0"/>
                <a:ea typeface="ＭＳ Ｐゴシック" pitchFamily="34" charset="-128"/>
              </a:rPr>
              <a:t>	2007: Housing conditions;</a:t>
            </a:r>
          </a:p>
          <a:p>
            <a:pPr marL="400050" lvl="1" indent="0" eaLnBrk="1" hangingPunct="1">
              <a:lnSpc>
                <a:spcPct val="90000"/>
              </a:lnSpc>
              <a:buClrTx/>
              <a:buFontTx/>
              <a:buNone/>
            </a:pPr>
            <a:r>
              <a:rPr lang="en-GB" altLang="en-US" sz="1600" smtClean="0">
                <a:solidFill>
                  <a:srgbClr val="0F3277"/>
                </a:solidFill>
                <a:latin typeface="Arial" charset="0"/>
                <a:ea typeface="ＭＳ Ｐゴシック" pitchFamily="34" charset="-128"/>
              </a:rPr>
              <a:t>	2008: Over-indebtedness and financial exclusion;</a:t>
            </a:r>
          </a:p>
          <a:p>
            <a:pPr marL="400050" lvl="1" indent="0" eaLnBrk="1" hangingPunct="1">
              <a:lnSpc>
                <a:spcPct val="90000"/>
              </a:lnSpc>
              <a:buClrTx/>
              <a:buFontTx/>
              <a:buNone/>
            </a:pPr>
            <a:r>
              <a:rPr lang="en-GB" altLang="en-US" sz="1600" smtClean="0">
                <a:solidFill>
                  <a:srgbClr val="0F3277"/>
                </a:solidFill>
                <a:latin typeface="Arial" charset="0"/>
                <a:ea typeface="ＭＳ Ｐゴシック" pitchFamily="34" charset="-128"/>
              </a:rPr>
              <a:t>	2009: Material deprivation;</a:t>
            </a:r>
          </a:p>
          <a:p>
            <a:pPr marL="400050" lvl="1" indent="0" eaLnBrk="1" hangingPunct="1">
              <a:lnSpc>
                <a:spcPct val="90000"/>
              </a:lnSpc>
              <a:buClrTx/>
              <a:buFontTx/>
              <a:buNone/>
            </a:pPr>
            <a:r>
              <a:rPr lang="en-GB" altLang="en-US" sz="1600" smtClean="0">
                <a:solidFill>
                  <a:srgbClr val="0F3277"/>
                </a:solidFill>
                <a:latin typeface="Arial" charset="0"/>
                <a:ea typeface="ＭＳ Ｐゴシック" pitchFamily="34" charset="-128"/>
              </a:rPr>
              <a:t>	2010: Intra-household sharing of resources;</a:t>
            </a:r>
          </a:p>
          <a:p>
            <a:pPr marL="400050" lvl="1" indent="0" eaLnBrk="1" hangingPunct="1">
              <a:lnSpc>
                <a:spcPct val="90000"/>
              </a:lnSpc>
              <a:buClrTx/>
              <a:buFontTx/>
              <a:buNone/>
            </a:pPr>
            <a:r>
              <a:rPr lang="en-GB" altLang="en-US" sz="1600" smtClean="0">
                <a:solidFill>
                  <a:srgbClr val="0F3277"/>
                </a:solidFill>
                <a:latin typeface="Arial" charset="0"/>
                <a:ea typeface="ＭＳ Ｐゴシック" pitchFamily="34" charset="-128"/>
              </a:rPr>
              <a:t>	2011: Intergenerational transmission of disadvantages (~2005);</a:t>
            </a:r>
          </a:p>
          <a:p>
            <a:pPr marL="400050" lvl="1" indent="0" eaLnBrk="1" hangingPunct="1">
              <a:lnSpc>
                <a:spcPct val="90000"/>
              </a:lnSpc>
              <a:buClrTx/>
              <a:buFontTx/>
              <a:buNone/>
            </a:pPr>
            <a:r>
              <a:rPr lang="en-GB" altLang="en-US" sz="1600" smtClean="0">
                <a:solidFill>
                  <a:srgbClr val="0F3277"/>
                </a:solidFill>
                <a:latin typeface="Arial" charset="0"/>
                <a:ea typeface="ＭＳ Ｐゴシック" pitchFamily="34" charset="-128"/>
              </a:rPr>
              <a:t>	2012: Housing conditions (~2007); </a:t>
            </a:r>
          </a:p>
          <a:p>
            <a:pPr marL="400050" lvl="1" indent="0" eaLnBrk="1" hangingPunct="1">
              <a:lnSpc>
                <a:spcPct val="90000"/>
              </a:lnSpc>
              <a:buClrTx/>
              <a:buFontTx/>
              <a:buNone/>
            </a:pPr>
            <a:r>
              <a:rPr lang="en-GB" altLang="en-US" sz="1600" smtClean="0">
                <a:solidFill>
                  <a:srgbClr val="0F3277"/>
                </a:solidFill>
                <a:latin typeface="Arial" charset="0"/>
                <a:ea typeface="ＭＳ Ｐゴシック" pitchFamily="34" charset="-128"/>
              </a:rPr>
              <a:t>	2013: Well-being;</a:t>
            </a:r>
          </a:p>
          <a:p>
            <a:pPr marL="400050" lvl="1" indent="0" eaLnBrk="1" hangingPunct="1">
              <a:lnSpc>
                <a:spcPct val="90000"/>
              </a:lnSpc>
              <a:buClrTx/>
              <a:buFontTx/>
              <a:buNone/>
            </a:pPr>
            <a:r>
              <a:rPr lang="en-GB" altLang="en-US" sz="1600" smtClean="0">
                <a:solidFill>
                  <a:srgbClr val="0F3277"/>
                </a:solidFill>
                <a:latin typeface="Arial" charset="0"/>
                <a:ea typeface="ＭＳ Ｐゴシック" pitchFamily="34" charset="-128"/>
              </a:rPr>
              <a:t>	2014: Material Deprivation</a:t>
            </a:r>
            <a:endParaRPr lang="en-GB" altLang="en-US" b="0" smtClean="0">
              <a:solidFill>
                <a:srgbClr val="0F3277"/>
              </a:solidFill>
              <a:latin typeface="Arial" charset="0"/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Font typeface="Wingdings" pitchFamily="2" charset="2"/>
              <a:buChar char="n"/>
            </a:pPr>
            <a:r>
              <a:rPr lang="en-GB" altLang="en-US" sz="2000" smtClean="0">
                <a:solidFill>
                  <a:srgbClr val="0F3277"/>
                </a:solidFill>
                <a:latin typeface="Arial" charset="0"/>
                <a:ea typeface="ＭＳ Ｐゴシック" pitchFamily="34" charset="-128"/>
              </a:rPr>
              <a:t>Variables included in the cross-sectional data / </a:t>
            </a:r>
            <a:r>
              <a:rPr lang="en-GB" altLang="en-US" sz="2000" b="1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not in longitudinal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Font typeface="Wingdings" pitchFamily="2" charset="2"/>
              <a:buChar char="n"/>
            </a:pPr>
            <a:r>
              <a:rPr lang="en-GB" altLang="en-US" sz="2000" smtClean="0">
                <a:solidFill>
                  <a:srgbClr val="0F3277"/>
                </a:solidFill>
                <a:latin typeface="Arial" charset="0"/>
                <a:ea typeface="ＭＳ Ｐゴシック" pitchFamily="34" charset="-128"/>
              </a:rPr>
              <a:t>EC-Regulation for each module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68313" y="1268413"/>
            <a:ext cx="8229600" cy="936625"/>
          </a:xfrm>
        </p:spPr>
        <p:txBody>
          <a:bodyPr/>
          <a:lstStyle/>
          <a:p>
            <a:pPr eaLnBrk="1" hangingPunct="1"/>
            <a:r>
              <a:rPr lang="en-GB" altLang="en-US" smtClean="0"/>
              <a:t>2. Organization of the data – </a:t>
            </a:r>
            <a:br>
              <a:rPr lang="en-GB" altLang="en-US" smtClean="0"/>
            </a:br>
            <a:r>
              <a:rPr lang="en-GB" altLang="en-US" smtClean="0"/>
              <a:t>	BACKGROUND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68313" y="2349500"/>
            <a:ext cx="8496300" cy="43195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Font typeface="Wingdings" pitchFamily="2" charset="2"/>
              <a:buChar char="n"/>
              <a:defRPr/>
            </a:pPr>
            <a:r>
              <a:rPr lang="en-GB" sz="2000" dirty="0">
                <a:solidFill>
                  <a:srgbClr val="0F3277"/>
                </a:solidFill>
                <a:latin typeface="Arial" charset="0"/>
                <a:ea typeface="ＭＳ Ｐゴシック" pitchFamily="34" charset="-128"/>
              </a:rPr>
              <a:t>Regulations (European </a:t>
            </a:r>
            <a:r>
              <a:rPr lang="en-GB" sz="2000" dirty="0" smtClean="0">
                <a:solidFill>
                  <a:srgbClr val="0F3277"/>
                </a:solidFill>
                <a:latin typeface="Arial" charset="0"/>
                <a:ea typeface="ＭＳ Ｐゴシック" pitchFamily="34" charset="-128"/>
              </a:rPr>
              <a:t>Law</a:t>
            </a:r>
            <a:r>
              <a:rPr lang="en-GB" sz="2000" dirty="0">
                <a:solidFill>
                  <a:srgbClr val="0F3277"/>
                </a:solidFill>
                <a:latin typeface="Arial" charset="0"/>
                <a:ea typeface="ＭＳ Ｐゴシック" pitchFamily="34" charset="-128"/>
              </a:rPr>
              <a:t>):</a:t>
            </a: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r>
              <a:rPr lang="en-GB" sz="1800" dirty="0">
                <a:solidFill>
                  <a:srgbClr val="133176"/>
                </a:solidFill>
                <a:latin typeface="Arial" charset="0"/>
                <a:ea typeface="ＭＳ Ｐゴシック" pitchFamily="34" charset="-128"/>
              </a:rPr>
              <a:t>Clear specifications of </a:t>
            </a:r>
            <a:r>
              <a:rPr lang="en-GB" sz="1800" dirty="0" smtClean="0">
                <a:solidFill>
                  <a:srgbClr val="133176"/>
                </a:solidFill>
                <a:latin typeface="Arial" charset="0"/>
                <a:ea typeface="ＭＳ Ｐゴシック" pitchFamily="34" charset="-128"/>
              </a:rPr>
              <a:t>deliverables </a:t>
            </a:r>
            <a:endParaRPr lang="en-GB" sz="1800" dirty="0">
              <a:solidFill>
                <a:srgbClr val="133176"/>
              </a:solidFill>
              <a:latin typeface="Arial" charset="0"/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r>
              <a:rPr lang="en-GB" sz="1800" dirty="0">
                <a:solidFill>
                  <a:srgbClr val="133176"/>
                </a:solidFill>
                <a:latin typeface="Arial" charset="0"/>
                <a:ea typeface="ＭＳ Ｐゴシック" pitchFamily="34" charset="-128"/>
              </a:rPr>
              <a:t>Obligation of Member States to deliver data </a:t>
            </a: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r>
              <a:rPr lang="en-GB" sz="1800" dirty="0" smtClean="0">
                <a:solidFill>
                  <a:srgbClr val="133176"/>
                </a:solidFill>
                <a:latin typeface="Arial" charset="0"/>
                <a:ea typeface="ＭＳ Ｐゴシック" pitchFamily="34" charset="-128"/>
              </a:rPr>
              <a:t>Methodology to </a:t>
            </a:r>
            <a:r>
              <a:rPr lang="en-GB" sz="1800" dirty="0">
                <a:solidFill>
                  <a:srgbClr val="133176"/>
                </a:solidFill>
                <a:latin typeface="Arial" charset="0"/>
                <a:ea typeface="ＭＳ Ｐゴシック" pitchFamily="34" charset="-128"/>
              </a:rPr>
              <a:t>be followed  </a:t>
            </a:r>
            <a:r>
              <a:rPr lang="en-GB" sz="1800" dirty="0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" Guidelines </a:t>
            </a:r>
            <a:r>
              <a:rPr lang="en-GB" sz="1800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Doc65_2011.pdf  "</a:t>
            </a:r>
            <a:endParaRPr lang="en-GB" sz="1800" dirty="0">
              <a:solidFill>
                <a:srgbClr val="FF0000"/>
              </a:solidFill>
              <a:latin typeface="Arial" charset="0"/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n"/>
              <a:defRPr/>
            </a:pPr>
            <a:endParaRPr lang="en-GB" b="1" dirty="0">
              <a:solidFill>
                <a:srgbClr val="0F3277"/>
              </a:solidFill>
              <a:latin typeface="Arial" charset="0"/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Font typeface="Wingdings" pitchFamily="2" charset="2"/>
              <a:buChar char="n"/>
              <a:defRPr/>
            </a:pPr>
            <a:r>
              <a:rPr lang="en-GB" sz="2000" dirty="0">
                <a:solidFill>
                  <a:srgbClr val="0F3277"/>
                </a:solidFill>
                <a:latin typeface="Arial" charset="0"/>
                <a:ea typeface="ＭＳ Ｐゴシック" pitchFamily="34" charset="-128"/>
              </a:rPr>
              <a:t>Implementation:</a:t>
            </a: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r>
              <a:rPr lang="en-GB" sz="1800" dirty="0">
                <a:solidFill>
                  <a:srgbClr val="133176"/>
                </a:solidFill>
                <a:latin typeface="Arial" charset="0"/>
                <a:ea typeface="ＭＳ Ｐゴシック" pitchFamily="34" charset="-128"/>
              </a:rPr>
              <a:t>Surveys designed &amp; carried out nationally</a:t>
            </a: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r>
              <a:rPr lang="en-GB" sz="1800" dirty="0">
                <a:solidFill>
                  <a:srgbClr val="133176"/>
                </a:solidFill>
                <a:latin typeface="Arial" charset="0"/>
                <a:ea typeface="ＭＳ Ｐゴシック" pitchFamily="34" charset="-128"/>
              </a:rPr>
              <a:t>Microdata validated first nationally then by Eurostat</a:t>
            </a: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r>
              <a:rPr lang="en-GB" sz="1800" dirty="0" smtClean="0">
                <a:solidFill>
                  <a:srgbClr val="133176"/>
                </a:solidFill>
                <a:latin typeface="Arial" charset="0"/>
                <a:ea typeface="ＭＳ Ｐゴシック" pitchFamily="34" charset="-128"/>
              </a:rPr>
              <a:t>Indicators (aggregated data) </a:t>
            </a:r>
            <a:r>
              <a:rPr lang="en-GB" sz="1800" dirty="0">
                <a:solidFill>
                  <a:srgbClr val="133176"/>
                </a:solidFill>
                <a:latin typeface="Arial" charset="0"/>
                <a:ea typeface="ＭＳ Ｐゴシック" pitchFamily="34" charset="-128"/>
              </a:rPr>
              <a:t>computed and </a:t>
            </a:r>
            <a:r>
              <a:rPr lang="en-GB" sz="1800" dirty="0" smtClean="0">
                <a:solidFill>
                  <a:srgbClr val="133176"/>
                </a:solidFill>
                <a:latin typeface="Arial" charset="0"/>
                <a:ea typeface="ＭＳ Ｐゴシック" pitchFamily="34" charset="-128"/>
              </a:rPr>
              <a:t>disseminated</a:t>
            </a: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r>
              <a:rPr lang="en-GB" sz="1800" dirty="0" smtClean="0">
                <a:solidFill>
                  <a:srgbClr val="133176"/>
                </a:solidFill>
                <a:latin typeface="Arial" charset="0"/>
                <a:ea typeface="ＭＳ Ｐゴシック" pitchFamily="34" charset="-128"/>
              </a:rPr>
              <a:t>National </a:t>
            </a:r>
            <a:r>
              <a:rPr lang="en-GB" sz="1800" dirty="0">
                <a:solidFill>
                  <a:srgbClr val="133176"/>
                </a:solidFill>
                <a:latin typeface="Arial" charset="0"/>
                <a:ea typeface="ＭＳ Ｐゴシック" pitchFamily="34" charset="-128"/>
              </a:rPr>
              <a:t>and EU quality reports</a:t>
            </a:r>
          </a:p>
          <a:p>
            <a:pPr marL="457200" lvl="1" indent="0" eaLnBrk="1" hangingPunct="1">
              <a:lnSpc>
                <a:spcPct val="90000"/>
              </a:lnSpc>
              <a:buClrTx/>
              <a:buFontTx/>
              <a:buNone/>
              <a:defRPr/>
            </a:pPr>
            <a:endParaRPr lang="fr-BE" b="0" dirty="0" smtClean="0">
              <a:solidFill>
                <a:srgbClr val="0F3277"/>
              </a:solidFill>
              <a:latin typeface="Arial" charset="0"/>
              <a:ea typeface="ＭＳ Ｐゴシック" pitchFamily="34" charset="-128"/>
            </a:endParaRP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GB" sz="2000" b="1" dirty="0">
              <a:solidFill>
                <a:srgbClr val="0F3277"/>
              </a:solidFill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68313" y="1268413"/>
            <a:ext cx="8229600" cy="936625"/>
          </a:xfrm>
        </p:spPr>
        <p:txBody>
          <a:bodyPr/>
          <a:lstStyle/>
          <a:p>
            <a:pPr eaLnBrk="1" hangingPunct="1"/>
            <a:r>
              <a:rPr lang="en-GB" altLang="en-US" smtClean="0"/>
              <a:t>2. Organization of the data – </a:t>
            </a:r>
            <a:br>
              <a:rPr lang="en-GB" altLang="en-US" smtClean="0"/>
            </a:br>
            <a:r>
              <a:rPr lang="en-GB" altLang="en-US" smtClean="0"/>
              <a:t>	OVERVIEW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68313" y="2349500"/>
            <a:ext cx="8229600" cy="43195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Font typeface="Wingdings" pitchFamily="2" charset="2"/>
              <a:buChar char="n"/>
              <a:defRPr/>
            </a:pPr>
            <a:r>
              <a:rPr lang="en-GB" sz="2000" dirty="0">
                <a:solidFill>
                  <a:srgbClr val="0F3277"/>
                </a:solidFill>
                <a:latin typeface="Arial" charset="0"/>
                <a:ea typeface="ＭＳ Ｐゴシック" pitchFamily="34" charset="-128"/>
              </a:rPr>
              <a:t>National flexibility in the implementation:</a:t>
            </a:r>
          </a:p>
          <a:p>
            <a:pPr marL="400050" lvl="1" indent="0" eaLnBrk="1" hangingPunct="1">
              <a:lnSpc>
                <a:spcPct val="90000"/>
              </a:lnSpc>
              <a:buClrTx/>
              <a:buFontTx/>
              <a:buNone/>
              <a:defRPr/>
            </a:pPr>
            <a:r>
              <a:rPr lang="en-GB" sz="1800" dirty="0">
                <a:solidFill>
                  <a:srgbClr val="0F3277"/>
                </a:solidFill>
                <a:latin typeface="Arial" charset="0"/>
                <a:ea typeface="ＭＳ Ｐゴシック" pitchFamily="34" charset="-128"/>
              </a:rPr>
              <a:t>	Source: survey and/or registers (DK, NL, SI, FI, SE, IS, NO)</a:t>
            </a:r>
          </a:p>
          <a:p>
            <a:pPr marL="400050" lvl="1" indent="0" eaLnBrk="1" hangingPunct="1">
              <a:lnSpc>
                <a:spcPct val="90000"/>
              </a:lnSpc>
              <a:buClrTx/>
              <a:buFontTx/>
              <a:buNone/>
              <a:defRPr/>
            </a:pPr>
            <a:r>
              <a:rPr lang="en-GB" sz="1800" dirty="0">
                <a:solidFill>
                  <a:srgbClr val="0F3277"/>
                </a:solidFill>
                <a:latin typeface="Arial" charset="0"/>
                <a:ea typeface="ＭＳ Ｐゴシック" pitchFamily="34" charset="-128"/>
              </a:rPr>
              <a:t>	Fieldwork: one-shot (≠ length) or continuous survey</a:t>
            </a:r>
          </a:p>
          <a:p>
            <a:pPr marL="400050" lvl="1" indent="0" eaLnBrk="1" hangingPunct="1">
              <a:lnSpc>
                <a:spcPct val="90000"/>
              </a:lnSpc>
              <a:buClrTx/>
              <a:buFontTx/>
              <a:buNone/>
              <a:defRPr/>
            </a:pPr>
            <a:r>
              <a:rPr lang="en-GB" sz="1800" dirty="0">
                <a:solidFill>
                  <a:srgbClr val="0F3277"/>
                </a:solidFill>
                <a:latin typeface="Arial" charset="0"/>
                <a:ea typeface="ＭＳ Ｐゴシック" pitchFamily="34" charset="-128"/>
              </a:rPr>
              <a:t>	Income reference period: fixed or moving 12-months</a:t>
            </a:r>
          </a:p>
          <a:p>
            <a:pPr marL="400050" lvl="1" indent="0" eaLnBrk="1" hangingPunct="1">
              <a:lnSpc>
                <a:spcPct val="90000"/>
              </a:lnSpc>
              <a:buClrTx/>
              <a:buFontTx/>
              <a:buNone/>
              <a:defRPr/>
            </a:pPr>
            <a:r>
              <a:rPr lang="en-GB" sz="1800" dirty="0">
                <a:solidFill>
                  <a:srgbClr val="0F3277"/>
                </a:solidFill>
                <a:latin typeface="Arial" charset="0"/>
                <a:ea typeface="ＭＳ Ｐゴシック" pitchFamily="34" charset="-128"/>
              </a:rPr>
              <a:t>	Imputation method for income variables</a:t>
            </a:r>
          </a:p>
          <a:p>
            <a:pPr marL="400050" lvl="1" indent="0" eaLnBrk="1" hangingPunct="1">
              <a:lnSpc>
                <a:spcPct val="90000"/>
              </a:lnSpc>
              <a:buClrTx/>
              <a:buFontTx/>
              <a:buNone/>
              <a:defRPr/>
            </a:pPr>
            <a:r>
              <a:rPr lang="en-GB" sz="1800" dirty="0">
                <a:solidFill>
                  <a:srgbClr val="0F3277"/>
                </a:solidFill>
                <a:latin typeface="Arial" charset="0"/>
                <a:ea typeface="ＭＳ Ｐゴシック" pitchFamily="34" charset="-128"/>
              </a:rPr>
              <a:t>	Survey design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Font typeface="Wingdings" pitchFamily="2" charset="2"/>
              <a:buChar char="n"/>
              <a:defRPr/>
            </a:pPr>
            <a:r>
              <a:rPr lang="en-GB" sz="2000" dirty="0" smtClean="0">
                <a:solidFill>
                  <a:srgbClr val="0F3277"/>
                </a:solidFill>
                <a:latin typeface="Arial" charset="0"/>
                <a:ea typeface="ＭＳ Ｐゴシック" pitchFamily="34" charset="-128"/>
              </a:rPr>
              <a:t>Logic </a:t>
            </a:r>
            <a:r>
              <a:rPr lang="en-GB" sz="2000" dirty="0">
                <a:solidFill>
                  <a:srgbClr val="0F3277"/>
                </a:solidFill>
                <a:latin typeface="Arial" charset="0"/>
                <a:ea typeface="ＭＳ Ｐゴシック" pitchFamily="34" charset="-128"/>
              </a:rPr>
              <a:t>of the data files:</a:t>
            </a:r>
          </a:p>
          <a:p>
            <a:pPr marL="400050" lvl="1" indent="0" eaLnBrk="1" hangingPunct="1">
              <a:lnSpc>
                <a:spcPct val="90000"/>
              </a:lnSpc>
              <a:buClrTx/>
              <a:buFontTx/>
              <a:buNone/>
              <a:defRPr/>
            </a:pPr>
            <a:r>
              <a:rPr lang="en-GB" sz="1800" dirty="0" smtClean="0">
                <a:solidFill>
                  <a:srgbClr val="0F3277"/>
                </a:solidFill>
                <a:latin typeface="Arial" charset="0"/>
                <a:ea typeface="ＭＳ Ｐゴシック" pitchFamily="34" charset="-128"/>
              </a:rPr>
              <a:t>	Linkable 4 files per country and year:</a:t>
            </a:r>
            <a:endParaRPr lang="en-GB" sz="1000" dirty="0" smtClean="0">
              <a:solidFill>
                <a:srgbClr val="0F3277"/>
              </a:solidFill>
              <a:latin typeface="Arial" charset="0"/>
              <a:ea typeface="ＭＳ Ｐゴシック" pitchFamily="34" charset="-128"/>
            </a:endParaRPr>
          </a:p>
          <a:p>
            <a:pPr marL="1257300" lvl="3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GB" sz="1600" dirty="0" smtClean="0">
                <a:solidFill>
                  <a:srgbClr val="133176"/>
                </a:solidFill>
                <a:ea typeface="ＭＳ Ｐゴシック" pitchFamily="34" charset="-128"/>
              </a:rPr>
              <a:t>D-file =&gt; </a:t>
            </a:r>
            <a:r>
              <a:rPr lang="en-GB" sz="1600" dirty="0">
                <a:solidFill>
                  <a:srgbClr val="133176"/>
                </a:solidFill>
                <a:ea typeface="ＭＳ Ｐゴシック" pitchFamily="34" charset="-128"/>
              </a:rPr>
              <a:t>Region, </a:t>
            </a:r>
            <a:r>
              <a:rPr lang="en-GB" sz="1600" dirty="0" err="1">
                <a:solidFill>
                  <a:srgbClr val="133176"/>
                </a:solidFill>
                <a:ea typeface="ＭＳ Ｐゴシック" pitchFamily="34" charset="-128"/>
              </a:rPr>
              <a:t>Deg_Urba</a:t>
            </a:r>
            <a:r>
              <a:rPr lang="en-GB" sz="1600" dirty="0">
                <a:solidFill>
                  <a:srgbClr val="133176"/>
                </a:solidFill>
                <a:ea typeface="ＭＳ Ｐゴシック" pitchFamily="34" charset="-128"/>
              </a:rPr>
              <a:t>, HH-weight, </a:t>
            </a:r>
            <a:r>
              <a:rPr lang="en-GB" sz="1600" dirty="0" smtClean="0">
                <a:solidFill>
                  <a:srgbClr val="133176"/>
                </a:solidFill>
                <a:ea typeface="ＭＳ Ｐゴシック" pitchFamily="34" charset="-128"/>
              </a:rPr>
              <a:t>…</a:t>
            </a:r>
            <a:endParaRPr lang="en-GB" sz="1600" dirty="0">
              <a:solidFill>
                <a:srgbClr val="133176"/>
              </a:solidFill>
              <a:ea typeface="ＭＳ Ｐゴシック" pitchFamily="34" charset="-128"/>
            </a:endParaRPr>
          </a:p>
          <a:p>
            <a:pPr marL="1257300" lvl="3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GB" sz="1600" dirty="0" smtClean="0">
                <a:solidFill>
                  <a:srgbClr val="133176"/>
                </a:solidFill>
                <a:ea typeface="ＭＳ Ｐゴシック" pitchFamily="34" charset="-128"/>
              </a:rPr>
              <a:t>H-file =&gt; </a:t>
            </a:r>
            <a:r>
              <a:rPr lang="en-GB" sz="1600" dirty="0">
                <a:solidFill>
                  <a:srgbClr val="133176"/>
                </a:solidFill>
                <a:ea typeface="ＭＳ Ｐゴシック" pitchFamily="34" charset="-128"/>
              </a:rPr>
              <a:t>Income, Material Deprivation, </a:t>
            </a:r>
            <a:r>
              <a:rPr lang="en-GB" sz="1600" dirty="0" smtClean="0">
                <a:solidFill>
                  <a:srgbClr val="133176"/>
                </a:solidFill>
                <a:ea typeface="ＭＳ Ｐゴシック" pitchFamily="34" charset="-128"/>
              </a:rPr>
              <a:t>…</a:t>
            </a:r>
          </a:p>
          <a:p>
            <a:pPr marL="1257300" lvl="3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GB" sz="1600" dirty="0" smtClean="0">
                <a:solidFill>
                  <a:srgbClr val="133176"/>
                </a:solidFill>
                <a:ea typeface="ＭＳ Ｐゴシック" pitchFamily="34" charset="-128"/>
              </a:rPr>
              <a:t>R-file =&gt; </a:t>
            </a:r>
            <a:r>
              <a:rPr lang="en-GB" sz="1600" dirty="0">
                <a:solidFill>
                  <a:srgbClr val="133176"/>
                </a:solidFill>
                <a:ea typeface="ＭＳ Ｐゴシック" pitchFamily="34" charset="-128"/>
              </a:rPr>
              <a:t>Age, Gender, Personal weights, </a:t>
            </a:r>
            <a:r>
              <a:rPr lang="en-GB" sz="1600" dirty="0" smtClean="0">
                <a:solidFill>
                  <a:srgbClr val="133176"/>
                </a:solidFill>
                <a:ea typeface="ＭＳ Ｐゴシック" pitchFamily="34" charset="-128"/>
              </a:rPr>
              <a:t>…</a:t>
            </a:r>
          </a:p>
          <a:p>
            <a:pPr marL="1257300" lvl="3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GB" sz="1600" dirty="0" smtClean="0">
                <a:solidFill>
                  <a:srgbClr val="133176"/>
                </a:solidFill>
                <a:ea typeface="ＭＳ Ｐゴシック" pitchFamily="34" charset="-128"/>
              </a:rPr>
              <a:t>P-file =&gt; </a:t>
            </a:r>
            <a:r>
              <a:rPr lang="en-GB" sz="1600" dirty="0">
                <a:solidFill>
                  <a:srgbClr val="133176"/>
                </a:solidFill>
                <a:ea typeface="ＭＳ Ｐゴシック" pitchFamily="34" charset="-128"/>
              </a:rPr>
              <a:t>Health, Labour, Education, </a:t>
            </a:r>
            <a:r>
              <a:rPr lang="en-GB" sz="1600" dirty="0" smtClean="0">
                <a:solidFill>
                  <a:srgbClr val="133176"/>
                </a:solidFill>
                <a:ea typeface="ＭＳ Ｐゴシック" pitchFamily="34" charset="-128"/>
              </a:rPr>
              <a:t>…</a:t>
            </a:r>
            <a:endParaRPr lang="en-GB" sz="1600" dirty="0">
              <a:solidFill>
                <a:srgbClr val="0F3277"/>
              </a:solidFill>
              <a:ea typeface="ＭＳ Ｐゴシック" pitchFamily="34" charset="-128"/>
            </a:endParaRPr>
          </a:p>
          <a:p>
            <a:pPr marL="400050" lvl="1" indent="0" eaLnBrk="1" hangingPunct="1">
              <a:lnSpc>
                <a:spcPct val="90000"/>
              </a:lnSpc>
              <a:buClrTx/>
              <a:buFontTx/>
              <a:buNone/>
              <a:defRPr/>
            </a:pPr>
            <a:r>
              <a:rPr lang="en-GB" sz="1800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	Longitudinal </a:t>
            </a:r>
            <a:r>
              <a:rPr lang="en-GB" sz="1800" dirty="0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and cross-sectional files cannot be </a:t>
            </a:r>
            <a:r>
              <a:rPr lang="en-GB" sz="1800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linked !!!</a:t>
            </a:r>
            <a:endParaRPr lang="en-GB" dirty="0">
              <a:solidFill>
                <a:srgbClr val="FF0000"/>
              </a:solidFill>
              <a:latin typeface="Arial" charset="0"/>
              <a:ea typeface="ＭＳ Ｐゴシック" pitchFamily="34" charset="-128"/>
            </a:endParaRPr>
          </a:p>
          <a:p>
            <a:pPr marL="457200" lvl="1" indent="0" eaLnBrk="1" hangingPunct="1">
              <a:lnSpc>
                <a:spcPct val="90000"/>
              </a:lnSpc>
              <a:buClrTx/>
              <a:buFontTx/>
              <a:buNone/>
              <a:defRPr/>
            </a:pPr>
            <a:endParaRPr lang="fr-BE" b="0" dirty="0" smtClean="0">
              <a:solidFill>
                <a:srgbClr val="0F3277"/>
              </a:solidFill>
              <a:latin typeface="Arial" charset="0"/>
              <a:ea typeface="ＭＳ Ｐゴシック" pitchFamily="34" charset="-128"/>
            </a:endParaRP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GB" sz="2000" b="1" dirty="0">
              <a:solidFill>
                <a:srgbClr val="0F3277"/>
              </a:solidFill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68313" y="1268413"/>
            <a:ext cx="8229600" cy="936625"/>
          </a:xfrm>
        </p:spPr>
        <p:txBody>
          <a:bodyPr/>
          <a:lstStyle/>
          <a:p>
            <a:pPr eaLnBrk="1" hangingPunct="1"/>
            <a:r>
              <a:rPr lang="en-GB" altLang="en-US" smtClean="0"/>
              <a:t>2. Organization of the data – </a:t>
            </a:r>
            <a:br>
              <a:rPr lang="en-GB" altLang="en-US" smtClean="0"/>
            </a:br>
            <a:r>
              <a:rPr lang="en-GB" altLang="en-US" smtClean="0"/>
              <a:t>	PROCESSING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68313" y="2492375"/>
            <a:ext cx="8229600" cy="43211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Font typeface="Wingdings" pitchFamily="2" charset="2"/>
              <a:buChar char="n"/>
              <a:defRPr/>
            </a:pPr>
            <a:r>
              <a:rPr lang="en-GB" sz="2000" dirty="0">
                <a:solidFill>
                  <a:srgbClr val="0F3277"/>
                </a:solidFill>
                <a:latin typeface="Arial" charset="0"/>
                <a:ea typeface="ＭＳ Ｐゴシック" pitchFamily="34" charset="-128"/>
              </a:rPr>
              <a:t>Fieldwork in countries in </a:t>
            </a:r>
            <a:r>
              <a:rPr lang="en-GB" sz="2000" b="1" dirty="0">
                <a:solidFill>
                  <a:srgbClr val="0F3277"/>
                </a:solidFill>
                <a:latin typeface="Arial" charset="0"/>
                <a:ea typeface="ＭＳ Ｐゴシック" pitchFamily="34" charset="-128"/>
              </a:rPr>
              <a:t>year N</a:t>
            </a:r>
          </a:p>
          <a:p>
            <a:pPr marL="0" indent="0" eaLnBrk="1" hangingPunct="1">
              <a:lnSpc>
                <a:spcPct val="90000"/>
              </a:lnSpc>
              <a:buClrTx/>
              <a:buFont typeface="Arial" pitchFamily="34" charset="0"/>
              <a:buNone/>
              <a:defRPr/>
            </a:pPr>
            <a:endParaRPr lang="en-GB" sz="1000" b="1" dirty="0" smtClean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Font typeface="Wingdings" pitchFamily="2" charset="2"/>
              <a:buChar char="n"/>
              <a:defRPr/>
            </a:pPr>
            <a:r>
              <a:rPr lang="en-GB" sz="2000" dirty="0">
                <a:solidFill>
                  <a:srgbClr val="0F3277"/>
                </a:solidFill>
                <a:latin typeface="Arial" charset="0"/>
                <a:ea typeface="ＭＳ Ｐゴシック" pitchFamily="34" charset="-128"/>
              </a:rPr>
              <a:t>Data transmission to Eurostat by </a:t>
            </a:r>
            <a:r>
              <a:rPr lang="en-GB" sz="2000" b="1" dirty="0">
                <a:solidFill>
                  <a:srgbClr val="0F3277"/>
                </a:solidFill>
                <a:latin typeface="Arial" charset="0"/>
                <a:ea typeface="ＭＳ Ｐゴシック" pitchFamily="34" charset="-128"/>
              </a:rPr>
              <a:t>November N + 1</a:t>
            </a:r>
          </a:p>
          <a:p>
            <a:pPr marL="457200" lvl="1" indent="0" eaLnBrk="1" hangingPunct="1">
              <a:lnSpc>
                <a:spcPct val="90000"/>
              </a:lnSpc>
              <a:buClrTx/>
              <a:buFontTx/>
              <a:buNone/>
              <a:defRPr/>
            </a:pPr>
            <a:r>
              <a:rPr lang="en-GB" sz="1800" dirty="0" smtClean="0">
                <a:solidFill>
                  <a:srgbClr val="0F3277"/>
                </a:solidFill>
                <a:latin typeface="Arial" charset="0"/>
                <a:ea typeface="ＭＳ Ｐゴシック" pitchFamily="-80" charset="-128"/>
              </a:rPr>
              <a:t>	Final checking (1-2 weeks)</a:t>
            </a:r>
          </a:p>
          <a:p>
            <a:pPr marL="457200" lvl="1" indent="0" eaLnBrk="1" hangingPunct="1">
              <a:lnSpc>
                <a:spcPct val="90000"/>
              </a:lnSpc>
              <a:buClrTx/>
              <a:buFontTx/>
              <a:buNone/>
              <a:defRPr/>
            </a:pPr>
            <a:r>
              <a:rPr lang="en-GB" sz="1800" dirty="0" smtClean="0">
                <a:solidFill>
                  <a:srgbClr val="0F3277"/>
                </a:solidFill>
                <a:latin typeface="Arial" charset="0"/>
                <a:ea typeface="ＭＳ Ｐゴシック" pitchFamily="-80" charset="-128"/>
              </a:rPr>
              <a:t>	Upload of indicators (every mid-month)</a:t>
            </a:r>
          </a:p>
          <a:p>
            <a:pPr marL="457200" lvl="1" indent="0" eaLnBrk="1" hangingPunct="1">
              <a:lnSpc>
                <a:spcPct val="90000"/>
              </a:lnSpc>
              <a:buClrTx/>
              <a:buFontTx/>
              <a:buNone/>
              <a:defRPr/>
            </a:pPr>
            <a:r>
              <a:rPr lang="en-GB" sz="1800" dirty="0" smtClean="0">
                <a:solidFill>
                  <a:srgbClr val="0F3277"/>
                </a:solidFill>
                <a:latin typeface="Arial" charset="0"/>
                <a:ea typeface="ＭＳ Ｐゴシック" pitchFamily="-80" charset="-128"/>
              </a:rPr>
              <a:t>	Compilation of explanations &amp; quality reports</a:t>
            </a:r>
          </a:p>
          <a:p>
            <a:pPr marL="457200" lvl="1" indent="0" eaLnBrk="1" hangingPunct="1">
              <a:lnSpc>
                <a:spcPct val="90000"/>
              </a:lnSpc>
              <a:buClrTx/>
              <a:buFontTx/>
              <a:buNone/>
              <a:defRPr/>
            </a:pPr>
            <a:endParaRPr lang="en-GB" sz="1000" b="0" dirty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marL="342900" lvl="1" indent="-342900" eaLnBrk="1" hangingPunct="1">
              <a:lnSpc>
                <a:spcPct val="90000"/>
              </a:lnSpc>
              <a:spcBef>
                <a:spcPct val="50000"/>
              </a:spcBef>
              <a:buClrTx/>
              <a:buFont typeface="Wingdings" pitchFamily="2" charset="2"/>
              <a:buChar char="n"/>
              <a:defRPr/>
            </a:pPr>
            <a:r>
              <a:rPr lang="en-GB" b="0" dirty="0">
                <a:solidFill>
                  <a:srgbClr val="0F3277"/>
                </a:solidFill>
                <a:latin typeface="Arial" charset="0"/>
                <a:ea typeface="ＭＳ Ｐゴシック" pitchFamily="34" charset="-128"/>
                <a:cs typeface="+mn-cs"/>
              </a:rPr>
              <a:t>Data release to researchers (UDB) in </a:t>
            </a:r>
            <a:r>
              <a:rPr lang="en-GB" dirty="0">
                <a:solidFill>
                  <a:srgbClr val="0F3277"/>
                </a:solidFill>
                <a:latin typeface="Arial" charset="0"/>
                <a:ea typeface="ＭＳ Ｐゴシック" pitchFamily="34" charset="-128"/>
                <a:cs typeface="+mn-cs"/>
              </a:rPr>
              <a:t>March N + 2</a:t>
            </a:r>
          </a:p>
          <a:p>
            <a:pPr marL="457200" lvl="1" indent="0" eaLnBrk="1" hangingPunct="1">
              <a:lnSpc>
                <a:spcPct val="90000"/>
              </a:lnSpc>
              <a:buClrTx/>
              <a:buFontTx/>
              <a:buNone/>
              <a:defRPr/>
            </a:pPr>
            <a:r>
              <a:rPr lang="en-GB" sz="1800" dirty="0" smtClean="0">
                <a:solidFill>
                  <a:srgbClr val="0F3277"/>
                </a:solidFill>
                <a:latin typeface="Arial" charset="0"/>
                <a:ea typeface="ＭＳ Ｐゴシック" pitchFamily="-80" charset="-128"/>
              </a:rPr>
              <a:t>	Including </a:t>
            </a:r>
            <a:r>
              <a:rPr lang="en-GB" sz="1800" dirty="0">
                <a:solidFill>
                  <a:srgbClr val="0F3277"/>
                </a:solidFill>
                <a:latin typeface="Arial" charset="0"/>
                <a:ea typeface="ＭＳ Ｐゴシック" pitchFamily="-80" charset="-128"/>
              </a:rPr>
              <a:t>revisions from the previous </a:t>
            </a:r>
            <a:r>
              <a:rPr lang="en-GB" sz="1800" dirty="0" smtClean="0">
                <a:solidFill>
                  <a:srgbClr val="0F3277"/>
                </a:solidFill>
                <a:latin typeface="Arial" charset="0"/>
                <a:ea typeface="ＭＳ Ｐゴシック" pitchFamily="-80" charset="-128"/>
              </a:rPr>
              <a:t>operations</a:t>
            </a:r>
          </a:p>
          <a:p>
            <a:pPr marL="457200" lvl="1" indent="0" eaLnBrk="1" hangingPunct="1">
              <a:lnSpc>
                <a:spcPct val="90000"/>
              </a:lnSpc>
              <a:buClrTx/>
              <a:buFontTx/>
              <a:buNone/>
              <a:defRPr/>
            </a:pPr>
            <a:endParaRPr lang="en-GB" sz="1000" dirty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marL="342900" lvl="1" indent="-342900" eaLnBrk="1" hangingPunct="1">
              <a:lnSpc>
                <a:spcPct val="90000"/>
              </a:lnSpc>
              <a:spcBef>
                <a:spcPct val="50000"/>
              </a:spcBef>
              <a:buClrTx/>
              <a:buFont typeface="Wingdings" pitchFamily="2" charset="2"/>
              <a:buChar char="n"/>
              <a:defRPr/>
            </a:pPr>
            <a:r>
              <a:rPr lang="en-GB" b="0" dirty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+mn-cs"/>
              </a:rPr>
              <a:t>Longitudinal </a:t>
            </a:r>
            <a:r>
              <a:rPr lang="en-GB" b="0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+mn-cs"/>
              </a:rPr>
              <a:t>files: </a:t>
            </a:r>
            <a:r>
              <a:rPr lang="en-GB" b="0" dirty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+mn-cs"/>
              </a:rPr>
              <a:t>same process, around </a:t>
            </a:r>
            <a:r>
              <a:rPr lang="en-GB" dirty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+mn-cs"/>
              </a:rPr>
              <a:t>6 months later</a:t>
            </a: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endParaRPr lang="en-GB" b="0" dirty="0">
              <a:solidFill>
                <a:srgbClr val="FF0000"/>
              </a:solidFill>
              <a:latin typeface="Arial" charset="0"/>
              <a:ea typeface="ＭＳ Ｐゴシック" pitchFamily="-80" charset="-128"/>
            </a:endParaRPr>
          </a:p>
          <a:p>
            <a:pPr marL="457200" lvl="1" indent="0" eaLnBrk="1" hangingPunct="1">
              <a:lnSpc>
                <a:spcPct val="90000"/>
              </a:lnSpc>
              <a:buClrTx/>
              <a:buFontTx/>
              <a:buNone/>
              <a:defRPr/>
            </a:pPr>
            <a:endParaRPr lang="en-GB" sz="1600" dirty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lvl="2" eaLnBrk="1" hangingPunct="1">
              <a:lnSpc>
                <a:spcPct val="90000"/>
              </a:lnSpc>
              <a:buFontTx/>
              <a:buChar char="–"/>
              <a:defRPr/>
            </a:pPr>
            <a:endParaRPr lang="en-GB" dirty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marL="914400" lvl="2" indent="0" eaLnBrk="1" hangingPunct="1">
              <a:lnSpc>
                <a:spcPct val="90000"/>
              </a:lnSpc>
              <a:defRPr/>
            </a:pPr>
            <a:r>
              <a:rPr lang="en-GB" sz="2000" dirty="0" smtClean="0">
                <a:solidFill>
                  <a:srgbClr val="0F3277"/>
                </a:solidFill>
                <a:latin typeface="Arial" charset="0"/>
                <a:ea typeface="ＭＳ Ｐゴシック" pitchFamily="-80" charset="-128"/>
              </a:rPr>
              <a:t> </a:t>
            </a: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endParaRPr lang="fr-BE" b="0" dirty="0" smtClean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eaLnBrk="1" hangingPunct="1">
              <a:buFontTx/>
              <a:buChar char="•"/>
              <a:defRPr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68313" y="1268413"/>
            <a:ext cx="8229600" cy="936625"/>
          </a:xfrm>
        </p:spPr>
        <p:txBody>
          <a:bodyPr/>
          <a:lstStyle/>
          <a:p>
            <a:pPr eaLnBrk="1" hangingPunct="1"/>
            <a:r>
              <a:rPr lang="en-GB" altLang="en-US" smtClean="0"/>
              <a:t>2. Organization of the data – </a:t>
            </a:r>
            <a:br>
              <a:rPr lang="en-GB" altLang="en-US" smtClean="0"/>
            </a:br>
            <a:r>
              <a:rPr lang="en-GB" altLang="en-US" smtClean="0"/>
              <a:t>	ANONYMISATION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68313" y="2493963"/>
            <a:ext cx="8712200" cy="42481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Font typeface="Wingdings" pitchFamily="2" charset="2"/>
              <a:buChar char="n"/>
              <a:defRPr/>
            </a:pPr>
            <a:r>
              <a:rPr lang="en-GB" sz="2000" dirty="0">
                <a:solidFill>
                  <a:srgbClr val="0F3277"/>
                </a:solidFill>
                <a:latin typeface="Arial" charset="0"/>
                <a:ea typeface="ＭＳ Ｐゴシック" pitchFamily="34" charset="-128"/>
              </a:rPr>
              <a:t>Some common rules for the UDB data:</a:t>
            </a:r>
          </a:p>
          <a:p>
            <a:pPr marL="0" indent="0" eaLnBrk="1" hangingPunct="1">
              <a:lnSpc>
                <a:spcPct val="90000"/>
              </a:lnSpc>
              <a:buClrTx/>
              <a:buFont typeface="Arial" pitchFamily="34" charset="0"/>
              <a:buNone/>
              <a:defRPr/>
            </a:pPr>
            <a:endParaRPr lang="en-GB" sz="800" b="1" dirty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marL="400050" lvl="1" indent="0" eaLnBrk="1" hangingPunct="1">
              <a:lnSpc>
                <a:spcPct val="90000"/>
              </a:lnSpc>
              <a:buClrTx/>
              <a:buFontTx/>
              <a:buNone/>
              <a:defRPr/>
            </a:pPr>
            <a:r>
              <a:rPr lang="en-GB" sz="1800" dirty="0" smtClean="0">
                <a:solidFill>
                  <a:srgbClr val="0F3277"/>
                </a:solidFill>
                <a:latin typeface="Arial" charset="0"/>
                <a:ea typeface="ＭＳ Ｐゴシック" pitchFamily="-80" charset="-128"/>
              </a:rPr>
              <a:t>	Region</a:t>
            </a:r>
            <a:r>
              <a:rPr lang="en-GB" sz="1800" dirty="0">
                <a:solidFill>
                  <a:srgbClr val="0F3277"/>
                </a:solidFill>
                <a:latin typeface="Arial" charset="0"/>
                <a:ea typeface="ＭＳ Ｐゴシック" pitchFamily="-80" charset="-128"/>
              </a:rPr>
              <a:t>: changed from NUTS2 to NUTS1 </a:t>
            </a:r>
            <a:endParaRPr lang="en-GB" sz="1800" dirty="0" smtClean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marL="400050" lvl="1" indent="0" eaLnBrk="1" hangingPunct="1">
              <a:lnSpc>
                <a:spcPct val="90000"/>
              </a:lnSpc>
              <a:buClrTx/>
              <a:buFontTx/>
              <a:buNone/>
              <a:defRPr/>
            </a:pPr>
            <a:endParaRPr lang="en-GB" sz="800" dirty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marL="400050" lvl="1" indent="0" eaLnBrk="1" hangingPunct="1">
              <a:lnSpc>
                <a:spcPct val="90000"/>
              </a:lnSpc>
              <a:buClrTx/>
              <a:buFontTx/>
              <a:buNone/>
              <a:defRPr/>
            </a:pPr>
            <a:r>
              <a:rPr lang="en-GB" sz="1800" dirty="0" smtClean="0">
                <a:solidFill>
                  <a:srgbClr val="0F3277"/>
                </a:solidFill>
                <a:latin typeface="Arial" charset="0"/>
                <a:ea typeface="ＭＳ Ｐゴシック" pitchFamily="-80" charset="-128"/>
              </a:rPr>
              <a:t>	Points of time: months recoded </a:t>
            </a:r>
            <a:r>
              <a:rPr lang="en-GB" sz="1800" dirty="0">
                <a:solidFill>
                  <a:srgbClr val="0F3277"/>
                </a:solidFill>
                <a:latin typeface="Arial" charset="0"/>
                <a:ea typeface="ＭＳ Ｐゴシック" pitchFamily="-80" charset="-128"/>
              </a:rPr>
              <a:t>into </a:t>
            </a:r>
            <a:r>
              <a:rPr lang="en-GB" sz="1800" dirty="0" smtClean="0">
                <a:solidFill>
                  <a:srgbClr val="0F3277"/>
                </a:solidFill>
                <a:latin typeface="Arial" charset="0"/>
                <a:ea typeface="ＭＳ Ｐゴシック" pitchFamily="-80" charset="-128"/>
              </a:rPr>
              <a:t>quarter</a:t>
            </a:r>
          </a:p>
          <a:p>
            <a:pPr marL="400050" lvl="1" indent="0" eaLnBrk="1" hangingPunct="1">
              <a:lnSpc>
                <a:spcPct val="90000"/>
              </a:lnSpc>
              <a:buClrTx/>
              <a:buFontTx/>
              <a:buNone/>
              <a:defRPr/>
            </a:pPr>
            <a:endParaRPr lang="en-GB" sz="800" dirty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marL="400050" lvl="1" indent="0" eaLnBrk="1" hangingPunct="1">
              <a:lnSpc>
                <a:spcPct val="90000"/>
              </a:lnSpc>
              <a:buClrTx/>
              <a:buFontTx/>
              <a:buNone/>
              <a:defRPr/>
            </a:pPr>
            <a:r>
              <a:rPr lang="en-GB" sz="1800" dirty="0" smtClean="0">
                <a:solidFill>
                  <a:srgbClr val="0F3277"/>
                </a:solidFill>
                <a:latin typeface="Arial" charset="0"/>
                <a:ea typeface="ＭＳ Ｐゴシック" pitchFamily="-80" charset="-128"/>
              </a:rPr>
              <a:t>	</a:t>
            </a:r>
            <a:r>
              <a:rPr lang="en-GB" sz="1800" dirty="0">
                <a:solidFill>
                  <a:srgbClr val="0F3277"/>
                </a:solidFill>
                <a:latin typeface="Arial" charset="0"/>
                <a:ea typeface="ＭＳ Ｐゴシック" pitchFamily="-80" charset="-128"/>
              </a:rPr>
              <a:t>N</a:t>
            </a:r>
            <a:r>
              <a:rPr lang="en-GB" sz="1800" dirty="0" smtClean="0">
                <a:solidFill>
                  <a:srgbClr val="0F3277"/>
                </a:solidFill>
                <a:latin typeface="Arial" charset="0"/>
                <a:ea typeface="ＭＳ Ｐゴシック" pitchFamily="-80" charset="-128"/>
              </a:rPr>
              <a:t>umber </a:t>
            </a:r>
            <a:r>
              <a:rPr lang="en-GB" sz="1800" dirty="0">
                <a:solidFill>
                  <a:srgbClr val="0F3277"/>
                </a:solidFill>
                <a:latin typeface="Arial" charset="0"/>
                <a:ea typeface="ＭＳ Ｐゴシック" pitchFamily="-80" charset="-128"/>
              </a:rPr>
              <a:t>of </a:t>
            </a:r>
            <a:r>
              <a:rPr lang="en-GB" sz="1800" dirty="0" smtClean="0">
                <a:solidFill>
                  <a:srgbClr val="0F3277"/>
                </a:solidFill>
                <a:latin typeface="Arial" charset="0"/>
                <a:ea typeface="ＭＳ Ｐゴシック" pitchFamily="-80" charset="-128"/>
              </a:rPr>
              <a:t>rooms: </a:t>
            </a:r>
            <a:r>
              <a:rPr lang="en-GB" sz="1800" dirty="0">
                <a:solidFill>
                  <a:srgbClr val="0F3277"/>
                </a:solidFill>
                <a:latin typeface="Arial" charset="0"/>
                <a:ea typeface="ＭＳ Ｐゴシック" pitchFamily="-80" charset="-128"/>
              </a:rPr>
              <a:t>top-coded to 6+</a:t>
            </a:r>
          </a:p>
          <a:p>
            <a:pPr marL="400050" lvl="1" indent="0" eaLnBrk="1" hangingPunct="1">
              <a:lnSpc>
                <a:spcPct val="90000"/>
              </a:lnSpc>
              <a:buClrTx/>
              <a:buFontTx/>
              <a:buNone/>
              <a:defRPr/>
            </a:pPr>
            <a:r>
              <a:rPr lang="en-GB" sz="800" dirty="0">
                <a:solidFill>
                  <a:srgbClr val="0F3277"/>
                </a:solidFill>
                <a:latin typeface="Arial" charset="0"/>
                <a:ea typeface="ＭＳ Ｐゴシック" pitchFamily="-80" charset="-128"/>
              </a:rPr>
              <a:t>	</a:t>
            </a:r>
          </a:p>
          <a:p>
            <a:pPr marL="400050" lvl="1" indent="0" eaLnBrk="1" hangingPunct="1">
              <a:lnSpc>
                <a:spcPct val="90000"/>
              </a:lnSpc>
              <a:buClrTx/>
              <a:buFontTx/>
              <a:buNone/>
              <a:defRPr/>
            </a:pPr>
            <a:r>
              <a:rPr lang="en-GB" sz="1800" dirty="0">
                <a:solidFill>
                  <a:srgbClr val="0F3277"/>
                </a:solidFill>
                <a:latin typeface="Arial" charset="0"/>
                <a:ea typeface="ＭＳ Ｐゴシック" pitchFamily="-80" charset="-128"/>
              </a:rPr>
              <a:t>	</a:t>
            </a:r>
            <a:r>
              <a:rPr lang="en-GB" sz="1800" dirty="0" smtClean="0">
                <a:solidFill>
                  <a:srgbClr val="0F3277"/>
                </a:solidFill>
                <a:latin typeface="Arial" charset="0"/>
                <a:ea typeface="ＭＳ Ｐゴシック" pitchFamily="-80" charset="-128"/>
              </a:rPr>
              <a:t>Age: top-coded </a:t>
            </a:r>
            <a:r>
              <a:rPr lang="en-GB" sz="1800" dirty="0">
                <a:solidFill>
                  <a:srgbClr val="0F3277"/>
                </a:solidFill>
                <a:latin typeface="Arial" charset="0"/>
                <a:ea typeface="ＭＳ Ｐゴシック" pitchFamily="-80" charset="-128"/>
              </a:rPr>
              <a:t>to </a:t>
            </a:r>
            <a:r>
              <a:rPr lang="en-GB" sz="1800" dirty="0" smtClean="0">
                <a:solidFill>
                  <a:srgbClr val="0F3277"/>
                </a:solidFill>
                <a:latin typeface="Arial" charset="0"/>
                <a:ea typeface="ＭＳ Ｐゴシック" pitchFamily="-80" charset="-128"/>
              </a:rPr>
              <a:t>80+</a:t>
            </a:r>
            <a:endParaRPr lang="en-GB" sz="1800" dirty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marL="400050" lvl="1" indent="0" eaLnBrk="1" hangingPunct="1">
              <a:lnSpc>
                <a:spcPct val="90000"/>
              </a:lnSpc>
              <a:buClrTx/>
              <a:buFontTx/>
              <a:buNone/>
              <a:defRPr/>
            </a:pPr>
            <a:endParaRPr lang="en-GB" sz="800" dirty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marL="400050" lvl="1" indent="0" eaLnBrk="1" hangingPunct="1">
              <a:lnSpc>
                <a:spcPct val="90000"/>
              </a:lnSpc>
              <a:buClrTx/>
              <a:buFontTx/>
              <a:buNone/>
              <a:defRPr/>
            </a:pPr>
            <a:r>
              <a:rPr lang="en-GB" sz="1800" dirty="0" smtClean="0">
                <a:solidFill>
                  <a:srgbClr val="0F3277"/>
                </a:solidFill>
                <a:latin typeface="Arial" charset="0"/>
                <a:ea typeface="ＭＳ Ｐゴシック" pitchFamily="-80" charset="-128"/>
              </a:rPr>
              <a:t>	PSU: randomised</a:t>
            </a:r>
          </a:p>
          <a:p>
            <a:pPr marL="342900" lvl="1" indent="-342900" eaLnBrk="1" hangingPunct="1">
              <a:lnSpc>
                <a:spcPct val="90000"/>
              </a:lnSpc>
              <a:spcBef>
                <a:spcPct val="50000"/>
              </a:spcBef>
              <a:buClrTx/>
              <a:buFont typeface="Wingdings" pitchFamily="2" charset="2"/>
              <a:buChar char="n"/>
              <a:defRPr/>
            </a:pPr>
            <a:r>
              <a:rPr lang="en-GB" b="0" dirty="0" smtClean="0">
                <a:solidFill>
                  <a:srgbClr val="0F3277"/>
                </a:solidFill>
                <a:latin typeface="Arial" charset="0"/>
                <a:ea typeface="ＭＳ Ｐゴシック" pitchFamily="34" charset="-128"/>
                <a:cs typeface="+mn-cs"/>
              </a:rPr>
              <a:t>Additional country-specific </a:t>
            </a:r>
            <a:r>
              <a:rPr lang="en-GB" b="0" dirty="0">
                <a:solidFill>
                  <a:srgbClr val="0F3277"/>
                </a:solidFill>
                <a:latin typeface="Arial" charset="0"/>
                <a:ea typeface="ＭＳ Ｐゴシック" pitchFamily="34" charset="-128"/>
                <a:cs typeface="+mn-cs"/>
              </a:rPr>
              <a:t>provisions</a:t>
            </a:r>
          </a:p>
          <a:p>
            <a:pPr marL="457200" lvl="1" indent="0" eaLnBrk="1" hangingPunct="1">
              <a:lnSpc>
                <a:spcPct val="90000"/>
              </a:lnSpc>
              <a:buClrTx/>
              <a:buFontTx/>
              <a:buNone/>
              <a:defRPr/>
            </a:pPr>
            <a:endParaRPr lang="en-GB" b="0" dirty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endParaRPr lang="en-GB" b="0" dirty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endParaRPr lang="en-GB" b="0" dirty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endParaRPr lang="en-GB" b="0" dirty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endParaRPr lang="en-GB" b="0" dirty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endParaRPr lang="en-GB" b="0" dirty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endParaRPr lang="en-GB" b="0" dirty="0" smtClean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endParaRPr lang="en-GB" b="0" dirty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endParaRPr lang="en-GB" b="0" dirty="0" smtClean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endParaRPr lang="en-GB" b="0" dirty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marL="457200" lvl="1" indent="0" eaLnBrk="1" hangingPunct="1">
              <a:lnSpc>
                <a:spcPct val="90000"/>
              </a:lnSpc>
              <a:buClrTx/>
              <a:buFontTx/>
              <a:buNone/>
              <a:defRPr/>
            </a:pPr>
            <a:endParaRPr lang="en-GB" sz="1600" dirty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lvl="2" eaLnBrk="1" hangingPunct="1">
              <a:lnSpc>
                <a:spcPct val="90000"/>
              </a:lnSpc>
              <a:buFontTx/>
              <a:buChar char="–"/>
              <a:defRPr/>
            </a:pPr>
            <a:endParaRPr lang="en-GB" dirty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marL="914400" lvl="2" indent="0" eaLnBrk="1" hangingPunct="1">
              <a:lnSpc>
                <a:spcPct val="90000"/>
              </a:lnSpc>
              <a:defRPr/>
            </a:pPr>
            <a:r>
              <a:rPr lang="en-GB" sz="2000" dirty="0" smtClean="0">
                <a:solidFill>
                  <a:srgbClr val="0F3277"/>
                </a:solidFill>
                <a:latin typeface="Arial" charset="0"/>
                <a:ea typeface="ＭＳ Ｐゴシック" pitchFamily="-80" charset="-128"/>
              </a:rPr>
              <a:t> </a:t>
            </a:r>
          </a:p>
          <a:p>
            <a:pPr lvl="1" eaLnBrk="1" hangingPunct="1">
              <a:lnSpc>
                <a:spcPct val="90000"/>
              </a:lnSpc>
              <a:buClrTx/>
              <a:buFontTx/>
              <a:buChar char="–"/>
              <a:defRPr/>
            </a:pPr>
            <a:endParaRPr lang="fr-BE" b="0" dirty="0" smtClean="0">
              <a:solidFill>
                <a:srgbClr val="0F3277"/>
              </a:solidFill>
              <a:latin typeface="Arial" charset="0"/>
              <a:ea typeface="ＭＳ Ｐゴシック" pitchFamily="-80" charset="-128"/>
            </a:endParaRPr>
          </a:p>
          <a:p>
            <a:pPr eaLnBrk="1" hangingPunct="1">
              <a:buFontTx/>
              <a:buChar char="•"/>
              <a:defRPr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at_blue_E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Estat_blue_EN</Template>
  <TotalTime>2119</TotalTime>
  <Words>644</Words>
  <Application>Microsoft Office PowerPoint</Application>
  <PresentationFormat>Bildschirmpräsentation (4:3)</PresentationFormat>
  <Paragraphs>251</Paragraphs>
  <Slides>19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19</vt:i4>
      </vt:variant>
    </vt:vector>
  </HeadingPairs>
  <TitlesOfParts>
    <vt:vector size="26" baseType="lpstr">
      <vt:lpstr>Verdana</vt:lpstr>
      <vt:lpstr>Arial</vt:lpstr>
      <vt:lpstr>Calibri</vt:lpstr>
      <vt:lpstr>ＭＳ Ｐゴシック</vt:lpstr>
      <vt:lpstr>Wingdings</vt:lpstr>
      <vt:lpstr>Estat_blue_EN</vt:lpstr>
      <vt:lpstr>Custom Design</vt:lpstr>
      <vt:lpstr>Introduction to  EU-SILC </vt:lpstr>
      <vt:lpstr>AGENDA</vt:lpstr>
      <vt:lpstr>1. Scope of the SILC Instrument -  OVERVIEW</vt:lpstr>
      <vt:lpstr>1. Scope of the SILC Instrument -  CONTENT</vt:lpstr>
      <vt:lpstr>1. Scope of the SILC Instrument -  SPECIFIC TOPICS</vt:lpstr>
      <vt:lpstr>2. Organization of the data –   BACKGROUND</vt:lpstr>
      <vt:lpstr>2. Organization of the data –   OVERVIEW</vt:lpstr>
      <vt:lpstr>2. Organization of the data –   PROCESSING</vt:lpstr>
      <vt:lpstr>2. Organization of the data –   ANONYMISATION</vt:lpstr>
      <vt:lpstr>3. Main statistical concepts –   BACKGROUND</vt:lpstr>
      <vt:lpstr>3. Main statistical concepts –   INCOME DISTRIBUTION</vt:lpstr>
      <vt:lpstr>3. Main statistical concepts –   LABOUR TRANSITIONS</vt:lpstr>
      <vt:lpstr>3. Main statistical concepts –   EMPLOYED PERSONS, 2010-2011</vt:lpstr>
      <vt:lpstr>3. Main statistical concepts –   UNEMPLOYED PERSONS, 10 - 11</vt:lpstr>
      <vt:lpstr>3. Main statistical concepts –   PERSISTENT POVERTY</vt:lpstr>
      <vt:lpstr>3. Main statistical concepts –   PERSISTENT POVERTY</vt:lpstr>
      <vt:lpstr>4. Information Sources –   OVERVIEW</vt:lpstr>
      <vt:lpstr>4. Information Sources –   SILC homepage</vt:lpstr>
      <vt:lpstr>Thank you for your attention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GENEV Boyan (ESTAT)</dc:creator>
  <cp:lastModifiedBy>admin</cp:lastModifiedBy>
  <cp:revision>108</cp:revision>
  <dcterms:created xsi:type="dcterms:W3CDTF">2012-11-29T08:57:07Z</dcterms:created>
  <dcterms:modified xsi:type="dcterms:W3CDTF">2014-02-20T15:13:40Z</dcterms:modified>
</cp:coreProperties>
</file>