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4" r:id="rId3"/>
    <p:sldId id="367" r:id="rId4"/>
    <p:sldId id="307" r:id="rId5"/>
    <p:sldId id="368" r:id="rId6"/>
    <p:sldId id="328" r:id="rId7"/>
    <p:sldId id="341" r:id="rId8"/>
    <p:sldId id="369" r:id="rId9"/>
    <p:sldId id="343" r:id="rId10"/>
    <p:sldId id="344" r:id="rId11"/>
    <p:sldId id="370" r:id="rId12"/>
    <p:sldId id="374" r:id="rId13"/>
    <p:sldId id="375" r:id="rId14"/>
    <p:sldId id="371" r:id="rId15"/>
    <p:sldId id="372" r:id="rId16"/>
    <p:sldId id="373" r:id="rId17"/>
    <p:sldId id="366" r:id="rId18"/>
    <p:sldId id="376" r:id="rId19"/>
    <p:sldId id="327" r:id="rId20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850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2587" autoAdjust="0"/>
  </p:normalViewPr>
  <p:slideViewPr>
    <p:cSldViewPr>
      <p:cViewPr>
        <p:scale>
          <a:sx n="100" d="100"/>
          <a:sy n="100" d="100"/>
        </p:scale>
        <p:origin x="-228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934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endParaRPr lang="fr-FR" alt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endParaRPr lang="fr-FR" altLang="de-DE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endParaRPr lang="fr-FR" altLang="de-DE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fld id="{84BB577C-D953-4A1B-A2E4-657FE50C79F9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799129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endParaRPr lang="fr-FR" altLang="de-D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endParaRPr lang="fr-FR" altLang="de-DE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>Cliquez pour modifier les styles du texte du masque</a:t>
            </a:r>
          </a:p>
          <a:p>
            <a:pPr lvl="1"/>
            <a:r>
              <a:rPr lang="fr-FR" altLang="de-DE" smtClean="0"/>
              <a:t>Deuxième niveau</a:t>
            </a:r>
          </a:p>
          <a:p>
            <a:pPr lvl="2"/>
            <a:r>
              <a:rPr lang="fr-FR" altLang="de-DE" smtClean="0"/>
              <a:t>Troisième niveau</a:t>
            </a:r>
          </a:p>
          <a:p>
            <a:pPr lvl="3"/>
            <a:r>
              <a:rPr lang="fr-FR" altLang="de-DE" smtClean="0"/>
              <a:t>Quatrième niveau</a:t>
            </a:r>
          </a:p>
          <a:p>
            <a:pPr lvl="4"/>
            <a:r>
              <a:rPr lang="fr-FR" altLang="de-DE" smtClean="0"/>
              <a:t>Cinquième niveau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endParaRPr lang="fr-FR" altLang="de-D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fld id="{F4DA3589-DC50-4B85-B1C5-9891677C9CBE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848484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461B1-DBBC-402F-BD74-14E8C02C435D}" type="slidenum">
              <a:rPr lang="fr-FR" altLang="de-DE"/>
              <a:pPr/>
              <a:t>6</a:t>
            </a:fld>
            <a:endParaRPr lang="fr-FR" altLang="de-DE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87450"/>
            <a:ext cx="5794375" cy="10795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endParaRPr lang="de-DE" altLang="de-DE" noProof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62200"/>
            <a:ext cx="5791200" cy="990600"/>
          </a:xfrm>
        </p:spPr>
        <p:txBody>
          <a:bodyPr/>
          <a:lstStyle>
            <a:lvl1pPr marL="0" indent="0">
              <a:buFontTx/>
              <a:buNone/>
              <a:defRPr sz="2100" b="1" i="1">
                <a:solidFill>
                  <a:srgbClr val="FF6600"/>
                </a:solidFill>
              </a:defRPr>
            </a:lvl1pPr>
          </a:lstStyle>
          <a:p>
            <a:pPr lvl="0"/>
            <a:endParaRPr lang="de-DE" altLang="de-DE" noProof="0" smtClean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305800" y="6324600"/>
            <a:ext cx="838200" cy="228600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457200" y="2667000"/>
            <a:ext cx="3276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8229600" y="6248400"/>
            <a:ext cx="0" cy="609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6327" name="Picture 7" descr="C:\Documents and Settings\All Users\Documents\Transfert_WINDOWS\Transfert_Laurie\Insee\Visuels pour PPT\Bureaux-Small-100dpi-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590800"/>
            <a:ext cx="161925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8" name="Picture 8" descr="C:\Documents and Settings\All Users\Documents\Transfert_WINDOWS\Transfert_Laurie\Insee\Visuels pour PPT\Drapeaux-Small-100dpi-RV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76800"/>
            <a:ext cx="161925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9" name="Picture 9" descr="C:\Documents and Settings\All Users\Documents\Transfert_WINDOWS\Transfert_Laurie\Insee\Visuels pour PPT\Ecran1-Small-100dpi-RV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33800"/>
            <a:ext cx="161925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0" name="Picture 10" descr="C:\Documents and Settings\All Users\Documents\Transfert_WINDOWS\Transfert_Laurie\Insee\Visuels pour PPT\Logement-Small-100dpi-RV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447800"/>
            <a:ext cx="161925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447675" y="47244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fr-FR" altLang="de-DE" sz="2000" b="0">
                <a:solidFill>
                  <a:srgbClr val="000099"/>
                </a:solidFill>
                <a:latin typeface="Arial" charset="0"/>
              </a:rPr>
              <a:t>Stéfan Lollivier </a:t>
            </a:r>
          </a:p>
        </p:txBody>
      </p:sp>
      <p:pic>
        <p:nvPicPr>
          <p:cNvPr id="56332" name="Picture 12" descr="\\S90ddarsfer\sil\SIL\IIS\Com\DiaporamaCharte2011\Photos\ChoixPhotos\FouleLuxembourgRecadreePetite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16192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333" name="Group 13"/>
          <p:cNvGrpSpPr>
            <a:grpSpLocks/>
          </p:cNvGrpSpPr>
          <p:nvPr/>
        </p:nvGrpSpPr>
        <p:grpSpPr bwMode="auto">
          <a:xfrm>
            <a:off x="247650" y="5638800"/>
            <a:ext cx="644525" cy="1104900"/>
            <a:chOff x="156" y="3552"/>
            <a:chExt cx="406" cy="696"/>
          </a:xfrm>
        </p:grpSpPr>
        <p:sp>
          <p:nvSpPr>
            <p:cNvPr id="56334" name="Rectangle 14"/>
            <p:cNvSpPr>
              <a:spLocks noChangeArrowheads="1"/>
            </p:cNvSpPr>
            <p:nvPr userDrawn="1"/>
          </p:nvSpPr>
          <p:spPr bwMode="auto">
            <a:xfrm>
              <a:off x="291" y="3552"/>
              <a:ext cx="249" cy="24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56335" name="Picture 15" descr="\\S90ddarsfer\sil\SIL\IIS\Com\DiaporamaCharte2011\Version définitive\InseeDeveloppeRVB.gif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" y="3552"/>
              <a:ext cx="406" cy="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39B80-79E0-411E-80B9-7901A139F075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0949202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16650" y="161925"/>
            <a:ext cx="2038350" cy="5934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600" y="161925"/>
            <a:ext cx="5962650" cy="59340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A769A-2D9B-49FC-8153-C29D6B91FBF8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40164376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7DD60-9396-47B6-9377-BF8E0FF878EE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28615392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52211-37C4-4867-B3EF-83544C4AFA79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9622999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1600" y="12954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54500" y="12954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3EFD4-FAAE-4F85-95D2-97AB5F510738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2753562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96E58-5BE2-4408-B7D7-01E4C67615ED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9870711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09945-C3D5-42E9-A6D8-11F40FA6E95B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7240068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EF026-38E2-4D02-9A46-42E97CB5C750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3483039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258A-8DCE-41D4-8F5A-4809410E8288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8530858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FDC82-7107-4C02-9426-AB13E079A820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2491047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1925"/>
            <a:ext cx="77724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>Cliquez pour modifier</a:t>
            </a:r>
            <a:br>
              <a:rPr lang="fr-FR" altLang="de-DE" smtClean="0"/>
            </a:br>
            <a:r>
              <a:rPr lang="fr-FR" altLang="de-DE" smtClean="0"/>
              <a:t>le style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" y="1295400"/>
            <a:ext cx="8153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>Cliquez pour modifier les styles du texte du masque</a:t>
            </a:r>
          </a:p>
          <a:p>
            <a:pPr lvl="1"/>
            <a:r>
              <a:rPr lang="fr-FR" altLang="de-DE" smtClean="0"/>
              <a:t>Deuxième niveau</a:t>
            </a:r>
          </a:p>
          <a:p>
            <a:pPr lvl="2"/>
            <a:r>
              <a:rPr lang="fr-FR" altLang="de-DE" smtClean="0"/>
              <a:t>Troisième niveau</a:t>
            </a:r>
          </a:p>
          <a:p>
            <a:pPr lvl="3"/>
            <a:r>
              <a:rPr lang="fr-FR" altLang="de-DE" smtClean="0"/>
              <a:t>Quatrième niveau</a:t>
            </a:r>
          </a:p>
          <a:p>
            <a:pPr lvl="4"/>
            <a:r>
              <a:rPr lang="fr-FR" altLang="de-DE" smtClean="0"/>
              <a:t>Cinquième niveau</a:t>
            </a:r>
          </a:p>
        </p:txBody>
      </p:sp>
      <p:sp>
        <p:nvSpPr>
          <p:cNvPr id="5530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0" y="63246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fr-FR" altLang="de-DE"/>
              <a:t>20/02/2014</a:t>
            </a:r>
          </a:p>
        </p:txBody>
      </p:sp>
      <p:sp>
        <p:nvSpPr>
          <p:cNvPr id="5530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2460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 b="0" i="1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fr-FR" altLang="de-DE"/>
              <a:t>SILC longitudinal</a:t>
            </a:r>
          </a:p>
        </p:txBody>
      </p:sp>
      <p:sp>
        <p:nvSpPr>
          <p:cNvPr id="5530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24600"/>
            <a:ext cx="304800" cy="2286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5000"/>
              </a:lnSpc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6CECF5EF-76E6-4CA8-973D-DE82A1284572}" type="slidenum">
              <a:rPr lang="fr-FR" altLang="de-DE"/>
              <a:pPr/>
              <a:t>‹Nr.›</a:t>
            </a:fld>
            <a:endParaRPr lang="fr-FR" altLang="de-DE"/>
          </a:p>
        </p:txBody>
      </p:sp>
      <p:sp>
        <p:nvSpPr>
          <p:cNvPr id="55303" name="Line 1031"/>
          <p:cNvSpPr>
            <a:spLocks noChangeShapeType="1"/>
          </p:cNvSpPr>
          <p:nvPr/>
        </p:nvSpPr>
        <p:spPr bwMode="auto">
          <a:xfrm>
            <a:off x="8229600" y="6248400"/>
            <a:ext cx="0" cy="609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4" name="Line 1032"/>
          <p:cNvSpPr>
            <a:spLocks noChangeShapeType="1"/>
          </p:cNvSpPr>
          <p:nvPr/>
        </p:nvSpPr>
        <p:spPr bwMode="auto">
          <a:xfrm>
            <a:off x="457200" y="990600"/>
            <a:ext cx="7772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5305" name="Group 1033"/>
          <p:cNvGrpSpPr>
            <a:grpSpLocks/>
          </p:cNvGrpSpPr>
          <p:nvPr/>
        </p:nvGrpSpPr>
        <p:grpSpPr bwMode="auto">
          <a:xfrm>
            <a:off x="333375" y="6324600"/>
            <a:ext cx="371475" cy="404813"/>
            <a:chOff x="210" y="3984"/>
            <a:chExt cx="234" cy="255"/>
          </a:xfrm>
        </p:grpSpPr>
        <p:sp>
          <p:nvSpPr>
            <p:cNvPr id="55306" name="Rectangle 1034"/>
            <p:cNvSpPr>
              <a:spLocks noChangeArrowheads="1"/>
            </p:cNvSpPr>
            <p:nvPr userDrawn="1"/>
          </p:nvSpPr>
          <p:spPr bwMode="auto">
            <a:xfrm>
              <a:off x="290" y="3984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55307" name="Picture 1035" descr="\\S90ddarsfer\sil\SIL\IIS\Com\DiaporamaCharte2011\Version définitive\InseeSignatureRVB.gif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" y="3984"/>
              <a:ext cx="234" cy="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2200">
          <a:solidFill>
            <a:srgbClr val="333333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0099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333333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6600"/>
        </a:buClr>
        <a:buChar char="♦"/>
        <a:defRPr sz="2400" b="1">
          <a:solidFill>
            <a:srgbClr val="000099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6600"/>
        </a:buClr>
        <a:buChar char="♦"/>
        <a:defRPr sz="2400" b="1">
          <a:solidFill>
            <a:srgbClr val="000099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6600"/>
        </a:buClr>
        <a:buChar char="♦"/>
        <a:defRPr sz="2400" b="1">
          <a:solidFill>
            <a:srgbClr val="000099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6600"/>
        </a:buClr>
        <a:buChar char="♦"/>
        <a:defRPr sz="2400" b="1">
          <a:solidFill>
            <a:srgbClr val="000099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6600"/>
        </a:buClr>
        <a:buChar char="♦"/>
        <a:defRPr sz="2400" b="1">
          <a:solidFill>
            <a:srgbClr val="000099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14400"/>
            <a:ext cx="6096000" cy="1079500"/>
          </a:xfrm>
        </p:spPr>
        <p:txBody>
          <a:bodyPr/>
          <a:lstStyle/>
          <a:p>
            <a:r>
              <a:rPr lang="en-GB" altLang="de-DE"/>
              <a:t>Satisfaction and quality of life </a:t>
            </a:r>
            <a:br>
              <a:rPr lang="en-GB" altLang="de-DE"/>
            </a:br>
            <a:r>
              <a:rPr lang="en-GB" altLang="de-DE"/>
              <a:t>SILC longitudinal training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Satisfaction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228850" y="2019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11288"/>
            <a:ext cx="6781800" cy="407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22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Influence of quality of life indexes on satisfaction</a:t>
            </a:r>
          </a:p>
        </p:txBody>
      </p:sp>
      <p:grpSp>
        <p:nvGrpSpPr>
          <p:cNvPr id="143588" name="Group 228"/>
          <p:cNvGrpSpPr>
            <a:grpSpLocks/>
          </p:cNvGrpSpPr>
          <p:nvPr/>
        </p:nvGrpSpPr>
        <p:grpSpPr bwMode="auto">
          <a:xfrm>
            <a:off x="762000" y="1752600"/>
            <a:ext cx="7543800" cy="3962400"/>
            <a:chOff x="-2" y="-2"/>
            <a:chExt cx="3509" cy="4960"/>
          </a:xfrm>
        </p:grpSpPr>
        <p:grpSp>
          <p:nvGrpSpPr>
            <p:cNvPr id="143586" name="Group 226"/>
            <p:cNvGrpSpPr>
              <a:grpSpLocks/>
            </p:cNvGrpSpPr>
            <p:nvPr/>
          </p:nvGrpSpPr>
          <p:grpSpPr bwMode="auto">
            <a:xfrm>
              <a:off x="0" y="0"/>
              <a:ext cx="3505" cy="4956"/>
              <a:chOff x="0" y="0"/>
              <a:chExt cx="3505" cy="4956"/>
            </a:xfrm>
          </p:grpSpPr>
          <p:grpSp>
            <p:nvGrpSpPr>
              <p:cNvPr id="143439" name="Group 79"/>
              <p:cNvGrpSpPr>
                <a:grpSpLocks/>
              </p:cNvGrpSpPr>
              <p:nvPr/>
            </p:nvGrpSpPr>
            <p:grpSpPr bwMode="auto">
              <a:xfrm>
                <a:off x="0" y="0"/>
                <a:ext cx="1208" cy="480"/>
                <a:chOff x="0" y="0"/>
                <a:chExt cx="1208" cy="480"/>
              </a:xfrm>
            </p:grpSpPr>
            <p:sp>
              <p:nvSpPr>
                <p:cNvPr id="143364" name="Rectangle 4"/>
                <p:cNvSpPr>
                  <a:spLocks noChangeArrowheads="1"/>
                </p:cNvSpPr>
                <p:nvPr/>
              </p:nvSpPr>
              <p:spPr bwMode="auto">
                <a:xfrm>
                  <a:off x="6" y="6"/>
                  <a:ext cx="1196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lang="fr-FR" altLang="de-DE" sz="1200"/>
                </a:p>
              </p:txBody>
            </p:sp>
            <p:sp>
              <p:nvSpPr>
                <p:cNvPr id="143438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0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41" name="Group 81"/>
              <p:cNvGrpSpPr>
                <a:grpSpLocks/>
              </p:cNvGrpSpPr>
              <p:nvPr/>
            </p:nvGrpSpPr>
            <p:grpSpPr bwMode="auto">
              <a:xfrm>
                <a:off x="1208" y="0"/>
                <a:ext cx="632" cy="480"/>
                <a:chOff x="1208" y="0"/>
                <a:chExt cx="632" cy="480"/>
              </a:xfrm>
            </p:grpSpPr>
            <p:sp>
              <p:nvSpPr>
                <p:cNvPr id="143365" name="Rectangle 5"/>
                <p:cNvSpPr>
                  <a:spLocks noChangeArrowheads="1"/>
                </p:cNvSpPr>
                <p:nvPr/>
              </p:nvSpPr>
              <p:spPr bwMode="auto">
                <a:xfrm>
                  <a:off x="1214" y="6"/>
                  <a:ext cx="620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CS 2010</a:t>
                  </a:r>
                  <a:endParaRPr lang="fr-FR" altLang="de-DE" sz="1200"/>
                </a:p>
              </p:txBody>
            </p:sp>
            <p:sp>
              <p:nvSpPr>
                <p:cNvPr id="143440" name="Rectangle 80"/>
                <p:cNvSpPr>
                  <a:spLocks noChangeArrowheads="1"/>
                </p:cNvSpPr>
                <p:nvPr/>
              </p:nvSpPr>
              <p:spPr bwMode="auto">
                <a:xfrm>
                  <a:off x="1208" y="0"/>
                  <a:ext cx="63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43" name="Group 83"/>
              <p:cNvGrpSpPr>
                <a:grpSpLocks/>
              </p:cNvGrpSpPr>
              <p:nvPr/>
            </p:nvGrpSpPr>
            <p:grpSpPr bwMode="auto">
              <a:xfrm>
                <a:off x="1840" y="0"/>
                <a:ext cx="849" cy="480"/>
                <a:chOff x="1840" y="0"/>
                <a:chExt cx="849" cy="480"/>
              </a:xfrm>
            </p:grpSpPr>
            <p:sp>
              <p:nvSpPr>
                <p:cNvPr id="143366" name="Rectangle 6"/>
                <p:cNvSpPr>
                  <a:spLocks noChangeArrowheads="1"/>
                </p:cNvSpPr>
                <p:nvPr/>
              </p:nvSpPr>
              <p:spPr bwMode="auto">
                <a:xfrm>
                  <a:off x="1846" y="6"/>
                  <a:ext cx="83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CS 2011</a:t>
                  </a:r>
                  <a:endParaRPr lang="fr-FR" altLang="de-DE" sz="1200"/>
                </a:p>
              </p:txBody>
            </p:sp>
            <p:sp>
              <p:nvSpPr>
                <p:cNvPr id="143442" name="Rectangle 82"/>
                <p:cNvSpPr>
                  <a:spLocks noChangeArrowheads="1"/>
                </p:cNvSpPr>
                <p:nvPr/>
              </p:nvSpPr>
              <p:spPr bwMode="auto">
                <a:xfrm>
                  <a:off x="1840" y="0"/>
                  <a:ext cx="84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45" name="Group 85"/>
              <p:cNvGrpSpPr>
                <a:grpSpLocks/>
              </p:cNvGrpSpPr>
              <p:nvPr/>
            </p:nvGrpSpPr>
            <p:grpSpPr bwMode="auto">
              <a:xfrm>
                <a:off x="2689" y="0"/>
                <a:ext cx="816" cy="480"/>
                <a:chOff x="2689" y="0"/>
                <a:chExt cx="816" cy="480"/>
              </a:xfrm>
            </p:grpSpPr>
            <p:sp>
              <p:nvSpPr>
                <p:cNvPr id="143367" name="Rectangle 7"/>
                <p:cNvSpPr>
                  <a:spLocks noChangeArrowheads="1"/>
                </p:cNvSpPr>
                <p:nvPr/>
              </p:nvSpPr>
              <p:spPr bwMode="auto">
                <a:xfrm>
                  <a:off x="2695" y="6"/>
                  <a:ext cx="80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Pooled panel data</a:t>
                  </a:r>
                  <a:endParaRPr lang="fr-FR" altLang="de-DE" sz="1200"/>
                </a:p>
              </p:txBody>
            </p:sp>
            <p:sp>
              <p:nvSpPr>
                <p:cNvPr id="143444" name="Rectangle 84"/>
                <p:cNvSpPr>
                  <a:spLocks noChangeArrowheads="1"/>
                </p:cNvSpPr>
                <p:nvPr/>
              </p:nvSpPr>
              <p:spPr bwMode="auto">
                <a:xfrm>
                  <a:off x="2689" y="0"/>
                  <a:ext cx="8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47" name="Group 87"/>
              <p:cNvGrpSpPr>
                <a:grpSpLocks/>
              </p:cNvGrpSpPr>
              <p:nvPr/>
            </p:nvGrpSpPr>
            <p:grpSpPr bwMode="auto">
              <a:xfrm>
                <a:off x="0" y="486"/>
                <a:ext cx="1208" cy="576"/>
                <a:chOff x="0" y="486"/>
                <a:chExt cx="1208" cy="576"/>
              </a:xfrm>
            </p:grpSpPr>
            <p:sp>
              <p:nvSpPr>
                <p:cNvPr id="143368" name="Rectangle 8"/>
                <p:cNvSpPr>
                  <a:spLocks noChangeArrowheads="1"/>
                </p:cNvSpPr>
                <p:nvPr/>
              </p:nvSpPr>
              <p:spPr bwMode="auto">
                <a:xfrm>
                  <a:off x="6" y="492"/>
                  <a:ext cx="1196" cy="5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lang="fr-FR" altLang="de-DE" sz="1200"/>
                </a:p>
              </p:txBody>
            </p:sp>
            <p:sp>
              <p:nvSpPr>
                <p:cNvPr id="143446" name="Rectangle 86"/>
                <p:cNvSpPr>
                  <a:spLocks noChangeArrowheads="1"/>
                </p:cNvSpPr>
                <p:nvPr/>
              </p:nvSpPr>
              <p:spPr bwMode="auto">
                <a:xfrm>
                  <a:off x="0" y="486"/>
                  <a:ext cx="1208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49" name="Group 89"/>
              <p:cNvGrpSpPr>
                <a:grpSpLocks/>
              </p:cNvGrpSpPr>
              <p:nvPr/>
            </p:nvGrpSpPr>
            <p:grpSpPr bwMode="auto">
              <a:xfrm>
                <a:off x="1208" y="486"/>
                <a:ext cx="316" cy="576"/>
                <a:chOff x="1208" y="486"/>
                <a:chExt cx="316" cy="576"/>
              </a:xfrm>
            </p:grpSpPr>
            <p:sp>
              <p:nvSpPr>
                <p:cNvPr id="143369" name="Rectangle 9"/>
                <p:cNvSpPr>
                  <a:spLocks noChangeArrowheads="1"/>
                </p:cNvSpPr>
                <p:nvPr/>
              </p:nvSpPr>
              <p:spPr bwMode="auto">
                <a:xfrm>
                  <a:off x="1214" y="492"/>
                  <a:ext cx="304" cy="5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Estim</a:t>
                  </a:r>
                  <a:endParaRPr lang="fr-FR" altLang="de-DE" sz="1200"/>
                </a:p>
              </p:txBody>
            </p:sp>
            <p:sp>
              <p:nvSpPr>
                <p:cNvPr id="143448" name="Rectangle 88"/>
                <p:cNvSpPr>
                  <a:spLocks noChangeArrowheads="1"/>
                </p:cNvSpPr>
                <p:nvPr/>
              </p:nvSpPr>
              <p:spPr bwMode="auto">
                <a:xfrm>
                  <a:off x="1208" y="486"/>
                  <a:ext cx="316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51" name="Group 91"/>
              <p:cNvGrpSpPr>
                <a:grpSpLocks/>
              </p:cNvGrpSpPr>
              <p:nvPr/>
            </p:nvGrpSpPr>
            <p:grpSpPr bwMode="auto">
              <a:xfrm>
                <a:off x="1524" y="486"/>
                <a:ext cx="316" cy="576"/>
                <a:chOff x="1524" y="486"/>
                <a:chExt cx="316" cy="576"/>
              </a:xfrm>
            </p:grpSpPr>
            <p:sp>
              <p:nvSpPr>
                <p:cNvPr id="143370" name="Rectangle 10"/>
                <p:cNvSpPr>
                  <a:spLocks noChangeArrowheads="1"/>
                </p:cNvSpPr>
                <p:nvPr/>
              </p:nvSpPr>
              <p:spPr bwMode="auto">
                <a:xfrm>
                  <a:off x="1530" y="492"/>
                  <a:ext cx="304" cy="5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Wald</a:t>
                  </a:r>
                  <a:endParaRPr lang="fr-FR" altLang="de-DE" sz="1200"/>
                </a:p>
              </p:txBody>
            </p:sp>
            <p:sp>
              <p:nvSpPr>
                <p:cNvPr id="143450" name="Rectangle 90"/>
                <p:cNvSpPr>
                  <a:spLocks noChangeArrowheads="1"/>
                </p:cNvSpPr>
                <p:nvPr/>
              </p:nvSpPr>
              <p:spPr bwMode="auto">
                <a:xfrm>
                  <a:off x="1524" y="486"/>
                  <a:ext cx="316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53" name="Group 93"/>
              <p:cNvGrpSpPr>
                <a:grpSpLocks/>
              </p:cNvGrpSpPr>
              <p:nvPr/>
            </p:nvGrpSpPr>
            <p:grpSpPr bwMode="auto">
              <a:xfrm>
                <a:off x="1840" y="486"/>
                <a:ext cx="370" cy="576"/>
                <a:chOff x="1840" y="486"/>
                <a:chExt cx="370" cy="576"/>
              </a:xfrm>
            </p:grpSpPr>
            <p:sp>
              <p:nvSpPr>
                <p:cNvPr id="143371" name="Rectangle 11"/>
                <p:cNvSpPr>
                  <a:spLocks noChangeArrowheads="1"/>
                </p:cNvSpPr>
                <p:nvPr/>
              </p:nvSpPr>
              <p:spPr bwMode="auto">
                <a:xfrm>
                  <a:off x="1846" y="492"/>
                  <a:ext cx="358" cy="5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Estim</a:t>
                  </a:r>
                  <a:endParaRPr lang="fr-FR" altLang="de-DE" sz="120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3452" name="Rectangle 92"/>
                <p:cNvSpPr>
                  <a:spLocks noChangeArrowheads="1"/>
                </p:cNvSpPr>
                <p:nvPr/>
              </p:nvSpPr>
              <p:spPr bwMode="auto">
                <a:xfrm>
                  <a:off x="1840" y="486"/>
                  <a:ext cx="370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55" name="Group 95"/>
              <p:cNvGrpSpPr>
                <a:grpSpLocks/>
              </p:cNvGrpSpPr>
              <p:nvPr/>
            </p:nvGrpSpPr>
            <p:grpSpPr bwMode="auto">
              <a:xfrm>
                <a:off x="2210" y="486"/>
                <a:ext cx="479" cy="576"/>
                <a:chOff x="2210" y="486"/>
                <a:chExt cx="479" cy="576"/>
              </a:xfrm>
            </p:grpSpPr>
            <p:sp>
              <p:nvSpPr>
                <p:cNvPr id="143372" name="Rectangle 12"/>
                <p:cNvSpPr>
                  <a:spLocks noChangeArrowheads="1"/>
                </p:cNvSpPr>
                <p:nvPr/>
              </p:nvSpPr>
              <p:spPr bwMode="auto">
                <a:xfrm>
                  <a:off x="2216" y="492"/>
                  <a:ext cx="467" cy="5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Wald</a:t>
                  </a:r>
                  <a:endParaRPr lang="fr-FR" altLang="de-DE" sz="1200"/>
                </a:p>
              </p:txBody>
            </p:sp>
            <p:sp>
              <p:nvSpPr>
                <p:cNvPr id="143454" name="Rectangle 94"/>
                <p:cNvSpPr>
                  <a:spLocks noChangeArrowheads="1"/>
                </p:cNvSpPr>
                <p:nvPr/>
              </p:nvSpPr>
              <p:spPr bwMode="auto">
                <a:xfrm>
                  <a:off x="2210" y="486"/>
                  <a:ext cx="479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57" name="Group 97"/>
              <p:cNvGrpSpPr>
                <a:grpSpLocks/>
              </p:cNvGrpSpPr>
              <p:nvPr/>
            </p:nvGrpSpPr>
            <p:grpSpPr bwMode="auto">
              <a:xfrm>
                <a:off x="2689" y="486"/>
                <a:ext cx="407" cy="576"/>
                <a:chOff x="2689" y="486"/>
                <a:chExt cx="407" cy="576"/>
              </a:xfrm>
            </p:grpSpPr>
            <p:sp>
              <p:nvSpPr>
                <p:cNvPr id="143373" name="Rectangle 13"/>
                <p:cNvSpPr>
                  <a:spLocks noChangeArrowheads="1"/>
                </p:cNvSpPr>
                <p:nvPr/>
              </p:nvSpPr>
              <p:spPr bwMode="auto">
                <a:xfrm>
                  <a:off x="2695" y="492"/>
                  <a:ext cx="395" cy="5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Estim</a:t>
                  </a:r>
                  <a:endParaRPr lang="fr-FR" altLang="de-DE" sz="1200"/>
                </a:p>
              </p:txBody>
            </p:sp>
            <p:sp>
              <p:nvSpPr>
                <p:cNvPr id="143456" name="Rectangle 96"/>
                <p:cNvSpPr>
                  <a:spLocks noChangeArrowheads="1"/>
                </p:cNvSpPr>
                <p:nvPr/>
              </p:nvSpPr>
              <p:spPr bwMode="auto">
                <a:xfrm>
                  <a:off x="2689" y="486"/>
                  <a:ext cx="407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59" name="Group 99"/>
              <p:cNvGrpSpPr>
                <a:grpSpLocks/>
              </p:cNvGrpSpPr>
              <p:nvPr/>
            </p:nvGrpSpPr>
            <p:grpSpPr bwMode="auto">
              <a:xfrm>
                <a:off x="3096" y="486"/>
                <a:ext cx="409" cy="576"/>
                <a:chOff x="3096" y="486"/>
                <a:chExt cx="409" cy="576"/>
              </a:xfrm>
            </p:grpSpPr>
            <p:sp>
              <p:nvSpPr>
                <p:cNvPr id="143374" name="Rectangle 14"/>
                <p:cNvSpPr>
                  <a:spLocks noChangeArrowheads="1"/>
                </p:cNvSpPr>
                <p:nvPr/>
              </p:nvSpPr>
              <p:spPr bwMode="auto">
                <a:xfrm>
                  <a:off x="3102" y="492"/>
                  <a:ext cx="397" cy="5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Wald</a:t>
                  </a:r>
                  <a:endParaRPr lang="fr-FR" altLang="de-DE" sz="1200"/>
                </a:p>
              </p:txBody>
            </p:sp>
            <p:sp>
              <p:nvSpPr>
                <p:cNvPr id="143458" name="Rectangle 98"/>
                <p:cNvSpPr>
                  <a:spLocks noChangeArrowheads="1"/>
                </p:cNvSpPr>
                <p:nvPr/>
              </p:nvSpPr>
              <p:spPr bwMode="auto">
                <a:xfrm>
                  <a:off x="3096" y="486"/>
                  <a:ext cx="409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61" name="Group 101"/>
              <p:cNvGrpSpPr>
                <a:grpSpLocks/>
              </p:cNvGrpSpPr>
              <p:nvPr/>
            </p:nvGrpSpPr>
            <p:grpSpPr bwMode="auto">
              <a:xfrm>
                <a:off x="0" y="1068"/>
                <a:ext cx="1208" cy="384"/>
                <a:chOff x="0" y="1068"/>
                <a:chExt cx="1208" cy="384"/>
              </a:xfrm>
            </p:grpSpPr>
            <p:sp>
              <p:nvSpPr>
                <p:cNvPr id="143375" name="Rectangle 15"/>
                <p:cNvSpPr>
                  <a:spLocks noChangeArrowheads="1"/>
                </p:cNvSpPr>
                <p:nvPr/>
              </p:nvSpPr>
              <p:spPr bwMode="auto">
                <a:xfrm>
                  <a:off x="6" y="1074"/>
                  <a:ext cx="1196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Year (dummy)</a:t>
                  </a:r>
                  <a:endParaRPr lang="fr-FR" altLang="de-DE" sz="1200"/>
                </a:p>
              </p:txBody>
            </p:sp>
            <p:sp>
              <p:nvSpPr>
                <p:cNvPr id="143460" name="Rectangle 100"/>
                <p:cNvSpPr>
                  <a:spLocks noChangeArrowheads="1"/>
                </p:cNvSpPr>
                <p:nvPr/>
              </p:nvSpPr>
              <p:spPr bwMode="auto">
                <a:xfrm>
                  <a:off x="0" y="1068"/>
                  <a:ext cx="120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63" name="Group 103"/>
              <p:cNvGrpSpPr>
                <a:grpSpLocks/>
              </p:cNvGrpSpPr>
              <p:nvPr/>
            </p:nvGrpSpPr>
            <p:grpSpPr bwMode="auto">
              <a:xfrm>
                <a:off x="1208" y="1068"/>
                <a:ext cx="316" cy="384"/>
                <a:chOff x="1208" y="1068"/>
                <a:chExt cx="316" cy="384"/>
              </a:xfrm>
            </p:grpSpPr>
            <p:sp>
              <p:nvSpPr>
                <p:cNvPr id="143376" name="Rectangle 16"/>
                <p:cNvSpPr>
                  <a:spLocks noChangeArrowheads="1"/>
                </p:cNvSpPr>
                <p:nvPr/>
              </p:nvSpPr>
              <p:spPr bwMode="auto">
                <a:xfrm>
                  <a:off x="1214" y="1074"/>
                  <a:ext cx="30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462" name="Rectangle 102"/>
                <p:cNvSpPr>
                  <a:spLocks noChangeArrowheads="1"/>
                </p:cNvSpPr>
                <p:nvPr/>
              </p:nvSpPr>
              <p:spPr bwMode="auto">
                <a:xfrm>
                  <a:off x="1208" y="1068"/>
                  <a:ext cx="3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65" name="Group 105"/>
              <p:cNvGrpSpPr>
                <a:grpSpLocks/>
              </p:cNvGrpSpPr>
              <p:nvPr/>
            </p:nvGrpSpPr>
            <p:grpSpPr bwMode="auto">
              <a:xfrm>
                <a:off x="1524" y="1068"/>
                <a:ext cx="316" cy="384"/>
                <a:chOff x="1524" y="1068"/>
                <a:chExt cx="316" cy="384"/>
              </a:xfrm>
            </p:grpSpPr>
            <p:sp>
              <p:nvSpPr>
                <p:cNvPr id="143377" name="Rectangle 17"/>
                <p:cNvSpPr>
                  <a:spLocks noChangeArrowheads="1"/>
                </p:cNvSpPr>
                <p:nvPr/>
              </p:nvSpPr>
              <p:spPr bwMode="auto">
                <a:xfrm>
                  <a:off x="1530" y="1074"/>
                  <a:ext cx="30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lang="fr-FR" altLang="de-DE" sz="1200"/>
                </a:p>
              </p:txBody>
            </p:sp>
            <p:sp>
              <p:nvSpPr>
                <p:cNvPr id="143464" name="Rectangle 104"/>
                <p:cNvSpPr>
                  <a:spLocks noChangeArrowheads="1"/>
                </p:cNvSpPr>
                <p:nvPr/>
              </p:nvSpPr>
              <p:spPr bwMode="auto">
                <a:xfrm>
                  <a:off x="1524" y="1068"/>
                  <a:ext cx="3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67" name="Group 107"/>
              <p:cNvGrpSpPr>
                <a:grpSpLocks/>
              </p:cNvGrpSpPr>
              <p:nvPr/>
            </p:nvGrpSpPr>
            <p:grpSpPr bwMode="auto">
              <a:xfrm>
                <a:off x="1840" y="1068"/>
                <a:ext cx="370" cy="384"/>
                <a:chOff x="1840" y="1068"/>
                <a:chExt cx="370" cy="384"/>
              </a:xfrm>
            </p:grpSpPr>
            <p:sp>
              <p:nvSpPr>
                <p:cNvPr id="1433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846" y="1074"/>
                  <a:ext cx="35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466" name="Rectangle 106"/>
                <p:cNvSpPr>
                  <a:spLocks noChangeArrowheads="1"/>
                </p:cNvSpPr>
                <p:nvPr/>
              </p:nvSpPr>
              <p:spPr bwMode="auto">
                <a:xfrm>
                  <a:off x="1840" y="10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69" name="Group 109"/>
              <p:cNvGrpSpPr>
                <a:grpSpLocks/>
              </p:cNvGrpSpPr>
              <p:nvPr/>
            </p:nvGrpSpPr>
            <p:grpSpPr bwMode="auto">
              <a:xfrm>
                <a:off x="2210" y="1068"/>
                <a:ext cx="479" cy="384"/>
                <a:chOff x="2210" y="1068"/>
                <a:chExt cx="479" cy="384"/>
              </a:xfrm>
            </p:grpSpPr>
            <p:sp>
              <p:nvSpPr>
                <p:cNvPr id="143379" name="Rectangle 19"/>
                <p:cNvSpPr>
                  <a:spLocks noChangeArrowheads="1"/>
                </p:cNvSpPr>
                <p:nvPr/>
              </p:nvSpPr>
              <p:spPr bwMode="auto">
                <a:xfrm>
                  <a:off x="2216" y="1074"/>
                  <a:ext cx="46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lang="fr-FR" altLang="de-DE" sz="1200"/>
                </a:p>
              </p:txBody>
            </p:sp>
            <p:sp>
              <p:nvSpPr>
                <p:cNvPr id="143468" name="Rectangle 108"/>
                <p:cNvSpPr>
                  <a:spLocks noChangeArrowheads="1"/>
                </p:cNvSpPr>
                <p:nvPr/>
              </p:nvSpPr>
              <p:spPr bwMode="auto">
                <a:xfrm>
                  <a:off x="2210" y="1068"/>
                  <a:ext cx="47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71" name="Group 111"/>
              <p:cNvGrpSpPr>
                <a:grpSpLocks/>
              </p:cNvGrpSpPr>
              <p:nvPr/>
            </p:nvGrpSpPr>
            <p:grpSpPr bwMode="auto">
              <a:xfrm>
                <a:off x="2689" y="1068"/>
                <a:ext cx="407" cy="384"/>
                <a:chOff x="2689" y="1068"/>
                <a:chExt cx="407" cy="384"/>
              </a:xfrm>
            </p:grpSpPr>
            <p:sp>
              <p:nvSpPr>
                <p:cNvPr id="143380" name="Rectangle 20"/>
                <p:cNvSpPr>
                  <a:spLocks noChangeArrowheads="1"/>
                </p:cNvSpPr>
                <p:nvPr/>
              </p:nvSpPr>
              <p:spPr bwMode="auto">
                <a:xfrm>
                  <a:off x="2695" y="1074"/>
                  <a:ext cx="395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-0,03</a:t>
                  </a:r>
                  <a:endParaRPr lang="fr-FR" altLang="de-DE" sz="1200"/>
                </a:p>
              </p:txBody>
            </p:sp>
            <p:sp>
              <p:nvSpPr>
                <p:cNvPr id="143470" name="Rectangle 110"/>
                <p:cNvSpPr>
                  <a:spLocks noChangeArrowheads="1"/>
                </p:cNvSpPr>
                <p:nvPr/>
              </p:nvSpPr>
              <p:spPr bwMode="auto">
                <a:xfrm>
                  <a:off x="2689" y="1068"/>
                  <a:ext cx="40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73" name="Group 113"/>
              <p:cNvGrpSpPr>
                <a:grpSpLocks/>
              </p:cNvGrpSpPr>
              <p:nvPr/>
            </p:nvGrpSpPr>
            <p:grpSpPr bwMode="auto">
              <a:xfrm>
                <a:off x="3096" y="1068"/>
                <a:ext cx="409" cy="384"/>
                <a:chOff x="3096" y="1068"/>
                <a:chExt cx="409" cy="384"/>
              </a:xfrm>
            </p:grpSpPr>
            <p:sp>
              <p:nvSpPr>
                <p:cNvPr id="143381" name="Rectangle 21"/>
                <p:cNvSpPr>
                  <a:spLocks noChangeArrowheads="1"/>
                </p:cNvSpPr>
                <p:nvPr/>
              </p:nvSpPr>
              <p:spPr bwMode="auto">
                <a:xfrm>
                  <a:off x="3102" y="1074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1,1</a:t>
                  </a:r>
                  <a:endParaRPr lang="fr-FR" altLang="de-DE" sz="1200"/>
                </a:p>
              </p:txBody>
            </p:sp>
            <p:sp>
              <p:nvSpPr>
                <p:cNvPr id="143472" name="Rectangle 112"/>
                <p:cNvSpPr>
                  <a:spLocks noChangeArrowheads="1"/>
                </p:cNvSpPr>
                <p:nvPr/>
              </p:nvSpPr>
              <p:spPr bwMode="auto">
                <a:xfrm>
                  <a:off x="3096" y="1068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75" name="Group 115"/>
              <p:cNvGrpSpPr>
                <a:grpSpLocks/>
              </p:cNvGrpSpPr>
              <p:nvPr/>
            </p:nvGrpSpPr>
            <p:grpSpPr bwMode="auto">
              <a:xfrm>
                <a:off x="0" y="1458"/>
                <a:ext cx="1208" cy="384"/>
                <a:chOff x="0" y="1458"/>
                <a:chExt cx="1208" cy="384"/>
              </a:xfrm>
            </p:grpSpPr>
            <p:sp>
              <p:nvSpPr>
                <p:cNvPr id="143382" name="Rectangle 22"/>
                <p:cNvSpPr>
                  <a:spLocks noChangeArrowheads="1"/>
                </p:cNvSpPr>
                <p:nvPr/>
              </p:nvSpPr>
              <p:spPr bwMode="auto">
                <a:xfrm>
                  <a:off x="6" y="1464"/>
                  <a:ext cx="1196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 i="1">
                      <a:latin typeface="Arial" charset="0"/>
                      <a:cs typeface="Arial" charset="0"/>
                    </a:rPr>
                    <a:t>Indexes of quality of life</a:t>
                  </a:r>
                  <a:endParaRPr lang="fr-FR" altLang="de-DE" sz="1200" i="1"/>
                </a:p>
              </p:txBody>
            </p:sp>
            <p:sp>
              <p:nvSpPr>
                <p:cNvPr id="143474" name="Rectangle 114"/>
                <p:cNvSpPr>
                  <a:spLocks noChangeArrowheads="1"/>
                </p:cNvSpPr>
                <p:nvPr/>
              </p:nvSpPr>
              <p:spPr bwMode="auto">
                <a:xfrm>
                  <a:off x="0" y="1458"/>
                  <a:ext cx="120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77" name="Group 117"/>
              <p:cNvGrpSpPr>
                <a:grpSpLocks/>
              </p:cNvGrpSpPr>
              <p:nvPr/>
            </p:nvGrpSpPr>
            <p:grpSpPr bwMode="auto">
              <a:xfrm>
                <a:off x="1208" y="1458"/>
                <a:ext cx="316" cy="384"/>
                <a:chOff x="1208" y="1458"/>
                <a:chExt cx="316" cy="384"/>
              </a:xfrm>
            </p:grpSpPr>
            <p:sp>
              <p:nvSpPr>
                <p:cNvPr id="143383" name="Rectangle 23"/>
                <p:cNvSpPr>
                  <a:spLocks noChangeArrowheads="1"/>
                </p:cNvSpPr>
                <p:nvPr/>
              </p:nvSpPr>
              <p:spPr bwMode="auto">
                <a:xfrm>
                  <a:off x="1214" y="1464"/>
                  <a:ext cx="30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476" name="Rectangle 116"/>
                <p:cNvSpPr>
                  <a:spLocks noChangeArrowheads="1"/>
                </p:cNvSpPr>
                <p:nvPr/>
              </p:nvSpPr>
              <p:spPr bwMode="auto">
                <a:xfrm>
                  <a:off x="1208" y="1458"/>
                  <a:ext cx="3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79" name="Group 119"/>
              <p:cNvGrpSpPr>
                <a:grpSpLocks/>
              </p:cNvGrpSpPr>
              <p:nvPr/>
            </p:nvGrpSpPr>
            <p:grpSpPr bwMode="auto">
              <a:xfrm>
                <a:off x="1524" y="1458"/>
                <a:ext cx="316" cy="384"/>
                <a:chOff x="1524" y="1458"/>
                <a:chExt cx="316" cy="384"/>
              </a:xfrm>
            </p:grpSpPr>
            <p:sp>
              <p:nvSpPr>
                <p:cNvPr id="143384" name="Rectangle 24"/>
                <p:cNvSpPr>
                  <a:spLocks noChangeArrowheads="1"/>
                </p:cNvSpPr>
                <p:nvPr/>
              </p:nvSpPr>
              <p:spPr bwMode="auto">
                <a:xfrm>
                  <a:off x="1530" y="1464"/>
                  <a:ext cx="30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lang="fr-FR" altLang="de-DE" sz="1200"/>
                </a:p>
              </p:txBody>
            </p:sp>
            <p:sp>
              <p:nvSpPr>
                <p:cNvPr id="14347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524" y="1458"/>
                  <a:ext cx="3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81" name="Group 121"/>
              <p:cNvGrpSpPr>
                <a:grpSpLocks/>
              </p:cNvGrpSpPr>
              <p:nvPr/>
            </p:nvGrpSpPr>
            <p:grpSpPr bwMode="auto">
              <a:xfrm>
                <a:off x="1840" y="1458"/>
                <a:ext cx="370" cy="384"/>
                <a:chOff x="1840" y="1458"/>
                <a:chExt cx="370" cy="384"/>
              </a:xfrm>
            </p:grpSpPr>
            <p:sp>
              <p:nvSpPr>
                <p:cNvPr id="14338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46" y="1464"/>
                  <a:ext cx="35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480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40" y="145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83" name="Group 123"/>
              <p:cNvGrpSpPr>
                <a:grpSpLocks/>
              </p:cNvGrpSpPr>
              <p:nvPr/>
            </p:nvGrpSpPr>
            <p:grpSpPr bwMode="auto">
              <a:xfrm>
                <a:off x="2210" y="1458"/>
                <a:ext cx="479" cy="384"/>
                <a:chOff x="2210" y="1458"/>
                <a:chExt cx="479" cy="384"/>
              </a:xfrm>
            </p:grpSpPr>
            <p:sp>
              <p:nvSpPr>
                <p:cNvPr id="143386" name="Rectangle 26"/>
                <p:cNvSpPr>
                  <a:spLocks noChangeArrowheads="1"/>
                </p:cNvSpPr>
                <p:nvPr/>
              </p:nvSpPr>
              <p:spPr bwMode="auto">
                <a:xfrm>
                  <a:off x="2216" y="1464"/>
                  <a:ext cx="46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lang="fr-FR" altLang="de-DE" sz="1200"/>
                </a:p>
              </p:txBody>
            </p:sp>
            <p:sp>
              <p:nvSpPr>
                <p:cNvPr id="143482" name="Rectangle 122"/>
                <p:cNvSpPr>
                  <a:spLocks noChangeArrowheads="1"/>
                </p:cNvSpPr>
                <p:nvPr/>
              </p:nvSpPr>
              <p:spPr bwMode="auto">
                <a:xfrm>
                  <a:off x="2210" y="1458"/>
                  <a:ext cx="47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85" name="Group 125"/>
              <p:cNvGrpSpPr>
                <a:grpSpLocks/>
              </p:cNvGrpSpPr>
              <p:nvPr/>
            </p:nvGrpSpPr>
            <p:grpSpPr bwMode="auto">
              <a:xfrm>
                <a:off x="2689" y="1458"/>
                <a:ext cx="407" cy="384"/>
                <a:chOff x="2689" y="1458"/>
                <a:chExt cx="407" cy="384"/>
              </a:xfrm>
            </p:grpSpPr>
            <p:sp>
              <p:nvSpPr>
                <p:cNvPr id="143387" name="Rectangle 27"/>
                <p:cNvSpPr>
                  <a:spLocks noChangeArrowheads="1"/>
                </p:cNvSpPr>
                <p:nvPr/>
              </p:nvSpPr>
              <p:spPr bwMode="auto">
                <a:xfrm>
                  <a:off x="2695" y="1464"/>
                  <a:ext cx="395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48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89" y="1458"/>
                  <a:ext cx="40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87" name="Group 127"/>
              <p:cNvGrpSpPr>
                <a:grpSpLocks/>
              </p:cNvGrpSpPr>
              <p:nvPr/>
            </p:nvGrpSpPr>
            <p:grpSpPr bwMode="auto">
              <a:xfrm>
                <a:off x="3096" y="1458"/>
                <a:ext cx="409" cy="384"/>
                <a:chOff x="3096" y="1458"/>
                <a:chExt cx="409" cy="384"/>
              </a:xfrm>
            </p:grpSpPr>
            <p:sp>
              <p:nvSpPr>
                <p:cNvPr id="143388" name="Rectangle 28"/>
                <p:cNvSpPr>
                  <a:spLocks noChangeArrowheads="1"/>
                </p:cNvSpPr>
                <p:nvPr/>
              </p:nvSpPr>
              <p:spPr bwMode="auto">
                <a:xfrm>
                  <a:off x="3102" y="1464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486" name="Rectangle 126"/>
                <p:cNvSpPr>
                  <a:spLocks noChangeArrowheads="1"/>
                </p:cNvSpPr>
                <p:nvPr/>
              </p:nvSpPr>
              <p:spPr bwMode="auto">
                <a:xfrm>
                  <a:off x="3096" y="1458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89" name="Group 129"/>
              <p:cNvGrpSpPr>
                <a:grpSpLocks/>
              </p:cNvGrpSpPr>
              <p:nvPr/>
            </p:nvGrpSpPr>
            <p:grpSpPr bwMode="auto">
              <a:xfrm>
                <a:off x="0" y="1848"/>
                <a:ext cx="1208" cy="480"/>
                <a:chOff x="0" y="1848"/>
                <a:chExt cx="1208" cy="480"/>
              </a:xfrm>
            </p:grpSpPr>
            <p:sp>
              <p:nvSpPr>
                <p:cNvPr id="143389" name="Rectangle 29"/>
                <p:cNvSpPr>
                  <a:spLocks noChangeArrowheads="1"/>
                </p:cNvSpPr>
                <p:nvPr/>
              </p:nvSpPr>
              <p:spPr bwMode="auto">
                <a:xfrm>
                  <a:off x="6" y="1854"/>
                  <a:ext cx="1196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r"/>
                  <a:r>
                    <a:rPr lang="fr-FR" altLang="de-DE" sz="1200">
                      <a:solidFill>
                        <a:srgbClr val="850111"/>
                      </a:solidFill>
                      <a:latin typeface="Arial" charset="0"/>
                      <a:cs typeface="Arial" charset="0"/>
                    </a:rPr>
                    <a:t>Material deprivations</a:t>
                  </a:r>
                  <a:endParaRPr lang="fr-FR" altLang="de-DE" sz="1200">
                    <a:solidFill>
                      <a:srgbClr val="850111"/>
                    </a:solidFill>
                    <a:latin typeface="Arial" charset="0"/>
                  </a:endParaRPr>
                </a:p>
              </p:txBody>
            </p:sp>
            <p:sp>
              <p:nvSpPr>
                <p:cNvPr id="143488" name="Rectangle 128"/>
                <p:cNvSpPr>
                  <a:spLocks noChangeArrowheads="1"/>
                </p:cNvSpPr>
                <p:nvPr/>
              </p:nvSpPr>
              <p:spPr bwMode="auto">
                <a:xfrm>
                  <a:off x="0" y="1848"/>
                  <a:ext cx="120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91" name="Group 131"/>
              <p:cNvGrpSpPr>
                <a:grpSpLocks/>
              </p:cNvGrpSpPr>
              <p:nvPr/>
            </p:nvGrpSpPr>
            <p:grpSpPr bwMode="auto">
              <a:xfrm>
                <a:off x="1208" y="1848"/>
                <a:ext cx="316" cy="480"/>
                <a:chOff x="1208" y="1848"/>
                <a:chExt cx="316" cy="480"/>
              </a:xfrm>
            </p:grpSpPr>
            <p:sp>
              <p:nvSpPr>
                <p:cNvPr id="143390" name="Rectangle 30"/>
                <p:cNvSpPr>
                  <a:spLocks noChangeArrowheads="1"/>
                </p:cNvSpPr>
                <p:nvPr/>
              </p:nvSpPr>
              <p:spPr bwMode="auto">
                <a:xfrm>
                  <a:off x="1214" y="1854"/>
                  <a:ext cx="30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-1,04</a:t>
                  </a:r>
                  <a:endParaRPr lang="fr-FR" altLang="de-DE" sz="1200"/>
                </a:p>
              </p:txBody>
            </p:sp>
            <p:sp>
              <p:nvSpPr>
                <p:cNvPr id="14349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208" y="1848"/>
                  <a:ext cx="3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93" name="Group 133"/>
              <p:cNvGrpSpPr>
                <a:grpSpLocks/>
              </p:cNvGrpSpPr>
              <p:nvPr/>
            </p:nvGrpSpPr>
            <p:grpSpPr bwMode="auto">
              <a:xfrm>
                <a:off x="1524" y="1848"/>
                <a:ext cx="316" cy="480"/>
                <a:chOff x="1524" y="1848"/>
                <a:chExt cx="316" cy="480"/>
              </a:xfrm>
            </p:grpSpPr>
            <p:sp>
              <p:nvSpPr>
                <p:cNvPr id="143391" name="Rectangle 31"/>
                <p:cNvSpPr>
                  <a:spLocks noChangeArrowheads="1"/>
                </p:cNvSpPr>
                <p:nvPr/>
              </p:nvSpPr>
              <p:spPr bwMode="auto">
                <a:xfrm>
                  <a:off x="1530" y="1854"/>
                  <a:ext cx="30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370,9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492" name="Rectangle 132"/>
                <p:cNvSpPr>
                  <a:spLocks noChangeArrowheads="1"/>
                </p:cNvSpPr>
                <p:nvPr/>
              </p:nvSpPr>
              <p:spPr bwMode="auto">
                <a:xfrm>
                  <a:off x="1524" y="1848"/>
                  <a:ext cx="3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95" name="Group 135"/>
              <p:cNvGrpSpPr>
                <a:grpSpLocks/>
              </p:cNvGrpSpPr>
              <p:nvPr/>
            </p:nvGrpSpPr>
            <p:grpSpPr bwMode="auto">
              <a:xfrm>
                <a:off x="1840" y="1848"/>
                <a:ext cx="370" cy="480"/>
                <a:chOff x="1840" y="1848"/>
                <a:chExt cx="370" cy="480"/>
              </a:xfrm>
            </p:grpSpPr>
            <p:sp>
              <p:nvSpPr>
                <p:cNvPr id="143392" name="Rectangle 32"/>
                <p:cNvSpPr>
                  <a:spLocks noChangeArrowheads="1"/>
                </p:cNvSpPr>
                <p:nvPr/>
              </p:nvSpPr>
              <p:spPr bwMode="auto">
                <a:xfrm>
                  <a:off x="1846" y="1854"/>
                  <a:ext cx="358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-1,08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494" name="Rectangle 134"/>
                <p:cNvSpPr>
                  <a:spLocks noChangeArrowheads="1"/>
                </p:cNvSpPr>
                <p:nvPr/>
              </p:nvSpPr>
              <p:spPr bwMode="auto">
                <a:xfrm>
                  <a:off x="1840" y="1848"/>
                  <a:ext cx="37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97" name="Group 137"/>
              <p:cNvGrpSpPr>
                <a:grpSpLocks/>
              </p:cNvGrpSpPr>
              <p:nvPr/>
            </p:nvGrpSpPr>
            <p:grpSpPr bwMode="auto">
              <a:xfrm>
                <a:off x="2210" y="1848"/>
                <a:ext cx="479" cy="480"/>
                <a:chOff x="2210" y="1848"/>
                <a:chExt cx="479" cy="480"/>
              </a:xfrm>
            </p:grpSpPr>
            <p:sp>
              <p:nvSpPr>
                <p:cNvPr id="143393" name="Rectangle 33"/>
                <p:cNvSpPr>
                  <a:spLocks noChangeArrowheads="1"/>
                </p:cNvSpPr>
                <p:nvPr/>
              </p:nvSpPr>
              <p:spPr bwMode="auto">
                <a:xfrm>
                  <a:off x="2216" y="1854"/>
                  <a:ext cx="46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420,5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496" name="Rectangle 136"/>
                <p:cNvSpPr>
                  <a:spLocks noChangeArrowheads="1"/>
                </p:cNvSpPr>
                <p:nvPr/>
              </p:nvSpPr>
              <p:spPr bwMode="auto">
                <a:xfrm>
                  <a:off x="2210" y="1848"/>
                  <a:ext cx="47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499" name="Group 139"/>
              <p:cNvGrpSpPr>
                <a:grpSpLocks/>
              </p:cNvGrpSpPr>
              <p:nvPr/>
            </p:nvGrpSpPr>
            <p:grpSpPr bwMode="auto">
              <a:xfrm>
                <a:off x="2689" y="1848"/>
                <a:ext cx="407" cy="480"/>
                <a:chOff x="2689" y="1848"/>
                <a:chExt cx="407" cy="480"/>
              </a:xfrm>
            </p:grpSpPr>
            <p:sp>
              <p:nvSpPr>
                <p:cNvPr id="143394" name="Rectangle 34"/>
                <p:cNvSpPr>
                  <a:spLocks noChangeArrowheads="1"/>
                </p:cNvSpPr>
                <p:nvPr/>
              </p:nvSpPr>
              <p:spPr bwMode="auto">
                <a:xfrm>
                  <a:off x="2695" y="1854"/>
                  <a:ext cx="395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-1,1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498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89" y="1848"/>
                  <a:ext cx="4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01" name="Group 141"/>
              <p:cNvGrpSpPr>
                <a:grpSpLocks/>
              </p:cNvGrpSpPr>
              <p:nvPr/>
            </p:nvGrpSpPr>
            <p:grpSpPr bwMode="auto">
              <a:xfrm>
                <a:off x="3096" y="1848"/>
                <a:ext cx="409" cy="480"/>
                <a:chOff x="3096" y="1848"/>
                <a:chExt cx="409" cy="480"/>
              </a:xfrm>
            </p:grpSpPr>
            <p:sp>
              <p:nvSpPr>
                <p:cNvPr id="143395" name="Rectangle 35"/>
                <p:cNvSpPr>
                  <a:spLocks noChangeArrowheads="1"/>
                </p:cNvSpPr>
                <p:nvPr/>
              </p:nvSpPr>
              <p:spPr bwMode="auto">
                <a:xfrm>
                  <a:off x="3102" y="1854"/>
                  <a:ext cx="39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573,8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00" name="Rectangle 140"/>
                <p:cNvSpPr>
                  <a:spLocks noChangeArrowheads="1"/>
                </p:cNvSpPr>
                <p:nvPr/>
              </p:nvSpPr>
              <p:spPr bwMode="auto">
                <a:xfrm>
                  <a:off x="3096" y="1848"/>
                  <a:ext cx="40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03" name="Group 143"/>
              <p:cNvGrpSpPr>
                <a:grpSpLocks/>
              </p:cNvGrpSpPr>
              <p:nvPr/>
            </p:nvGrpSpPr>
            <p:grpSpPr bwMode="auto">
              <a:xfrm>
                <a:off x="0" y="2334"/>
                <a:ext cx="1208" cy="384"/>
                <a:chOff x="0" y="2334"/>
                <a:chExt cx="1208" cy="384"/>
              </a:xfrm>
            </p:grpSpPr>
            <p:sp>
              <p:nvSpPr>
                <p:cNvPr id="143396" name="Rectangle 36"/>
                <p:cNvSpPr>
                  <a:spLocks noChangeArrowheads="1"/>
                </p:cNvSpPr>
                <p:nvPr/>
              </p:nvSpPr>
              <p:spPr bwMode="auto">
                <a:xfrm>
                  <a:off x="6" y="2340"/>
                  <a:ext cx="1196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Psychosocial risks</a:t>
                  </a:r>
                  <a:endParaRPr lang="fr-FR" altLang="de-DE" sz="1200"/>
                </a:p>
              </p:txBody>
            </p:sp>
            <p:sp>
              <p:nvSpPr>
                <p:cNvPr id="143502" name="Rectangle 142"/>
                <p:cNvSpPr>
                  <a:spLocks noChangeArrowheads="1"/>
                </p:cNvSpPr>
                <p:nvPr/>
              </p:nvSpPr>
              <p:spPr bwMode="auto">
                <a:xfrm>
                  <a:off x="0" y="2334"/>
                  <a:ext cx="120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05" name="Group 145"/>
              <p:cNvGrpSpPr>
                <a:grpSpLocks/>
              </p:cNvGrpSpPr>
              <p:nvPr/>
            </p:nvGrpSpPr>
            <p:grpSpPr bwMode="auto">
              <a:xfrm>
                <a:off x="1208" y="2334"/>
                <a:ext cx="316" cy="384"/>
                <a:chOff x="1208" y="2334"/>
                <a:chExt cx="316" cy="384"/>
              </a:xfrm>
            </p:grpSpPr>
            <p:sp>
              <p:nvSpPr>
                <p:cNvPr id="143397" name="Rectangle 37"/>
                <p:cNvSpPr>
                  <a:spLocks noChangeArrowheads="1"/>
                </p:cNvSpPr>
                <p:nvPr/>
              </p:nvSpPr>
              <p:spPr bwMode="auto">
                <a:xfrm>
                  <a:off x="1214" y="2340"/>
                  <a:ext cx="30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-0,46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04" name="Rectangle 144"/>
                <p:cNvSpPr>
                  <a:spLocks noChangeArrowheads="1"/>
                </p:cNvSpPr>
                <p:nvPr/>
              </p:nvSpPr>
              <p:spPr bwMode="auto">
                <a:xfrm>
                  <a:off x="1208" y="2334"/>
                  <a:ext cx="3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07" name="Group 147"/>
              <p:cNvGrpSpPr>
                <a:grpSpLocks/>
              </p:cNvGrpSpPr>
              <p:nvPr/>
            </p:nvGrpSpPr>
            <p:grpSpPr bwMode="auto">
              <a:xfrm>
                <a:off x="1524" y="2334"/>
                <a:ext cx="316" cy="384"/>
                <a:chOff x="1524" y="2334"/>
                <a:chExt cx="316" cy="384"/>
              </a:xfrm>
            </p:grpSpPr>
            <p:sp>
              <p:nvSpPr>
                <p:cNvPr id="143398" name="Rectangle 38"/>
                <p:cNvSpPr>
                  <a:spLocks noChangeArrowheads="1"/>
                </p:cNvSpPr>
                <p:nvPr/>
              </p:nvSpPr>
              <p:spPr bwMode="auto">
                <a:xfrm>
                  <a:off x="1530" y="2340"/>
                  <a:ext cx="30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91,2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06" name="Rectangle 146"/>
                <p:cNvSpPr>
                  <a:spLocks noChangeArrowheads="1"/>
                </p:cNvSpPr>
                <p:nvPr/>
              </p:nvSpPr>
              <p:spPr bwMode="auto">
                <a:xfrm>
                  <a:off x="1524" y="2334"/>
                  <a:ext cx="3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09" name="Group 149"/>
              <p:cNvGrpSpPr>
                <a:grpSpLocks/>
              </p:cNvGrpSpPr>
              <p:nvPr/>
            </p:nvGrpSpPr>
            <p:grpSpPr bwMode="auto">
              <a:xfrm>
                <a:off x="1840" y="2334"/>
                <a:ext cx="370" cy="384"/>
                <a:chOff x="1840" y="2334"/>
                <a:chExt cx="370" cy="384"/>
              </a:xfrm>
            </p:grpSpPr>
            <p:sp>
              <p:nvSpPr>
                <p:cNvPr id="1433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846" y="2340"/>
                  <a:ext cx="35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-0,58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0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840" y="233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11" name="Group 151"/>
              <p:cNvGrpSpPr>
                <a:grpSpLocks/>
              </p:cNvGrpSpPr>
              <p:nvPr/>
            </p:nvGrpSpPr>
            <p:grpSpPr bwMode="auto">
              <a:xfrm>
                <a:off x="2210" y="2334"/>
                <a:ext cx="479" cy="384"/>
                <a:chOff x="2210" y="2334"/>
                <a:chExt cx="479" cy="384"/>
              </a:xfrm>
            </p:grpSpPr>
            <p:sp>
              <p:nvSpPr>
                <p:cNvPr id="143400" name="Rectangle 40"/>
                <p:cNvSpPr>
                  <a:spLocks noChangeArrowheads="1"/>
                </p:cNvSpPr>
                <p:nvPr/>
              </p:nvSpPr>
              <p:spPr bwMode="auto">
                <a:xfrm>
                  <a:off x="2216" y="2340"/>
                  <a:ext cx="46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147,9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10" name="Rectangle 150"/>
                <p:cNvSpPr>
                  <a:spLocks noChangeArrowheads="1"/>
                </p:cNvSpPr>
                <p:nvPr/>
              </p:nvSpPr>
              <p:spPr bwMode="auto">
                <a:xfrm>
                  <a:off x="2210" y="2334"/>
                  <a:ext cx="47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13" name="Group 153"/>
              <p:cNvGrpSpPr>
                <a:grpSpLocks/>
              </p:cNvGrpSpPr>
              <p:nvPr/>
            </p:nvGrpSpPr>
            <p:grpSpPr bwMode="auto">
              <a:xfrm>
                <a:off x="2689" y="2334"/>
                <a:ext cx="407" cy="384"/>
                <a:chOff x="2689" y="2334"/>
                <a:chExt cx="407" cy="384"/>
              </a:xfrm>
            </p:grpSpPr>
            <p:sp>
              <p:nvSpPr>
                <p:cNvPr id="143401" name="Rectangle 41"/>
                <p:cNvSpPr>
                  <a:spLocks noChangeArrowheads="1"/>
                </p:cNvSpPr>
                <p:nvPr/>
              </p:nvSpPr>
              <p:spPr bwMode="auto">
                <a:xfrm>
                  <a:off x="2695" y="2340"/>
                  <a:ext cx="395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-0,56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12" name="Rectangle 152"/>
                <p:cNvSpPr>
                  <a:spLocks noChangeArrowheads="1"/>
                </p:cNvSpPr>
                <p:nvPr/>
              </p:nvSpPr>
              <p:spPr bwMode="auto">
                <a:xfrm>
                  <a:off x="2689" y="2334"/>
                  <a:ext cx="40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15" name="Group 155"/>
              <p:cNvGrpSpPr>
                <a:grpSpLocks/>
              </p:cNvGrpSpPr>
              <p:nvPr/>
            </p:nvGrpSpPr>
            <p:grpSpPr bwMode="auto">
              <a:xfrm>
                <a:off x="3096" y="2334"/>
                <a:ext cx="409" cy="384"/>
                <a:chOff x="3096" y="2334"/>
                <a:chExt cx="409" cy="384"/>
              </a:xfrm>
            </p:grpSpPr>
            <p:sp>
              <p:nvSpPr>
                <p:cNvPr id="143402" name="Rectangle 42"/>
                <p:cNvSpPr>
                  <a:spLocks noChangeArrowheads="1"/>
                </p:cNvSpPr>
                <p:nvPr/>
              </p:nvSpPr>
              <p:spPr bwMode="auto">
                <a:xfrm>
                  <a:off x="3102" y="2340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190,6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14" name="Rectangle 154"/>
                <p:cNvSpPr>
                  <a:spLocks noChangeArrowheads="1"/>
                </p:cNvSpPr>
                <p:nvPr/>
              </p:nvSpPr>
              <p:spPr bwMode="auto">
                <a:xfrm>
                  <a:off x="3096" y="2334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17" name="Group 157"/>
              <p:cNvGrpSpPr>
                <a:grpSpLocks/>
              </p:cNvGrpSpPr>
              <p:nvPr/>
            </p:nvGrpSpPr>
            <p:grpSpPr bwMode="auto">
              <a:xfrm>
                <a:off x="0" y="2724"/>
                <a:ext cx="1208" cy="384"/>
                <a:chOff x="0" y="2724"/>
                <a:chExt cx="1208" cy="384"/>
              </a:xfrm>
            </p:grpSpPr>
            <p:sp>
              <p:nvSpPr>
                <p:cNvPr id="143403" name="Rectangle 43"/>
                <p:cNvSpPr>
                  <a:spLocks noChangeArrowheads="1"/>
                </p:cNvSpPr>
                <p:nvPr/>
              </p:nvSpPr>
              <p:spPr bwMode="auto">
                <a:xfrm>
                  <a:off x="6" y="2730"/>
                  <a:ext cx="1196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Economic insecurity</a:t>
                  </a:r>
                  <a:endParaRPr lang="fr-FR" altLang="de-DE" sz="1200"/>
                </a:p>
              </p:txBody>
            </p:sp>
            <p:sp>
              <p:nvSpPr>
                <p:cNvPr id="143516" name="Rectangle 156"/>
                <p:cNvSpPr>
                  <a:spLocks noChangeArrowheads="1"/>
                </p:cNvSpPr>
                <p:nvPr/>
              </p:nvSpPr>
              <p:spPr bwMode="auto">
                <a:xfrm>
                  <a:off x="0" y="2724"/>
                  <a:ext cx="120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19" name="Group 159"/>
              <p:cNvGrpSpPr>
                <a:grpSpLocks/>
              </p:cNvGrpSpPr>
              <p:nvPr/>
            </p:nvGrpSpPr>
            <p:grpSpPr bwMode="auto">
              <a:xfrm>
                <a:off x="1208" y="2724"/>
                <a:ext cx="316" cy="384"/>
                <a:chOff x="1208" y="2724"/>
                <a:chExt cx="316" cy="384"/>
              </a:xfrm>
            </p:grpSpPr>
            <p:sp>
              <p:nvSpPr>
                <p:cNvPr id="143404" name="Rectangle 44"/>
                <p:cNvSpPr>
                  <a:spLocks noChangeArrowheads="1"/>
                </p:cNvSpPr>
                <p:nvPr/>
              </p:nvSpPr>
              <p:spPr bwMode="auto">
                <a:xfrm>
                  <a:off x="1214" y="2730"/>
                  <a:ext cx="30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-0,31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18" name="Rectangle 158"/>
                <p:cNvSpPr>
                  <a:spLocks noChangeArrowheads="1"/>
                </p:cNvSpPr>
                <p:nvPr/>
              </p:nvSpPr>
              <p:spPr bwMode="auto">
                <a:xfrm>
                  <a:off x="1208" y="2724"/>
                  <a:ext cx="3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21" name="Group 161"/>
              <p:cNvGrpSpPr>
                <a:grpSpLocks/>
              </p:cNvGrpSpPr>
              <p:nvPr/>
            </p:nvGrpSpPr>
            <p:grpSpPr bwMode="auto">
              <a:xfrm>
                <a:off x="1524" y="2724"/>
                <a:ext cx="316" cy="384"/>
                <a:chOff x="1524" y="2724"/>
                <a:chExt cx="316" cy="384"/>
              </a:xfrm>
            </p:grpSpPr>
            <p:sp>
              <p:nvSpPr>
                <p:cNvPr id="143405" name="Rectangle 45"/>
                <p:cNvSpPr>
                  <a:spLocks noChangeArrowheads="1"/>
                </p:cNvSpPr>
                <p:nvPr/>
              </p:nvSpPr>
              <p:spPr bwMode="auto">
                <a:xfrm>
                  <a:off x="1530" y="2730"/>
                  <a:ext cx="30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19,6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2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524" y="2724"/>
                  <a:ext cx="3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23" name="Group 163"/>
              <p:cNvGrpSpPr>
                <a:grpSpLocks/>
              </p:cNvGrpSpPr>
              <p:nvPr/>
            </p:nvGrpSpPr>
            <p:grpSpPr bwMode="auto">
              <a:xfrm>
                <a:off x="1840" y="2724"/>
                <a:ext cx="370" cy="384"/>
                <a:chOff x="1840" y="2724"/>
                <a:chExt cx="370" cy="384"/>
              </a:xfrm>
            </p:grpSpPr>
            <p:sp>
              <p:nvSpPr>
                <p:cNvPr id="143406" name="Rectangle 46"/>
                <p:cNvSpPr>
                  <a:spLocks noChangeArrowheads="1"/>
                </p:cNvSpPr>
                <p:nvPr/>
              </p:nvSpPr>
              <p:spPr bwMode="auto">
                <a:xfrm>
                  <a:off x="1846" y="2730"/>
                  <a:ext cx="35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-0,26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2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40" y="272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25" name="Group 165"/>
              <p:cNvGrpSpPr>
                <a:grpSpLocks/>
              </p:cNvGrpSpPr>
              <p:nvPr/>
            </p:nvGrpSpPr>
            <p:grpSpPr bwMode="auto">
              <a:xfrm>
                <a:off x="2210" y="2724"/>
                <a:ext cx="479" cy="384"/>
                <a:chOff x="2210" y="2724"/>
                <a:chExt cx="479" cy="384"/>
              </a:xfrm>
            </p:grpSpPr>
            <p:sp>
              <p:nvSpPr>
                <p:cNvPr id="143407" name="Rectangle 47"/>
                <p:cNvSpPr>
                  <a:spLocks noChangeArrowheads="1"/>
                </p:cNvSpPr>
                <p:nvPr/>
              </p:nvSpPr>
              <p:spPr bwMode="auto">
                <a:xfrm>
                  <a:off x="2216" y="2730"/>
                  <a:ext cx="46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15,5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24" name="Rectangle 164"/>
                <p:cNvSpPr>
                  <a:spLocks noChangeArrowheads="1"/>
                </p:cNvSpPr>
                <p:nvPr/>
              </p:nvSpPr>
              <p:spPr bwMode="auto">
                <a:xfrm>
                  <a:off x="2210" y="2724"/>
                  <a:ext cx="47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27" name="Group 167"/>
              <p:cNvGrpSpPr>
                <a:grpSpLocks/>
              </p:cNvGrpSpPr>
              <p:nvPr/>
            </p:nvGrpSpPr>
            <p:grpSpPr bwMode="auto">
              <a:xfrm>
                <a:off x="2689" y="2724"/>
                <a:ext cx="407" cy="384"/>
                <a:chOff x="2689" y="2724"/>
                <a:chExt cx="407" cy="384"/>
              </a:xfrm>
            </p:grpSpPr>
            <p:sp>
              <p:nvSpPr>
                <p:cNvPr id="143408" name="Rectangle 48"/>
                <p:cNvSpPr>
                  <a:spLocks noChangeArrowheads="1"/>
                </p:cNvSpPr>
                <p:nvPr/>
              </p:nvSpPr>
              <p:spPr bwMode="auto">
                <a:xfrm>
                  <a:off x="2695" y="2730"/>
                  <a:ext cx="395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-0,28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26" name="Rectangle 166"/>
                <p:cNvSpPr>
                  <a:spLocks noChangeArrowheads="1"/>
                </p:cNvSpPr>
                <p:nvPr/>
              </p:nvSpPr>
              <p:spPr bwMode="auto">
                <a:xfrm>
                  <a:off x="2689" y="2724"/>
                  <a:ext cx="40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29" name="Group 169"/>
              <p:cNvGrpSpPr>
                <a:grpSpLocks/>
              </p:cNvGrpSpPr>
              <p:nvPr/>
            </p:nvGrpSpPr>
            <p:grpSpPr bwMode="auto">
              <a:xfrm>
                <a:off x="3096" y="2724"/>
                <a:ext cx="409" cy="384"/>
                <a:chOff x="3096" y="2724"/>
                <a:chExt cx="409" cy="384"/>
              </a:xfrm>
            </p:grpSpPr>
            <p:sp>
              <p:nvSpPr>
                <p:cNvPr id="143409" name="Rectangle 49"/>
                <p:cNvSpPr>
                  <a:spLocks noChangeArrowheads="1"/>
                </p:cNvSpPr>
                <p:nvPr/>
              </p:nvSpPr>
              <p:spPr bwMode="auto">
                <a:xfrm>
                  <a:off x="3102" y="2730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23,5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28" name="Rectangle 168"/>
                <p:cNvSpPr>
                  <a:spLocks noChangeArrowheads="1"/>
                </p:cNvSpPr>
                <p:nvPr/>
              </p:nvSpPr>
              <p:spPr bwMode="auto">
                <a:xfrm>
                  <a:off x="3096" y="2724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31" name="Group 171"/>
              <p:cNvGrpSpPr>
                <a:grpSpLocks/>
              </p:cNvGrpSpPr>
              <p:nvPr/>
            </p:nvGrpSpPr>
            <p:grpSpPr bwMode="auto">
              <a:xfrm>
                <a:off x="0" y="3114"/>
                <a:ext cx="1208" cy="480"/>
                <a:chOff x="0" y="3114"/>
                <a:chExt cx="1208" cy="480"/>
              </a:xfrm>
            </p:grpSpPr>
            <p:sp>
              <p:nvSpPr>
                <p:cNvPr id="143410" name="Rectangle 50"/>
                <p:cNvSpPr>
                  <a:spLocks noChangeArrowheads="1"/>
                </p:cNvSpPr>
                <p:nvPr/>
              </p:nvSpPr>
              <p:spPr bwMode="auto">
                <a:xfrm>
                  <a:off x="6" y="3120"/>
                  <a:ext cx="1196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Health difficulties </a:t>
                  </a:r>
                  <a:endParaRPr lang="fr-FR" altLang="de-DE" sz="1200"/>
                </a:p>
              </p:txBody>
            </p:sp>
            <p:sp>
              <p:nvSpPr>
                <p:cNvPr id="143530" name="Rectangle 170"/>
                <p:cNvSpPr>
                  <a:spLocks noChangeArrowheads="1"/>
                </p:cNvSpPr>
                <p:nvPr/>
              </p:nvSpPr>
              <p:spPr bwMode="auto">
                <a:xfrm>
                  <a:off x="0" y="3114"/>
                  <a:ext cx="120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33" name="Group 173"/>
              <p:cNvGrpSpPr>
                <a:grpSpLocks/>
              </p:cNvGrpSpPr>
              <p:nvPr/>
            </p:nvGrpSpPr>
            <p:grpSpPr bwMode="auto">
              <a:xfrm>
                <a:off x="1208" y="3114"/>
                <a:ext cx="316" cy="480"/>
                <a:chOff x="1208" y="3114"/>
                <a:chExt cx="316" cy="480"/>
              </a:xfrm>
            </p:grpSpPr>
            <p:sp>
              <p:nvSpPr>
                <p:cNvPr id="143411" name="Rectangle 51"/>
                <p:cNvSpPr>
                  <a:spLocks noChangeArrowheads="1"/>
                </p:cNvSpPr>
                <p:nvPr/>
              </p:nvSpPr>
              <p:spPr bwMode="auto">
                <a:xfrm>
                  <a:off x="1214" y="3120"/>
                  <a:ext cx="30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-0,71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32" name="Rectangle 172"/>
                <p:cNvSpPr>
                  <a:spLocks noChangeArrowheads="1"/>
                </p:cNvSpPr>
                <p:nvPr/>
              </p:nvSpPr>
              <p:spPr bwMode="auto">
                <a:xfrm>
                  <a:off x="1208" y="3114"/>
                  <a:ext cx="3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35" name="Group 175"/>
              <p:cNvGrpSpPr>
                <a:grpSpLocks/>
              </p:cNvGrpSpPr>
              <p:nvPr/>
            </p:nvGrpSpPr>
            <p:grpSpPr bwMode="auto">
              <a:xfrm>
                <a:off x="1524" y="3114"/>
                <a:ext cx="316" cy="480"/>
                <a:chOff x="1524" y="3114"/>
                <a:chExt cx="316" cy="480"/>
              </a:xfrm>
            </p:grpSpPr>
            <p:sp>
              <p:nvSpPr>
                <p:cNvPr id="143412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0" y="3120"/>
                  <a:ext cx="30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387,6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34" name="Rectangle 174"/>
                <p:cNvSpPr>
                  <a:spLocks noChangeArrowheads="1"/>
                </p:cNvSpPr>
                <p:nvPr/>
              </p:nvSpPr>
              <p:spPr bwMode="auto">
                <a:xfrm>
                  <a:off x="1524" y="3114"/>
                  <a:ext cx="3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37" name="Group 177"/>
              <p:cNvGrpSpPr>
                <a:grpSpLocks/>
              </p:cNvGrpSpPr>
              <p:nvPr/>
            </p:nvGrpSpPr>
            <p:grpSpPr bwMode="auto">
              <a:xfrm>
                <a:off x="1840" y="3114"/>
                <a:ext cx="370" cy="480"/>
                <a:chOff x="1840" y="3114"/>
                <a:chExt cx="370" cy="480"/>
              </a:xfrm>
            </p:grpSpPr>
            <p:sp>
              <p:nvSpPr>
                <p:cNvPr id="143413" name="Rectangle 53"/>
                <p:cNvSpPr>
                  <a:spLocks noChangeArrowheads="1"/>
                </p:cNvSpPr>
                <p:nvPr/>
              </p:nvSpPr>
              <p:spPr bwMode="auto">
                <a:xfrm>
                  <a:off x="1846" y="3120"/>
                  <a:ext cx="358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-0,75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36" name="Rectangle 176"/>
                <p:cNvSpPr>
                  <a:spLocks noChangeArrowheads="1"/>
                </p:cNvSpPr>
                <p:nvPr/>
              </p:nvSpPr>
              <p:spPr bwMode="auto">
                <a:xfrm>
                  <a:off x="1840" y="3114"/>
                  <a:ext cx="37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39" name="Group 179"/>
              <p:cNvGrpSpPr>
                <a:grpSpLocks/>
              </p:cNvGrpSpPr>
              <p:nvPr/>
            </p:nvGrpSpPr>
            <p:grpSpPr bwMode="auto">
              <a:xfrm>
                <a:off x="2210" y="3114"/>
                <a:ext cx="479" cy="480"/>
                <a:chOff x="2210" y="3114"/>
                <a:chExt cx="479" cy="480"/>
              </a:xfrm>
            </p:grpSpPr>
            <p:sp>
              <p:nvSpPr>
                <p:cNvPr id="143414" name="Rectangle 54"/>
                <p:cNvSpPr>
                  <a:spLocks noChangeArrowheads="1"/>
                </p:cNvSpPr>
                <p:nvPr/>
              </p:nvSpPr>
              <p:spPr bwMode="auto">
                <a:xfrm>
                  <a:off x="2216" y="3120"/>
                  <a:ext cx="46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449,4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38" name="Rectangle 178"/>
                <p:cNvSpPr>
                  <a:spLocks noChangeArrowheads="1"/>
                </p:cNvSpPr>
                <p:nvPr/>
              </p:nvSpPr>
              <p:spPr bwMode="auto">
                <a:xfrm>
                  <a:off x="2210" y="3114"/>
                  <a:ext cx="47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41" name="Group 181"/>
              <p:cNvGrpSpPr>
                <a:grpSpLocks/>
              </p:cNvGrpSpPr>
              <p:nvPr/>
            </p:nvGrpSpPr>
            <p:grpSpPr bwMode="auto">
              <a:xfrm>
                <a:off x="2689" y="3114"/>
                <a:ext cx="407" cy="480"/>
                <a:chOff x="2689" y="3114"/>
                <a:chExt cx="407" cy="480"/>
              </a:xfrm>
            </p:grpSpPr>
            <p:sp>
              <p:nvSpPr>
                <p:cNvPr id="143415" name="Rectangle 55"/>
                <p:cNvSpPr>
                  <a:spLocks noChangeArrowheads="1"/>
                </p:cNvSpPr>
                <p:nvPr/>
              </p:nvSpPr>
              <p:spPr bwMode="auto">
                <a:xfrm>
                  <a:off x="2695" y="3120"/>
                  <a:ext cx="395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-0,71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40" name="Rectangle 180"/>
                <p:cNvSpPr>
                  <a:spLocks noChangeArrowheads="1"/>
                </p:cNvSpPr>
                <p:nvPr/>
              </p:nvSpPr>
              <p:spPr bwMode="auto">
                <a:xfrm>
                  <a:off x="2689" y="3114"/>
                  <a:ext cx="4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43" name="Group 183"/>
              <p:cNvGrpSpPr>
                <a:grpSpLocks/>
              </p:cNvGrpSpPr>
              <p:nvPr/>
            </p:nvGrpSpPr>
            <p:grpSpPr bwMode="auto">
              <a:xfrm>
                <a:off x="3096" y="3114"/>
                <a:ext cx="409" cy="480"/>
                <a:chOff x="3096" y="3114"/>
                <a:chExt cx="409" cy="480"/>
              </a:xfrm>
            </p:grpSpPr>
            <p:sp>
              <p:nvSpPr>
                <p:cNvPr id="143416" name="Rectangle 56"/>
                <p:cNvSpPr>
                  <a:spLocks noChangeArrowheads="1"/>
                </p:cNvSpPr>
                <p:nvPr/>
              </p:nvSpPr>
              <p:spPr bwMode="auto">
                <a:xfrm>
                  <a:off x="3102" y="3120"/>
                  <a:ext cx="39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567,3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42" name="Rectangle 182"/>
                <p:cNvSpPr>
                  <a:spLocks noChangeArrowheads="1"/>
                </p:cNvSpPr>
                <p:nvPr/>
              </p:nvSpPr>
              <p:spPr bwMode="auto">
                <a:xfrm>
                  <a:off x="3096" y="3114"/>
                  <a:ext cx="40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45" name="Group 185"/>
              <p:cNvGrpSpPr>
                <a:grpSpLocks/>
              </p:cNvGrpSpPr>
              <p:nvPr/>
            </p:nvGrpSpPr>
            <p:grpSpPr bwMode="auto">
              <a:xfrm>
                <a:off x="0" y="3600"/>
                <a:ext cx="1208" cy="480"/>
                <a:chOff x="0" y="3600"/>
                <a:chExt cx="1208" cy="480"/>
              </a:xfrm>
            </p:grpSpPr>
            <p:sp>
              <p:nvSpPr>
                <p:cNvPr id="143417" name="Rectangle 57"/>
                <p:cNvSpPr>
                  <a:spLocks noChangeArrowheads="1"/>
                </p:cNvSpPr>
                <p:nvPr/>
              </p:nvSpPr>
              <p:spPr bwMode="auto">
                <a:xfrm>
                  <a:off x="6" y="3606"/>
                  <a:ext cx="1196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r"/>
                  <a:r>
                    <a:rPr lang="de-DE" altLang="de-DE" sz="1200">
                      <a:solidFill>
                        <a:srgbClr val="850111"/>
                      </a:solidFill>
                      <a:latin typeface="Arial" charset="0"/>
                      <a:cs typeface="Arial" charset="0"/>
                    </a:rPr>
                    <a:t>Weak social ties</a:t>
                  </a:r>
                  <a:r>
                    <a:rPr lang="fr-FR" altLang="de-DE" sz="1200">
                      <a:solidFill>
                        <a:srgbClr val="850111"/>
                      </a:solidFill>
                      <a:latin typeface="Arial" charset="0"/>
                      <a:cs typeface="Arial" charset="0"/>
                    </a:rPr>
                    <a:t> </a:t>
                  </a:r>
                </a:p>
              </p:txBody>
            </p:sp>
            <p:sp>
              <p:nvSpPr>
                <p:cNvPr id="143544" name="Rectangle 184"/>
                <p:cNvSpPr>
                  <a:spLocks noChangeArrowheads="1"/>
                </p:cNvSpPr>
                <p:nvPr/>
              </p:nvSpPr>
              <p:spPr bwMode="auto">
                <a:xfrm>
                  <a:off x="0" y="3600"/>
                  <a:ext cx="120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47" name="Group 187"/>
              <p:cNvGrpSpPr>
                <a:grpSpLocks/>
              </p:cNvGrpSpPr>
              <p:nvPr/>
            </p:nvGrpSpPr>
            <p:grpSpPr bwMode="auto">
              <a:xfrm>
                <a:off x="1208" y="3600"/>
                <a:ext cx="316" cy="480"/>
                <a:chOff x="1208" y="3600"/>
                <a:chExt cx="316" cy="480"/>
              </a:xfrm>
            </p:grpSpPr>
            <p:sp>
              <p:nvSpPr>
                <p:cNvPr id="143418" name="Rectangle 58"/>
                <p:cNvSpPr>
                  <a:spLocks noChangeArrowheads="1"/>
                </p:cNvSpPr>
                <p:nvPr/>
              </p:nvSpPr>
              <p:spPr bwMode="auto">
                <a:xfrm>
                  <a:off x="1214" y="3606"/>
                  <a:ext cx="30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-1,61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46" name="Rectangle 186"/>
                <p:cNvSpPr>
                  <a:spLocks noChangeArrowheads="1"/>
                </p:cNvSpPr>
                <p:nvPr/>
              </p:nvSpPr>
              <p:spPr bwMode="auto">
                <a:xfrm>
                  <a:off x="1208" y="3600"/>
                  <a:ext cx="3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49" name="Group 189"/>
              <p:cNvGrpSpPr>
                <a:grpSpLocks/>
              </p:cNvGrpSpPr>
              <p:nvPr/>
            </p:nvGrpSpPr>
            <p:grpSpPr bwMode="auto">
              <a:xfrm>
                <a:off x="1524" y="3600"/>
                <a:ext cx="316" cy="480"/>
                <a:chOff x="1524" y="3600"/>
                <a:chExt cx="316" cy="480"/>
              </a:xfrm>
            </p:grpSpPr>
            <p:sp>
              <p:nvSpPr>
                <p:cNvPr id="143419" name="Rectangle 59"/>
                <p:cNvSpPr>
                  <a:spLocks noChangeArrowheads="1"/>
                </p:cNvSpPr>
                <p:nvPr/>
              </p:nvSpPr>
              <p:spPr bwMode="auto">
                <a:xfrm>
                  <a:off x="1530" y="3606"/>
                  <a:ext cx="30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1218,8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4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524" y="3600"/>
                  <a:ext cx="3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51" name="Group 191"/>
              <p:cNvGrpSpPr>
                <a:grpSpLocks/>
              </p:cNvGrpSpPr>
              <p:nvPr/>
            </p:nvGrpSpPr>
            <p:grpSpPr bwMode="auto">
              <a:xfrm>
                <a:off x="1840" y="3600"/>
                <a:ext cx="370" cy="480"/>
                <a:chOff x="1840" y="3600"/>
                <a:chExt cx="370" cy="480"/>
              </a:xfrm>
            </p:grpSpPr>
            <p:sp>
              <p:nvSpPr>
                <p:cNvPr id="143420" name="Rectangle 60"/>
                <p:cNvSpPr>
                  <a:spLocks noChangeArrowheads="1"/>
                </p:cNvSpPr>
                <p:nvPr/>
              </p:nvSpPr>
              <p:spPr bwMode="auto">
                <a:xfrm>
                  <a:off x="1846" y="3606"/>
                  <a:ext cx="358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-1,76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5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840" y="3600"/>
                  <a:ext cx="37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53" name="Group 193"/>
              <p:cNvGrpSpPr>
                <a:grpSpLocks/>
              </p:cNvGrpSpPr>
              <p:nvPr/>
            </p:nvGrpSpPr>
            <p:grpSpPr bwMode="auto">
              <a:xfrm>
                <a:off x="2210" y="3600"/>
                <a:ext cx="479" cy="480"/>
                <a:chOff x="2210" y="3600"/>
                <a:chExt cx="479" cy="480"/>
              </a:xfrm>
            </p:grpSpPr>
            <p:sp>
              <p:nvSpPr>
                <p:cNvPr id="143421" name="Rectangle 61"/>
                <p:cNvSpPr>
                  <a:spLocks noChangeArrowheads="1"/>
                </p:cNvSpPr>
                <p:nvPr/>
              </p:nvSpPr>
              <p:spPr bwMode="auto">
                <a:xfrm>
                  <a:off x="2216" y="3606"/>
                  <a:ext cx="46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1470,5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52" name="Rectangle 192"/>
                <p:cNvSpPr>
                  <a:spLocks noChangeArrowheads="1"/>
                </p:cNvSpPr>
                <p:nvPr/>
              </p:nvSpPr>
              <p:spPr bwMode="auto">
                <a:xfrm>
                  <a:off x="2210" y="3600"/>
                  <a:ext cx="47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55" name="Group 195"/>
              <p:cNvGrpSpPr>
                <a:grpSpLocks/>
              </p:cNvGrpSpPr>
              <p:nvPr/>
            </p:nvGrpSpPr>
            <p:grpSpPr bwMode="auto">
              <a:xfrm>
                <a:off x="2689" y="3600"/>
                <a:ext cx="407" cy="480"/>
                <a:chOff x="2689" y="3600"/>
                <a:chExt cx="407" cy="480"/>
              </a:xfrm>
            </p:grpSpPr>
            <p:sp>
              <p:nvSpPr>
                <p:cNvPr id="143422" name="Rectangle 62"/>
                <p:cNvSpPr>
                  <a:spLocks noChangeArrowheads="1"/>
                </p:cNvSpPr>
                <p:nvPr/>
              </p:nvSpPr>
              <p:spPr bwMode="auto">
                <a:xfrm>
                  <a:off x="2695" y="3606"/>
                  <a:ext cx="395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-1,68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54" name="Rectangle 194"/>
                <p:cNvSpPr>
                  <a:spLocks noChangeArrowheads="1"/>
                </p:cNvSpPr>
                <p:nvPr/>
              </p:nvSpPr>
              <p:spPr bwMode="auto">
                <a:xfrm>
                  <a:off x="2689" y="3600"/>
                  <a:ext cx="4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57" name="Group 197"/>
              <p:cNvGrpSpPr>
                <a:grpSpLocks/>
              </p:cNvGrpSpPr>
              <p:nvPr/>
            </p:nvGrpSpPr>
            <p:grpSpPr bwMode="auto">
              <a:xfrm>
                <a:off x="3096" y="3600"/>
                <a:ext cx="409" cy="480"/>
                <a:chOff x="3096" y="3600"/>
                <a:chExt cx="409" cy="480"/>
              </a:xfrm>
            </p:grpSpPr>
            <p:sp>
              <p:nvSpPr>
                <p:cNvPr id="143423" name="Rectangle 63"/>
                <p:cNvSpPr>
                  <a:spLocks noChangeArrowheads="1"/>
                </p:cNvSpPr>
                <p:nvPr/>
              </p:nvSpPr>
              <p:spPr bwMode="auto">
                <a:xfrm>
                  <a:off x="3102" y="3606"/>
                  <a:ext cx="39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1890,4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56" name="Rectangle 196"/>
                <p:cNvSpPr>
                  <a:spLocks noChangeArrowheads="1"/>
                </p:cNvSpPr>
                <p:nvPr/>
              </p:nvSpPr>
              <p:spPr bwMode="auto">
                <a:xfrm>
                  <a:off x="3096" y="3600"/>
                  <a:ext cx="40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59" name="Group 199"/>
              <p:cNvGrpSpPr>
                <a:grpSpLocks/>
              </p:cNvGrpSpPr>
              <p:nvPr/>
            </p:nvGrpSpPr>
            <p:grpSpPr bwMode="auto">
              <a:xfrm>
                <a:off x="0" y="4086"/>
                <a:ext cx="1208" cy="384"/>
                <a:chOff x="0" y="4086"/>
                <a:chExt cx="1208" cy="384"/>
              </a:xfrm>
            </p:grpSpPr>
            <p:sp>
              <p:nvSpPr>
                <p:cNvPr id="143424" name="Rectangle 64"/>
                <p:cNvSpPr>
                  <a:spLocks noChangeArrowheads="1"/>
                </p:cNvSpPr>
                <p:nvPr/>
              </p:nvSpPr>
              <p:spPr bwMode="auto">
                <a:xfrm>
                  <a:off x="6" y="4092"/>
                  <a:ext cx="1196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Physical insecurity</a:t>
                  </a:r>
                  <a:endParaRPr lang="fr-FR" altLang="de-DE" sz="1200"/>
                </a:p>
              </p:txBody>
            </p:sp>
            <p:sp>
              <p:nvSpPr>
                <p:cNvPr id="143558" name="Rectangle 198"/>
                <p:cNvSpPr>
                  <a:spLocks noChangeArrowheads="1"/>
                </p:cNvSpPr>
                <p:nvPr/>
              </p:nvSpPr>
              <p:spPr bwMode="auto">
                <a:xfrm>
                  <a:off x="0" y="4086"/>
                  <a:ext cx="120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61" name="Group 201"/>
              <p:cNvGrpSpPr>
                <a:grpSpLocks/>
              </p:cNvGrpSpPr>
              <p:nvPr/>
            </p:nvGrpSpPr>
            <p:grpSpPr bwMode="auto">
              <a:xfrm>
                <a:off x="1208" y="4086"/>
                <a:ext cx="316" cy="384"/>
                <a:chOff x="1208" y="4086"/>
                <a:chExt cx="316" cy="384"/>
              </a:xfrm>
            </p:grpSpPr>
            <p:sp>
              <p:nvSpPr>
                <p:cNvPr id="143425" name="Rectangle 65"/>
                <p:cNvSpPr>
                  <a:spLocks noChangeArrowheads="1"/>
                </p:cNvSpPr>
                <p:nvPr/>
              </p:nvSpPr>
              <p:spPr bwMode="auto">
                <a:xfrm>
                  <a:off x="1214" y="4092"/>
                  <a:ext cx="30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-0,19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60" name="Rectangle 200"/>
                <p:cNvSpPr>
                  <a:spLocks noChangeArrowheads="1"/>
                </p:cNvSpPr>
                <p:nvPr/>
              </p:nvSpPr>
              <p:spPr bwMode="auto">
                <a:xfrm>
                  <a:off x="1208" y="4086"/>
                  <a:ext cx="3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63" name="Group 203"/>
              <p:cNvGrpSpPr>
                <a:grpSpLocks/>
              </p:cNvGrpSpPr>
              <p:nvPr/>
            </p:nvGrpSpPr>
            <p:grpSpPr bwMode="auto">
              <a:xfrm>
                <a:off x="1524" y="4086"/>
                <a:ext cx="316" cy="384"/>
                <a:chOff x="1524" y="4086"/>
                <a:chExt cx="316" cy="384"/>
              </a:xfrm>
            </p:grpSpPr>
            <p:sp>
              <p:nvSpPr>
                <p:cNvPr id="143426" name="Rectangle 66"/>
                <p:cNvSpPr>
                  <a:spLocks noChangeArrowheads="1"/>
                </p:cNvSpPr>
                <p:nvPr/>
              </p:nvSpPr>
              <p:spPr bwMode="auto">
                <a:xfrm>
                  <a:off x="1530" y="4092"/>
                  <a:ext cx="30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19,6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62" name="Rectangle 202"/>
                <p:cNvSpPr>
                  <a:spLocks noChangeArrowheads="1"/>
                </p:cNvSpPr>
                <p:nvPr/>
              </p:nvSpPr>
              <p:spPr bwMode="auto">
                <a:xfrm>
                  <a:off x="1524" y="4086"/>
                  <a:ext cx="3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65" name="Group 205"/>
              <p:cNvGrpSpPr>
                <a:grpSpLocks/>
              </p:cNvGrpSpPr>
              <p:nvPr/>
            </p:nvGrpSpPr>
            <p:grpSpPr bwMode="auto">
              <a:xfrm>
                <a:off x="1840" y="4086"/>
                <a:ext cx="370" cy="384"/>
                <a:chOff x="1840" y="4086"/>
                <a:chExt cx="370" cy="384"/>
              </a:xfrm>
            </p:grpSpPr>
            <p:sp>
              <p:nvSpPr>
                <p:cNvPr id="143427" name="Rectangle 67"/>
                <p:cNvSpPr>
                  <a:spLocks noChangeArrowheads="1"/>
                </p:cNvSpPr>
                <p:nvPr/>
              </p:nvSpPr>
              <p:spPr bwMode="auto">
                <a:xfrm>
                  <a:off x="1846" y="4092"/>
                  <a:ext cx="35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-0,15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64" name="Rectangle 204"/>
                <p:cNvSpPr>
                  <a:spLocks noChangeArrowheads="1"/>
                </p:cNvSpPr>
                <p:nvPr/>
              </p:nvSpPr>
              <p:spPr bwMode="auto">
                <a:xfrm>
                  <a:off x="1840" y="408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67" name="Group 207"/>
              <p:cNvGrpSpPr>
                <a:grpSpLocks/>
              </p:cNvGrpSpPr>
              <p:nvPr/>
            </p:nvGrpSpPr>
            <p:grpSpPr bwMode="auto">
              <a:xfrm>
                <a:off x="2210" y="4086"/>
                <a:ext cx="479" cy="384"/>
                <a:chOff x="2210" y="4086"/>
                <a:chExt cx="479" cy="384"/>
              </a:xfrm>
            </p:grpSpPr>
            <p:sp>
              <p:nvSpPr>
                <p:cNvPr id="143428" name="Rectangle 68"/>
                <p:cNvSpPr>
                  <a:spLocks noChangeArrowheads="1"/>
                </p:cNvSpPr>
                <p:nvPr/>
              </p:nvSpPr>
              <p:spPr bwMode="auto">
                <a:xfrm>
                  <a:off x="2216" y="4092"/>
                  <a:ext cx="46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12,5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66" name="Rectangle 206"/>
                <p:cNvSpPr>
                  <a:spLocks noChangeArrowheads="1"/>
                </p:cNvSpPr>
                <p:nvPr/>
              </p:nvSpPr>
              <p:spPr bwMode="auto">
                <a:xfrm>
                  <a:off x="2210" y="4086"/>
                  <a:ext cx="47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69" name="Group 209"/>
              <p:cNvGrpSpPr>
                <a:grpSpLocks/>
              </p:cNvGrpSpPr>
              <p:nvPr/>
            </p:nvGrpSpPr>
            <p:grpSpPr bwMode="auto">
              <a:xfrm>
                <a:off x="2689" y="4086"/>
                <a:ext cx="407" cy="384"/>
                <a:chOff x="2689" y="4086"/>
                <a:chExt cx="407" cy="384"/>
              </a:xfrm>
            </p:grpSpPr>
            <p:sp>
              <p:nvSpPr>
                <p:cNvPr id="143429" name="Rectangle 69"/>
                <p:cNvSpPr>
                  <a:spLocks noChangeArrowheads="1"/>
                </p:cNvSpPr>
                <p:nvPr/>
              </p:nvSpPr>
              <p:spPr bwMode="auto">
                <a:xfrm>
                  <a:off x="2695" y="4092"/>
                  <a:ext cx="395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-0,19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68" name="Rectangle 208"/>
                <p:cNvSpPr>
                  <a:spLocks noChangeArrowheads="1"/>
                </p:cNvSpPr>
                <p:nvPr/>
              </p:nvSpPr>
              <p:spPr bwMode="auto">
                <a:xfrm>
                  <a:off x="2689" y="4086"/>
                  <a:ext cx="40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71" name="Group 211"/>
              <p:cNvGrpSpPr>
                <a:grpSpLocks/>
              </p:cNvGrpSpPr>
              <p:nvPr/>
            </p:nvGrpSpPr>
            <p:grpSpPr bwMode="auto">
              <a:xfrm>
                <a:off x="3096" y="4086"/>
                <a:ext cx="409" cy="384"/>
                <a:chOff x="3096" y="4086"/>
                <a:chExt cx="409" cy="384"/>
              </a:xfrm>
            </p:grpSpPr>
            <p:sp>
              <p:nvSpPr>
                <p:cNvPr id="143430" name="Rectangle 70"/>
                <p:cNvSpPr>
                  <a:spLocks noChangeArrowheads="1"/>
                </p:cNvSpPr>
                <p:nvPr/>
              </p:nvSpPr>
              <p:spPr bwMode="auto">
                <a:xfrm>
                  <a:off x="3102" y="409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26,7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70" name="Rectangle 210"/>
                <p:cNvSpPr>
                  <a:spLocks noChangeArrowheads="1"/>
                </p:cNvSpPr>
                <p:nvPr/>
              </p:nvSpPr>
              <p:spPr bwMode="auto">
                <a:xfrm>
                  <a:off x="3096" y="408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73" name="Group 213"/>
              <p:cNvGrpSpPr>
                <a:grpSpLocks/>
              </p:cNvGrpSpPr>
              <p:nvPr/>
            </p:nvGrpSpPr>
            <p:grpSpPr bwMode="auto">
              <a:xfrm>
                <a:off x="0" y="4476"/>
                <a:ext cx="1208" cy="480"/>
                <a:chOff x="0" y="4476"/>
                <a:chExt cx="1208" cy="480"/>
              </a:xfrm>
            </p:grpSpPr>
            <p:sp>
              <p:nvSpPr>
                <p:cNvPr id="143431" name="Rectangle 71"/>
                <p:cNvSpPr>
                  <a:spLocks noChangeArrowheads="1"/>
                </p:cNvSpPr>
                <p:nvPr/>
              </p:nvSpPr>
              <p:spPr bwMode="auto">
                <a:xfrm>
                  <a:off x="6" y="4482"/>
                  <a:ext cx="1196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r"/>
                  <a:r>
                    <a:rPr lang="de-DE" altLang="de-DE" sz="1200">
                      <a:latin typeface="Arial" charset="0"/>
                      <a:cs typeface="Arial" charset="0"/>
                    </a:rPr>
                    <a:t>Diff related to the environment</a:t>
                  </a:r>
                  <a:r>
                    <a:rPr lang="fr-FR" altLang="de-DE" sz="1200">
                      <a:latin typeface="Arial" charset="0"/>
                      <a:cs typeface="Arial" charset="0"/>
                    </a:rPr>
                    <a:t> </a:t>
                  </a:r>
                </a:p>
              </p:txBody>
            </p:sp>
            <p:sp>
              <p:nvSpPr>
                <p:cNvPr id="143572" name="Rectangle 212"/>
                <p:cNvSpPr>
                  <a:spLocks noChangeArrowheads="1"/>
                </p:cNvSpPr>
                <p:nvPr/>
              </p:nvSpPr>
              <p:spPr bwMode="auto">
                <a:xfrm>
                  <a:off x="0" y="4476"/>
                  <a:ext cx="120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75" name="Group 215"/>
              <p:cNvGrpSpPr>
                <a:grpSpLocks/>
              </p:cNvGrpSpPr>
              <p:nvPr/>
            </p:nvGrpSpPr>
            <p:grpSpPr bwMode="auto">
              <a:xfrm>
                <a:off x="1208" y="4476"/>
                <a:ext cx="316" cy="480"/>
                <a:chOff x="1208" y="4476"/>
                <a:chExt cx="316" cy="480"/>
              </a:xfrm>
            </p:grpSpPr>
            <p:sp>
              <p:nvSpPr>
                <p:cNvPr id="143432" name="Rectangle 72"/>
                <p:cNvSpPr>
                  <a:spLocks noChangeArrowheads="1"/>
                </p:cNvSpPr>
                <p:nvPr/>
              </p:nvSpPr>
              <p:spPr bwMode="auto">
                <a:xfrm>
                  <a:off x="1214" y="4482"/>
                  <a:ext cx="30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-0,22</a:t>
                  </a:r>
                  <a:endParaRPr lang="fr-FR" altLang="de-DE" sz="1200"/>
                </a:p>
              </p:txBody>
            </p:sp>
            <p:sp>
              <p:nvSpPr>
                <p:cNvPr id="14357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208" y="4476"/>
                  <a:ext cx="3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77" name="Group 217"/>
              <p:cNvGrpSpPr>
                <a:grpSpLocks/>
              </p:cNvGrpSpPr>
              <p:nvPr/>
            </p:nvGrpSpPr>
            <p:grpSpPr bwMode="auto">
              <a:xfrm>
                <a:off x="1524" y="4476"/>
                <a:ext cx="316" cy="480"/>
                <a:chOff x="1524" y="4476"/>
                <a:chExt cx="316" cy="480"/>
              </a:xfrm>
            </p:grpSpPr>
            <p:sp>
              <p:nvSpPr>
                <p:cNvPr id="143433" name="Rectangle 73"/>
                <p:cNvSpPr>
                  <a:spLocks noChangeArrowheads="1"/>
                </p:cNvSpPr>
                <p:nvPr/>
              </p:nvSpPr>
              <p:spPr bwMode="auto">
                <a:xfrm>
                  <a:off x="1530" y="4482"/>
                  <a:ext cx="30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7,1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76" name="Rectangle 216"/>
                <p:cNvSpPr>
                  <a:spLocks noChangeArrowheads="1"/>
                </p:cNvSpPr>
                <p:nvPr/>
              </p:nvSpPr>
              <p:spPr bwMode="auto">
                <a:xfrm>
                  <a:off x="1524" y="4476"/>
                  <a:ext cx="3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79" name="Group 219"/>
              <p:cNvGrpSpPr>
                <a:grpSpLocks/>
              </p:cNvGrpSpPr>
              <p:nvPr/>
            </p:nvGrpSpPr>
            <p:grpSpPr bwMode="auto">
              <a:xfrm>
                <a:off x="1840" y="4476"/>
                <a:ext cx="370" cy="480"/>
                <a:chOff x="1840" y="4476"/>
                <a:chExt cx="370" cy="480"/>
              </a:xfrm>
            </p:grpSpPr>
            <p:sp>
              <p:nvSpPr>
                <p:cNvPr id="143434" name="Rectangle 74"/>
                <p:cNvSpPr>
                  <a:spLocks noChangeArrowheads="1"/>
                </p:cNvSpPr>
                <p:nvPr/>
              </p:nvSpPr>
              <p:spPr bwMode="auto">
                <a:xfrm>
                  <a:off x="1846" y="4482"/>
                  <a:ext cx="358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-0,25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78" name="Rectangle 218"/>
                <p:cNvSpPr>
                  <a:spLocks noChangeArrowheads="1"/>
                </p:cNvSpPr>
                <p:nvPr/>
              </p:nvSpPr>
              <p:spPr bwMode="auto">
                <a:xfrm>
                  <a:off x="1840" y="4476"/>
                  <a:ext cx="37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81" name="Group 221"/>
              <p:cNvGrpSpPr>
                <a:grpSpLocks/>
              </p:cNvGrpSpPr>
              <p:nvPr/>
            </p:nvGrpSpPr>
            <p:grpSpPr bwMode="auto">
              <a:xfrm>
                <a:off x="2210" y="4476"/>
                <a:ext cx="479" cy="480"/>
                <a:chOff x="2210" y="4476"/>
                <a:chExt cx="479" cy="480"/>
              </a:xfrm>
            </p:grpSpPr>
            <p:sp>
              <p:nvSpPr>
                <p:cNvPr id="143435" name="Rectangle 75"/>
                <p:cNvSpPr>
                  <a:spLocks noChangeArrowheads="1"/>
                </p:cNvSpPr>
                <p:nvPr/>
              </p:nvSpPr>
              <p:spPr bwMode="auto">
                <a:xfrm>
                  <a:off x="2216" y="4482"/>
                  <a:ext cx="46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8,6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80" name="Rectangle 220"/>
                <p:cNvSpPr>
                  <a:spLocks noChangeArrowheads="1"/>
                </p:cNvSpPr>
                <p:nvPr/>
              </p:nvSpPr>
              <p:spPr bwMode="auto">
                <a:xfrm>
                  <a:off x="2210" y="4476"/>
                  <a:ext cx="47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83" name="Group 223"/>
              <p:cNvGrpSpPr>
                <a:grpSpLocks/>
              </p:cNvGrpSpPr>
              <p:nvPr/>
            </p:nvGrpSpPr>
            <p:grpSpPr bwMode="auto">
              <a:xfrm>
                <a:off x="2689" y="4476"/>
                <a:ext cx="407" cy="480"/>
                <a:chOff x="2689" y="4476"/>
                <a:chExt cx="407" cy="480"/>
              </a:xfrm>
            </p:grpSpPr>
            <p:sp>
              <p:nvSpPr>
                <p:cNvPr id="143436" name="Rectangle 76"/>
                <p:cNvSpPr>
                  <a:spLocks noChangeArrowheads="1"/>
                </p:cNvSpPr>
                <p:nvPr/>
              </p:nvSpPr>
              <p:spPr bwMode="auto">
                <a:xfrm>
                  <a:off x="2695" y="4482"/>
                  <a:ext cx="395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-0,33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82" name="Rectangle 222"/>
                <p:cNvSpPr>
                  <a:spLocks noChangeArrowheads="1"/>
                </p:cNvSpPr>
                <p:nvPr/>
              </p:nvSpPr>
              <p:spPr bwMode="auto">
                <a:xfrm>
                  <a:off x="2689" y="4476"/>
                  <a:ext cx="4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3585" name="Group 225"/>
              <p:cNvGrpSpPr>
                <a:grpSpLocks/>
              </p:cNvGrpSpPr>
              <p:nvPr/>
            </p:nvGrpSpPr>
            <p:grpSpPr bwMode="auto">
              <a:xfrm>
                <a:off x="3096" y="4476"/>
                <a:ext cx="409" cy="480"/>
                <a:chOff x="3096" y="4476"/>
                <a:chExt cx="409" cy="480"/>
              </a:xfrm>
            </p:grpSpPr>
            <p:sp>
              <p:nvSpPr>
                <p:cNvPr id="143437" name="Rectangle 77"/>
                <p:cNvSpPr>
                  <a:spLocks noChangeArrowheads="1"/>
                </p:cNvSpPr>
                <p:nvPr/>
              </p:nvSpPr>
              <p:spPr bwMode="auto">
                <a:xfrm>
                  <a:off x="3102" y="4482"/>
                  <a:ext cx="39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20,1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3584" name="Rectangle 224"/>
                <p:cNvSpPr>
                  <a:spLocks noChangeArrowheads="1"/>
                </p:cNvSpPr>
                <p:nvPr/>
              </p:nvSpPr>
              <p:spPr bwMode="auto">
                <a:xfrm>
                  <a:off x="3096" y="4476"/>
                  <a:ext cx="40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143587" name="Rectangle 227"/>
            <p:cNvSpPr>
              <a:spLocks noChangeArrowheads="1"/>
            </p:cNvSpPr>
            <p:nvPr/>
          </p:nvSpPr>
          <p:spPr bwMode="auto">
            <a:xfrm>
              <a:off x="-2" y="-2"/>
              <a:ext cx="3509" cy="4960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Econometrics of qualititative variables with panel data : models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Individual unobserved heterogeneity is usually taken into account by an individual effect : Yit=Xit*b+Ui+Wit</a:t>
            </a:r>
          </a:p>
          <a:p>
            <a:r>
              <a:rPr lang="en-GB" altLang="de-DE"/>
              <a:t>With F(Wit/Xi;Ui)=F(Wit)</a:t>
            </a:r>
          </a:p>
          <a:p>
            <a:r>
              <a:rPr lang="en-GB" altLang="de-DE"/>
              <a:t>The true question is about the exogeneity of Ui conditional on Xi (Lechner, Lollivier, Magnac ; The Econometrics of Panel Data) rather to decide if Ui is a fixed or a random effect (only parametric restrictions).</a:t>
            </a:r>
          </a:p>
          <a:p>
            <a:pPr lvl="1"/>
            <a:r>
              <a:rPr lang="en-GB" altLang="de-DE"/>
              <a:t>Fixed effect : no parametric assumption on the distribution of U, but implicit correlation between Ui and Xi</a:t>
            </a:r>
          </a:p>
          <a:p>
            <a:pPr lvl="1"/>
            <a:r>
              <a:rPr lang="en-GB" altLang="de-DE"/>
              <a:t>Random effect : can be parameterized as Ui=Xi*c+Vi, or as in the Mundlak style Ui=Xi.*c+Vi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Econometrics of qualititative variables with panel data : Estimation of static models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No assumption on the distribution of Ui : conditional logit</a:t>
            </a:r>
          </a:p>
          <a:p>
            <a:pPr lvl="1"/>
            <a:r>
              <a:rPr lang="en-GB" altLang="de-DE"/>
              <a:t>Loss of efficiency</a:t>
            </a:r>
          </a:p>
          <a:p>
            <a:pPr lvl="1"/>
            <a:r>
              <a:rPr lang="en-GB" altLang="de-DE"/>
              <a:t>Only binary variables (high satisfaction and low satisfaction)</a:t>
            </a:r>
          </a:p>
          <a:p>
            <a:r>
              <a:rPr lang="en-GB" altLang="de-DE"/>
              <a:t>Assumption on the distribution of Ui : augmented probit</a:t>
            </a:r>
          </a:p>
          <a:p>
            <a:pPr lvl="1"/>
            <a:r>
              <a:rPr lang="en-GB" altLang="de-DE"/>
              <a:t>Yit=Xit*b+Xi.*c+Vi+Wit</a:t>
            </a:r>
          </a:p>
          <a:p>
            <a:pPr lvl="1"/>
            <a:r>
              <a:rPr lang="en-GB" altLang="de-DE"/>
              <a:t>Exogeneity F(Vi+Wi/Xi)=F(Vi+Wi)</a:t>
            </a:r>
          </a:p>
          <a:p>
            <a:pPr lvl="1"/>
            <a:r>
              <a:rPr lang="en-GB" altLang="de-DE"/>
              <a:t>The pooled probit estimator is consistent and normal</a:t>
            </a:r>
          </a:p>
          <a:p>
            <a:pPr lvl="2"/>
            <a:r>
              <a:rPr lang="en-GB" altLang="de-DE"/>
              <a:t>PMV or moment</a:t>
            </a:r>
          </a:p>
          <a:p>
            <a:pPr lvl="1"/>
            <a:r>
              <a:rPr lang="en-GB" altLang="de-DE"/>
              <a:t>The matrix variance of this estimator can be computed with bootstrap methods.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9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Panel estimators : augmented probit</a:t>
            </a:r>
          </a:p>
        </p:txBody>
      </p:sp>
      <p:grpSp>
        <p:nvGrpSpPr>
          <p:cNvPr id="144480" name="Group 96"/>
          <p:cNvGrpSpPr>
            <a:grpSpLocks/>
          </p:cNvGrpSpPr>
          <p:nvPr/>
        </p:nvGrpSpPr>
        <p:grpSpPr bwMode="auto">
          <a:xfrm>
            <a:off x="2362200" y="2057400"/>
            <a:ext cx="4572000" cy="2819400"/>
            <a:chOff x="-2" y="-2"/>
            <a:chExt cx="1403" cy="5758"/>
          </a:xfrm>
        </p:grpSpPr>
        <p:grpSp>
          <p:nvGrpSpPr>
            <p:cNvPr id="144478" name="Group 94"/>
            <p:cNvGrpSpPr>
              <a:grpSpLocks/>
            </p:cNvGrpSpPr>
            <p:nvPr/>
          </p:nvGrpSpPr>
          <p:grpSpPr bwMode="auto">
            <a:xfrm>
              <a:off x="0" y="0"/>
              <a:ext cx="1399" cy="5754"/>
              <a:chOff x="0" y="0"/>
              <a:chExt cx="1399" cy="5754"/>
            </a:xfrm>
          </p:grpSpPr>
          <p:grpSp>
            <p:nvGrpSpPr>
              <p:cNvPr id="144419" name="Group 35"/>
              <p:cNvGrpSpPr>
                <a:grpSpLocks/>
              </p:cNvGrpSpPr>
              <p:nvPr/>
            </p:nvGrpSpPr>
            <p:grpSpPr bwMode="auto">
              <a:xfrm>
                <a:off x="0" y="0"/>
                <a:ext cx="919" cy="666"/>
                <a:chOff x="0" y="0"/>
                <a:chExt cx="919" cy="666"/>
              </a:xfrm>
            </p:grpSpPr>
            <p:sp>
              <p:nvSpPr>
                <p:cNvPr id="144388" name="Rectangle 4"/>
                <p:cNvSpPr>
                  <a:spLocks noChangeArrowheads="1"/>
                </p:cNvSpPr>
                <p:nvPr/>
              </p:nvSpPr>
              <p:spPr bwMode="auto">
                <a:xfrm>
                  <a:off x="6" y="6"/>
                  <a:ext cx="907" cy="6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lang="fr-FR" altLang="de-DE" sz="1200"/>
                </a:p>
              </p:txBody>
            </p:sp>
            <p:sp>
              <p:nvSpPr>
                <p:cNvPr id="144418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19" cy="6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21" name="Group 37"/>
              <p:cNvGrpSpPr>
                <a:grpSpLocks/>
              </p:cNvGrpSpPr>
              <p:nvPr/>
            </p:nvGrpSpPr>
            <p:grpSpPr bwMode="auto">
              <a:xfrm>
                <a:off x="919" y="0"/>
                <a:ext cx="240" cy="666"/>
                <a:chOff x="919" y="0"/>
                <a:chExt cx="240" cy="666"/>
              </a:xfrm>
            </p:grpSpPr>
            <p:sp>
              <p:nvSpPr>
                <p:cNvPr id="144389" name="Rectangle 5"/>
                <p:cNvSpPr>
                  <a:spLocks noChangeArrowheads="1"/>
                </p:cNvSpPr>
                <p:nvPr/>
              </p:nvSpPr>
              <p:spPr bwMode="auto">
                <a:xfrm>
                  <a:off x="925" y="6"/>
                  <a:ext cx="228" cy="6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Estim</a:t>
                  </a:r>
                  <a:endParaRPr lang="fr-FR" altLang="de-DE" sz="1200"/>
                </a:p>
              </p:txBody>
            </p:sp>
            <p:sp>
              <p:nvSpPr>
                <p:cNvPr id="144420" name="Rectangle 36"/>
                <p:cNvSpPr>
                  <a:spLocks noChangeArrowheads="1"/>
                </p:cNvSpPr>
                <p:nvPr/>
              </p:nvSpPr>
              <p:spPr bwMode="auto">
                <a:xfrm>
                  <a:off x="919" y="0"/>
                  <a:ext cx="240" cy="6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23" name="Group 39"/>
              <p:cNvGrpSpPr>
                <a:grpSpLocks/>
              </p:cNvGrpSpPr>
              <p:nvPr/>
            </p:nvGrpSpPr>
            <p:grpSpPr bwMode="auto">
              <a:xfrm>
                <a:off x="1159" y="0"/>
                <a:ext cx="240" cy="666"/>
                <a:chOff x="1159" y="0"/>
                <a:chExt cx="240" cy="666"/>
              </a:xfrm>
            </p:grpSpPr>
            <p:sp>
              <p:nvSpPr>
                <p:cNvPr id="144390" name="Rectangle 6"/>
                <p:cNvSpPr>
                  <a:spLocks noChangeArrowheads="1"/>
                </p:cNvSpPr>
                <p:nvPr/>
              </p:nvSpPr>
              <p:spPr bwMode="auto">
                <a:xfrm>
                  <a:off x="1165" y="6"/>
                  <a:ext cx="228" cy="6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Wald</a:t>
                  </a:r>
                  <a:endParaRPr lang="fr-FR" altLang="de-DE" sz="1200"/>
                </a:p>
              </p:txBody>
            </p:sp>
            <p:sp>
              <p:nvSpPr>
                <p:cNvPr id="144422" name="Rectangle 38"/>
                <p:cNvSpPr>
                  <a:spLocks noChangeArrowheads="1"/>
                </p:cNvSpPr>
                <p:nvPr/>
              </p:nvSpPr>
              <p:spPr bwMode="auto">
                <a:xfrm>
                  <a:off x="1159" y="0"/>
                  <a:ext cx="240" cy="6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25" name="Group 41"/>
              <p:cNvGrpSpPr>
                <a:grpSpLocks/>
              </p:cNvGrpSpPr>
              <p:nvPr/>
            </p:nvGrpSpPr>
            <p:grpSpPr bwMode="auto">
              <a:xfrm>
                <a:off x="0" y="672"/>
                <a:ext cx="919" cy="570"/>
                <a:chOff x="0" y="672"/>
                <a:chExt cx="919" cy="570"/>
              </a:xfrm>
            </p:grpSpPr>
            <p:sp>
              <p:nvSpPr>
                <p:cNvPr id="144391" name="Rectangle 7"/>
                <p:cNvSpPr>
                  <a:spLocks noChangeArrowheads="1"/>
                </p:cNvSpPr>
                <p:nvPr/>
              </p:nvSpPr>
              <p:spPr bwMode="auto">
                <a:xfrm>
                  <a:off x="6" y="678"/>
                  <a:ext cx="907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Year (dummy)</a:t>
                  </a:r>
                  <a:endParaRPr lang="fr-FR" altLang="de-DE" sz="1200"/>
                </a:p>
              </p:txBody>
            </p:sp>
            <p:sp>
              <p:nvSpPr>
                <p:cNvPr id="144424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672"/>
                  <a:ext cx="919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27" name="Group 43"/>
              <p:cNvGrpSpPr>
                <a:grpSpLocks/>
              </p:cNvGrpSpPr>
              <p:nvPr/>
            </p:nvGrpSpPr>
            <p:grpSpPr bwMode="auto">
              <a:xfrm>
                <a:off x="919" y="672"/>
                <a:ext cx="240" cy="570"/>
                <a:chOff x="919" y="672"/>
                <a:chExt cx="240" cy="570"/>
              </a:xfrm>
            </p:grpSpPr>
            <p:sp>
              <p:nvSpPr>
                <p:cNvPr id="144392" name="Rectangle 8"/>
                <p:cNvSpPr>
                  <a:spLocks noChangeArrowheads="1"/>
                </p:cNvSpPr>
                <p:nvPr/>
              </p:nvSpPr>
              <p:spPr bwMode="auto">
                <a:xfrm>
                  <a:off x="925" y="678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-0,07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26" name="Rectangle 42"/>
                <p:cNvSpPr>
                  <a:spLocks noChangeArrowheads="1"/>
                </p:cNvSpPr>
                <p:nvPr/>
              </p:nvSpPr>
              <p:spPr bwMode="auto">
                <a:xfrm>
                  <a:off x="919" y="672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29" name="Group 45"/>
              <p:cNvGrpSpPr>
                <a:grpSpLocks/>
              </p:cNvGrpSpPr>
              <p:nvPr/>
            </p:nvGrpSpPr>
            <p:grpSpPr bwMode="auto">
              <a:xfrm>
                <a:off x="1159" y="672"/>
                <a:ext cx="240" cy="570"/>
                <a:chOff x="1159" y="672"/>
                <a:chExt cx="240" cy="570"/>
              </a:xfrm>
            </p:grpSpPr>
            <p:sp>
              <p:nvSpPr>
                <p:cNvPr id="144393" name="Rectangle 9"/>
                <p:cNvSpPr>
                  <a:spLocks noChangeArrowheads="1"/>
                </p:cNvSpPr>
                <p:nvPr/>
              </p:nvSpPr>
              <p:spPr bwMode="auto">
                <a:xfrm>
                  <a:off x="1165" y="678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33,3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28" name="Rectangle 44"/>
                <p:cNvSpPr>
                  <a:spLocks noChangeArrowheads="1"/>
                </p:cNvSpPr>
                <p:nvPr/>
              </p:nvSpPr>
              <p:spPr bwMode="auto">
                <a:xfrm>
                  <a:off x="1159" y="672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31" name="Group 47"/>
              <p:cNvGrpSpPr>
                <a:grpSpLocks/>
              </p:cNvGrpSpPr>
              <p:nvPr/>
            </p:nvGrpSpPr>
            <p:grpSpPr bwMode="auto">
              <a:xfrm>
                <a:off x="0" y="1248"/>
                <a:ext cx="919" cy="474"/>
                <a:chOff x="0" y="1248"/>
                <a:chExt cx="919" cy="474"/>
              </a:xfrm>
            </p:grpSpPr>
            <p:sp>
              <p:nvSpPr>
                <p:cNvPr id="144394" name="Rectangle 10"/>
                <p:cNvSpPr>
                  <a:spLocks noChangeArrowheads="1"/>
                </p:cNvSpPr>
                <p:nvPr/>
              </p:nvSpPr>
              <p:spPr bwMode="auto">
                <a:xfrm>
                  <a:off x="6" y="1254"/>
                  <a:ext cx="907" cy="4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 i="1">
                      <a:latin typeface="Arial" charset="0"/>
                      <a:cs typeface="Arial" charset="0"/>
                    </a:rPr>
                    <a:t>Quality of life indicators</a:t>
                  </a:r>
                  <a:endParaRPr lang="fr-FR" altLang="de-DE" sz="1200" i="1"/>
                </a:p>
              </p:txBody>
            </p:sp>
            <p:sp>
              <p:nvSpPr>
                <p:cNvPr id="144430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919" cy="4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33" name="Group 49"/>
              <p:cNvGrpSpPr>
                <a:grpSpLocks/>
              </p:cNvGrpSpPr>
              <p:nvPr/>
            </p:nvGrpSpPr>
            <p:grpSpPr bwMode="auto">
              <a:xfrm>
                <a:off x="919" y="1248"/>
                <a:ext cx="240" cy="474"/>
                <a:chOff x="919" y="1248"/>
                <a:chExt cx="240" cy="474"/>
              </a:xfrm>
            </p:grpSpPr>
            <p:sp>
              <p:nvSpPr>
                <p:cNvPr id="144395" name="Rectangle 11"/>
                <p:cNvSpPr>
                  <a:spLocks noChangeArrowheads="1"/>
                </p:cNvSpPr>
                <p:nvPr/>
              </p:nvSpPr>
              <p:spPr bwMode="auto">
                <a:xfrm>
                  <a:off x="925" y="1254"/>
                  <a:ext cx="228" cy="4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32" name="Rectangle 48"/>
                <p:cNvSpPr>
                  <a:spLocks noChangeArrowheads="1"/>
                </p:cNvSpPr>
                <p:nvPr/>
              </p:nvSpPr>
              <p:spPr bwMode="auto">
                <a:xfrm>
                  <a:off x="919" y="1248"/>
                  <a:ext cx="240" cy="4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35" name="Group 51"/>
              <p:cNvGrpSpPr>
                <a:grpSpLocks/>
              </p:cNvGrpSpPr>
              <p:nvPr/>
            </p:nvGrpSpPr>
            <p:grpSpPr bwMode="auto">
              <a:xfrm>
                <a:off x="1159" y="1248"/>
                <a:ext cx="240" cy="474"/>
                <a:chOff x="1159" y="1248"/>
                <a:chExt cx="240" cy="474"/>
              </a:xfrm>
            </p:grpSpPr>
            <p:sp>
              <p:nvSpPr>
                <p:cNvPr id="144396" name="Rectangle 12"/>
                <p:cNvSpPr>
                  <a:spLocks noChangeArrowheads="1"/>
                </p:cNvSpPr>
                <p:nvPr/>
              </p:nvSpPr>
              <p:spPr bwMode="auto">
                <a:xfrm>
                  <a:off x="1165" y="1254"/>
                  <a:ext cx="228" cy="4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34" name="Rectangle 50"/>
                <p:cNvSpPr>
                  <a:spLocks noChangeArrowheads="1"/>
                </p:cNvSpPr>
                <p:nvPr/>
              </p:nvSpPr>
              <p:spPr bwMode="auto">
                <a:xfrm>
                  <a:off x="1159" y="1248"/>
                  <a:ext cx="240" cy="4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37" name="Group 53"/>
              <p:cNvGrpSpPr>
                <a:grpSpLocks/>
              </p:cNvGrpSpPr>
              <p:nvPr/>
            </p:nvGrpSpPr>
            <p:grpSpPr bwMode="auto">
              <a:xfrm>
                <a:off x="0" y="1728"/>
                <a:ext cx="919" cy="570"/>
                <a:chOff x="0" y="1728"/>
                <a:chExt cx="919" cy="570"/>
              </a:xfrm>
            </p:grpSpPr>
            <p:sp>
              <p:nvSpPr>
                <p:cNvPr id="144397" name="Rectangle 13"/>
                <p:cNvSpPr>
                  <a:spLocks noChangeArrowheads="1"/>
                </p:cNvSpPr>
                <p:nvPr/>
              </p:nvSpPr>
              <p:spPr bwMode="auto">
                <a:xfrm>
                  <a:off x="6" y="1734"/>
                  <a:ext cx="907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Material deprivations</a:t>
                  </a:r>
                  <a:endParaRPr lang="fr-FR" altLang="de-DE" sz="1200"/>
                </a:p>
              </p:txBody>
            </p:sp>
            <p:sp>
              <p:nvSpPr>
                <p:cNvPr id="144436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1728"/>
                  <a:ext cx="919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39" name="Group 55"/>
              <p:cNvGrpSpPr>
                <a:grpSpLocks/>
              </p:cNvGrpSpPr>
              <p:nvPr/>
            </p:nvGrpSpPr>
            <p:grpSpPr bwMode="auto">
              <a:xfrm>
                <a:off x="919" y="1728"/>
                <a:ext cx="240" cy="570"/>
                <a:chOff x="919" y="1728"/>
                <a:chExt cx="240" cy="570"/>
              </a:xfrm>
            </p:grpSpPr>
            <p:sp>
              <p:nvSpPr>
                <p:cNvPr id="144398" name="Rectangle 14"/>
                <p:cNvSpPr>
                  <a:spLocks noChangeArrowheads="1"/>
                </p:cNvSpPr>
                <p:nvPr/>
              </p:nvSpPr>
              <p:spPr bwMode="auto">
                <a:xfrm>
                  <a:off x="925" y="1734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-0,52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38" name="Rectangle 54"/>
                <p:cNvSpPr>
                  <a:spLocks noChangeArrowheads="1"/>
                </p:cNvSpPr>
                <p:nvPr/>
              </p:nvSpPr>
              <p:spPr bwMode="auto">
                <a:xfrm>
                  <a:off x="919" y="1728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41" name="Group 57"/>
              <p:cNvGrpSpPr>
                <a:grpSpLocks/>
              </p:cNvGrpSpPr>
              <p:nvPr/>
            </p:nvGrpSpPr>
            <p:grpSpPr bwMode="auto">
              <a:xfrm>
                <a:off x="1159" y="1728"/>
                <a:ext cx="240" cy="570"/>
                <a:chOff x="1159" y="1728"/>
                <a:chExt cx="240" cy="570"/>
              </a:xfrm>
            </p:grpSpPr>
            <p:sp>
              <p:nvSpPr>
                <p:cNvPr id="144399" name="Rectangle 15"/>
                <p:cNvSpPr>
                  <a:spLocks noChangeArrowheads="1"/>
                </p:cNvSpPr>
                <p:nvPr/>
              </p:nvSpPr>
              <p:spPr bwMode="auto">
                <a:xfrm>
                  <a:off x="1165" y="1734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284,7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40" name="Rectangle 56"/>
                <p:cNvSpPr>
                  <a:spLocks noChangeArrowheads="1"/>
                </p:cNvSpPr>
                <p:nvPr/>
              </p:nvSpPr>
              <p:spPr bwMode="auto">
                <a:xfrm>
                  <a:off x="1159" y="1728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43" name="Group 59"/>
              <p:cNvGrpSpPr>
                <a:grpSpLocks/>
              </p:cNvGrpSpPr>
              <p:nvPr/>
            </p:nvGrpSpPr>
            <p:grpSpPr bwMode="auto">
              <a:xfrm>
                <a:off x="0" y="2304"/>
                <a:ext cx="919" cy="570"/>
                <a:chOff x="0" y="2304"/>
                <a:chExt cx="919" cy="570"/>
              </a:xfrm>
            </p:grpSpPr>
            <p:sp>
              <p:nvSpPr>
                <p:cNvPr id="144400" name="Rectangle 16"/>
                <p:cNvSpPr>
                  <a:spLocks noChangeArrowheads="1"/>
                </p:cNvSpPr>
                <p:nvPr/>
              </p:nvSpPr>
              <p:spPr bwMode="auto">
                <a:xfrm>
                  <a:off x="6" y="2310"/>
                  <a:ext cx="907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Psychosocial risks</a:t>
                  </a:r>
                  <a:endParaRPr lang="fr-FR" altLang="de-DE" sz="1200"/>
                </a:p>
              </p:txBody>
            </p:sp>
            <p:sp>
              <p:nvSpPr>
                <p:cNvPr id="144442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2304"/>
                  <a:ext cx="919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45" name="Group 61"/>
              <p:cNvGrpSpPr>
                <a:grpSpLocks/>
              </p:cNvGrpSpPr>
              <p:nvPr/>
            </p:nvGrpSpPr>
            <p:grpSpPr bwMode="auto">
              <a:xfrm>
                <a:off x="919" y="2304"/>
                <a:ext cx="240" cy="570"/>
                <a:chOff x="919" y="2304"/>
                <a:chExt cx="240" cy="570"/>
              </a:xfrm>
            </p:grpSpPr>
            <p:sp>
              <p:nvSpPr>
                <p:cNvPr id="144401" name="Rectangle 17"/>
                <p:cNvSpPr>
                  <a:spLocks noChangeArrowheads="1"/>
                </p:cNvSpPr>
                <p:nvPr/>
              </p:nvSpPr>
              <p:spPr bwMode="auto">
                <a:xfrm>
                  <a:off x="925" y="2310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-0,30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44" name="Rectangle 60"/>
                <p:cNvSpPr>
                  <a:spLocks noChangeArrowheads="1"/>
                </p:cNvSpPr>
                <p:nvPr/>
              </p:nvSpPr>
              <p:spPr bwMode="auto">
                <a:xfrm>
                  <a:off x="919" y="2304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47" name="Group 63"/>
              <p:cNvGrpSpPr>
                <a:grpSpLocks/>
              </p:cNvGrpSpPr>
              <p:nvPr/>
            </p:nvGrpSpPr>
            <p:grpSpPr bwMode="auto">
              <a:xfrm>
                <a:off x="1159" y="2304"/>
                <a:ext cx="240" cy="570"/>
                <a:chOff x="1159" y="2304"/>
                <a:chExt cx="240" cy="570"/>
              </a:xfrm>
            </p:grpSpPr>
            <p:sp>
              <p:nvSpPr>
                <p:cNvPr id="144402" name="Rectangle 18"/>
                <p:cNvSpPr>
                  <a:spLocks noChangeArrowheads="1"/>
                </p:cNvSpPr>
                <p:nvPr/>
              </p:nvSpPr>
              <p:spPr bwMode="auto">
                <a:xfrm>
                  <a:off x="1165" y="2310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201,8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46" name="Rectangle 62"/>
                <p:cNvSpPr>
                  <a:spLocks noChangeArrowheads="1"/>
                </p:cNvSpPr>
                <p:nvPr/>
              </p:nvSpPr>
              <p:spPr bwMode="auto">
                <a:xfrm>
                  <a:off x="1159" y="2304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49" name="Group 65"/>
              <p:cNvGrpSpPr>
                <a:grpSpLocks/>
              </p:cNvGrpSpPr>
              <p:nvPr/>
            </p:nvGrpSpPr>
            <p:grpSpPr bwMode="auto">
              <a:xfrm>
                <a:off x="0" y="2880"/>
                <a:ext cx="919" cy="570"/>
                <a:chOff x="0" y="2880"/>
                <a:chExt cx="919" cy="570"/>
              </a:xfrm>
            </p:grpSpPr>
            <p:sp>
              <p:nvSpPr>
                <p:cNvPr id="144403" name="Rectangle 19"/>
                <p:cNvSpPr>
                  <a:spLocks noChangeArrowheads="1"/>
                </p:cNvSpPr>
                <p:nvPr/>
              </p:nvSpPr>
              <p:spPr bwMode="auto">
                <a:xfrm>
                  <a:off x="6" y="2886"/>
                  <a:ext cx="907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Economic insecurity</a:t>
                  </a:r>
                  <a:endParaRPr lang="fr-FR" altLang="de-DE" sz="1200"/>
                </a:p>
              </p:txBody>
            </p:sp>
            <p:sp>
              <p:nvSpPr>
                <p:cNvPr id="144448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2880"/>
                  <a:ext cx="919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51" name="Group 67"/>
              <p:cNvGrpSpPr>
                <a:grpSpLocks/>
              </p:cNvGrpSpPr>
              <p:nvPr/>
            </p:nvGrpSpPr>
            <p:grpSpPr bwMode="auto">
              <a:xfrm>
                <a:off x="919" y="2880"/>
                <a:ext cx="240" cy="570"/>
                <a:chOff x="919" y="2880"/>
                <a:chExt cx="240" cy="570"/>
              </a:xfrm>
            </p:grpSpPr>
            <p:sp>
              <p:nvSpPr>
                <p:cNvPr id="144404" name="Rectangle 20"/>
                <p:cNvSpPr>
                  <a:spLocks noChangeArrowheads="1"/>
                </p:cNvSpPr>
                <p:nvPr/>
              </p:nvSpPr>
              <p:spPr bwMode="auto">
                <a:xfrm>
                  <a:off x="925" y="2886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solidFill>
                        <a:srgbClr val="008000"/>
                      </a:solidFill>
                      <a:latin typeface="Arial" charset="0"/>
                      <a:cs typeface="Arial" charset="0"/>
                    </a:rPr>
                    <a:t>-0,13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50" name="Rectangle 66"/>
                <p:cNvSpPr>
                  <a:spLocks noChangeArrowheads="1"/>
                </p:cNvSpPr>
                <p:nvPr/>
              </p:nvSpPr>
              <p:spPr bwMode="auto">
                <a:xfrm>
                  <a:off x="919" y="2880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53" name="Group 69"/>
              <p:cNvGrpSpPr>
                <a:grpSpLocks/>
              </p:cNvGrpSpPr>
              <p:nvPr/>
            </p:nvGrpSpPr>
            <p:grpSpPr bwMode="auto">
              <a:xfrm>
                <a:off x="1159" y="2880"/>
                <a:ext cx="240" cy="570"/>
                <a:chOff x="1159" y="2880"/>
                <a:chExt cx="240" cy="570"/>
              </a:xfrm>
            </p:grpSpPr>
            <p:sp>
              <p:nvSpPr>
                <p:cNvPr id="144405" name="Rectangle 21"/>
                <p:cNvSpPr>
                  <a:spLocks noChangeArrowheads="1"/>
                </p:cNvSpPr>
                <p:nvPr/>
              </p:nvSpPr>
              <p:spPr bwMode="auto">
                <a:xfrm>
                  <a:off x="1165" y="2886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14,2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52" name="Rectangle 68"/>
                <p:cNvSpPr>
                  <a:spLocks noChangeArrowheads="1"/>
                </p:cNvSpPr>
                <p:nvPr/>
              </p:nvSpPr>
              <p:spPr bwMode="auto">
                <a:xfrm>
                  <a:off x="1159" y="2880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55" name="Group 71"/>
              <p:cNvGrpSpPr>
                <a:grpSpLocks/>
              </p:cNvGrpSpPr>
              <p:nvPr/>
            </p:nvGrpSpPr>
            <p:grpSpPr bwMode="auto">
              <a:xfrm>
                <a:off x="0" y="3456"/>
                <a:ext cx="919" cy="570"/>
                <a:chOff x="0" y="3456"/>
                <a:chExt cx="919" cy="570"/>
              </a:xfrm>
            </p:grpSpPr>
            <p:sp>
              <p:nvSpPr>
                <p:cNvPr id="144406" name="Rectangle 22"/>
                <p:cNvSpPr>
                  <a:spLocks noChangeArrowheads="1"/>
                </p:cNvSpPr>
                <p:nvPr/>
              </p:nvSpPr>
              <p:spPr bwMode="auto">
                <a:xfrm>
                  <a:off x="6" y="3462"/>
                  <a:ext cx="907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Health difficulties </a:t>
                  </a:r>
                  <a:endParaRPr lang="fr-FR" altLang="de-DE" sz="1200"/>
                </a:p>
              </p:txBody>
            </p:sp>
            <p:sp>
              <p:nvSpPr>
                <p:cNvPr id="144454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3456"/>
                  <a:ext cx="919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57" name="Group 73"/>
              <p:cNvGrpSpPr>
                <a:grpSpLocks/>
              </p:cNvGrpSpPr>
              <p:nvPr/>
            </p:nvGrpSpPr>
            <p:grpSpPr bwMode="auto">
              <a:xfrm>
                <a:off x="919" y="3456"/>
                <a:ext cx="240" cy="570"/>
                <a:chOff x="919" y="3456"/>
                <a:chExt cx="240" cy="570"/>
              </a:xfrm>
            </p:grpSpPr>
            <p:sp>
              <p:nvSpPr>
                <p:cNvPr id="144407" name="Rectangle 23"/>
                <p:cNvSpPr>
                  <a:spLocks noChangeArrowheads="1"/>
                </p:cNvSpPr>
                <p:nvPr/>
              </p:nvSpPr>
              <p:spPr bwMode="auto">
                <a:xfrm>
                  <a:off x="925" y="3462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-0,36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56" name="Rectangle 72"/>
                <p:cNvSpPr>
                  <a:spLocks noChangeArrowheads="1"/>
                </p:cNvSpPr>
                <p:nvPr/>
              </p:nvSpPr>
              <p:spPr bwMode="auto">
                <a:xfrm>
                  <a:off x="919" y="3456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59" name="Group 75"/>
              <p:cNvGrpSpPr>
                <a:grpSpLocks/>
              </p:cNvGrpSpPr>
              <p:nvPr/>
            </p:nvGrpSpPr>
            <p:grpSpPr bwMode="auto">
              <a:xfrm>
                <a:off x="1159" y="3456"/>
                <a:ext cx="240" cy="570"/>
                <a:chOff x="1159" y="3456"/>
                <a:chExt cx="240" cy="570"/>
              </a:xfrm>
            </p:grpSpPr>
            <p:sp>
              <p:nvSpPr>
                <p:cNvPr id="144408" name="Rectangle 24"/>
                <p:cNvSpPr>
                  <a:spLocks noChangeArrowheads="1"/>
                </p:cNvSpPr>
                <p:nvPr/>
              </p:nvSpPr>
              <p:spPr bwMode="auto">
                <a:xfrm>
                  <a:off x="1165" y="3462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322,8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58" name="Rectangle 74"/>
                <p:cNvSpPr>
                  <a:spLocks noChangeArrowheads="1"/>
                </p:cNvSpPr>
                <p:nvPr/>
              </p:nvSpPr>
              <p:spPr bwMode="auto">
                <a:xfrm>
                  <a:off x="1159" y="3456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61" name="Group 77"/>
              <p:cNvGrpSpPr>
                <a:grpSpLocks/>
              </p:cNvGrpSpPr>
              <p:nvPr/>
            </p:nvGrpSpPr>
            <p:grpSpPr bwMode="auto">
              <a:xfrm>
                <a:off x="0" y="4032"/>
                <a:ext cx="919" cy="570"/>
                <a:chOff x="0" y="4032"/>
                <a:chExt cx="919" cy="570"/>
              </a:xfrm>
            </p:grpSpPr>
            <p:sp>
              <p:nvSpPr>
                <p:cNvPr id="144409" name="Rectangle 25"/>
                <p:cNvSpPr>
                  <a:spLocks noChangeArrowheads="1"/>
                </p:cNvSpPr>
                <p:nvPr/>
              </p:nvSpPr>
              <p:spPr bwMode="auto">
                <a:xfrm>
                  <a:off x="6" y="4038"/>
                  <a:ext cx="907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Weak social ties</a:t>
                  </a:r>
                  <a:endParaRPr lang="fr-FR" altLang="de-DE" sz="1200"/>
                </a:p>
              </p:txBody>
            </p:sp>
            <p:sp>
              <p:nvSpPr>
                <p:cNvPr id="144460" name="Rectangle 76"/>
                <p:cNvSpPr>
                  <a:spLocks noChangeArrowheads="1"/>
                </p:cNvSpPr>
                <p:nvPr/>
              </p:nvSpPr>
              <p:spPr bwMode="auto">
                <a:xfrm>
                  <a:off x="0" y="4032"/>
                  <a:ext cx="919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63" name="Group 79"/>
              <p:cNvGrpSpPr>
                <a:grpSpLocks/>
              </p:cNvGrpSpPr>
              <p:nvPr/>
            </p:nvGrpSpPr>
            <p:grpSpPr bwMode="auto">
              <a:xfrm>
                <a:off x="919" y="4032"/>
                <a:ext cx="240" cy="570"/>
                <a:chOff x="919" y="4032"/>
                <a:chExt cx="240" cy="570"/>
              </a:xfrm>
            </p:grpSpPr>
            <p:sp>
              <p:nvSpPr>
                <p:cNvPr id="144410" name="Rectangle 26"/>
                <p:cNvSpPr>
                  <a:spLocks noChangeArrowheads="1"/>
                </p:cNvSpPr>
                <p:nvPr/>
              </p:nvSpPr>
              <p:spPr bwMode="auto">
                <a:xfrm>
                  <a:off x="925" y="4038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-0,84</a:t>
                  </a:r>
                  <a:endParaRPr lang="fr-FR" altLang="de-DE" sz="1200"/>
                </a:p>
              </p:txBody>
            </p:sp>
            <p:sp>
              <p:nvSpPr>
                <p:cNvPr id="144462" name="Rectangle 78"/>
                <p:cNvSpPr>
                  <a:spLocks noChangeArrowheads="1"/>
                </p:cNvSpPr>
                <p:nvPr/>
              </p:nvSpPr>
              <p:spPr bwMode="auto">
                <a:xfrm>
                  <a:off x="919" y="4032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65" name="Group 81"/>
              <p:cNvGrpSpPr>
                <a:grpSpLocks/>
              </p:cNvGrpSpPr>
              <p:nvPr/>
            </p:nvGrpSpPr>
            <p:grpSpPr bwMode="auto">
              <a:xfrm>
                <a:off x="1159" y="4032"/>
                <a:ext cx="240" cy="570"/>
                <a:chOff x="1159" y="4032"/>
                <a:chExt cx="240" cy="570"/>
              </a:xfrm>
            </p:grpSpPr>
            <p:sp>
              <p:nvSpPr>
                <p:cNvPr id="144411" name="Rectangle 27"/>
                <p:cNvSpPr>
                  <a:spLocks noChangeArrowheads="1"/>
                </p:cNvSpPr>
                <p:nvPr/>
              </p:nvSpPr>
              <p:spPr bwMode="auto">
                <a:xfrm>
                  <a:off x="1165" y="4038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1212,8</a:t>
                  </a:r>
                  <a:endParaRPr lang="fr-FR" altLang="de-DE" sz="1200"/>
                </a:p>
              </p:txBody>
            </p:sp>
            <p:sp>
              <p:nvSpPr>
                <p:cNvPr id="144464" name="Rectangle 80"/>
                <p:cNvSpPr>
                  <a:spLocks noChangeArrowheads="1"/>
                </p:cNvSpPr>
                <p:nvPr/>
              </p:nvSpPr>
              <p:spPr bwMode="auto">
                <a:xfrm>
                  <a:off x="1159" y="4032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67" name="Group 83"/>
              <p:cNvGrpSpPr>
                <a:grpSpLocks/>
              </p:cNvGrpSpPr>
              <p:nvPr/>
            </p:nvGrpSpPr>
            <p:grpSpPr bwMode="auto">
              <a:xfrm>
                <a:off x="0" y="4608"/>
                <a:ext cx="919" cy="570"/>
                <a:chOff x="0" y="4608"/>
                <a:chExt cx="919" cy="570"/>
              </a:xfrm>
            </p:grpSpPr>
            <p:sp>
              <p:nvSpPr>
                <p:cNvPr id="144412" name="Rectangle 28"/>
                <p:cNvSpPr>
                  <a:spLocks noChangeArrowheads="1"/>
                </p:cNvSpPr>
                <p:nvPr/>
              </p:nvSpPr>
              <p:spPr bwMode="auto">
                <a:xfrm>
                  <a:off x="6" y="4614"/>
                  <a:ext cx="907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Physical insecurity</a:t>
                  </a:r>
                  <a:endParaRPr lang="fr-FR" altLang="de-DE" sz="1200"/>
                </a:p>
              </p:txBody>
            </p:sp>
            <p:sp>
              <p:nvSpPr>
                <p:cNvPr id="144466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4608"/>
                  <a:ext cx="919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69" name="Group 85"/>
              <p:cNvGrpSpPr>
                <a:grpSpLocks/>
              </p:cNvGrpSpPr>
              <p:nvPr/>
            </p:nvGrpSpPr>
            <p:grpSpPr bwMode="auto">
              <a:xfrm>
                <a:off x="919" y="4608"/>
                <a:ext cx="240" cy="570"/>
                <a:chOff x="919" y="4608"/>
                <a:chExt cx="240" cy="570"/>
              </a:xfrm>
            </p:grpSpPr>
            <p:sp>
              <p:nvSpPr>
                <p:cNvPr id="144413" name="Rectangle 29"/>
                <p:cNvSpPr>
                  <a:spLocks noChangeArrowheads="1"/>
                </p:cNvSpPr>
                <p:nvPr/>
              </p:nvSpPr>
              <p:spPr bwMode="auto">
                <a:xfrm>
                  <a:off x="925" y="4614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solidFill>
                        <a:srgbClr val="008000"/>
                      </a:solidFill>
                      <a:latin typeface="Arial" charset="0"/>
                      <a:cs typeface="Arial" charset="0"/>
                    </a:rPr>
                    <a:t>-0,08</a:t>
                  </a:r>
                </a:p>
                <a:p>
                  <a:pPr algn="r" eaLnBrk="0" hangingPunct="0"/>
                  <a:endParaRPr lang="fr-FR" altLang="de-DE" sz="1200">
                    <a:solidFill>
                      <a:srgbClr val="008000"/>
                    </a:solidFill>
                    <a:latin typeface="Arial" charset="0"/>
                  </a:endParaRPr>
                </a:p>
              </p:txBody>
            </p:sp>
            <p:sp>
              <p:nvSpPr>
                <p:cNvPr id="144468" name="Rectangle 84"/>
                <p:cNvSpPr>
                  <a:spLocks noChangeArrowheads="1"/>
                </p:cNvSpPr>
                <p:nvPr/>
              </p:nvSpPr>
              <p:spPr bwMode="auto">
                <a:xfrm>
                  <a:off x="919" y="4608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71" name="Group 87"/>
              <p:cNvGrpSpPr>
                <a:grpSpLocks/>
              </p:cNvGrpSpPr>
              <p:nvPr/>
            </p:nvGrpSpPr>
            <p:grpSpPr bwMode="auto">
              <a:xfrm>
                <a:off x="1159" y="4608"/>
                <a:ext cx="240" cy="570"/>
                <a:chOff x="1159" y="4608"/>
                <a:chExt cx="240" cy="570"/>
              </a:xfrm>
            </p:grpSpPr>
            <p:sp>
              <p:nvSpPr>
                <p:cNvPr id="144414" name="Rectangle 30"/>
                <p:cNvSpPr>
                  <a:spLocks noChangeArrowheads="1"/>
                </p:cNvSpPr>
                <p:nvPr/>
              </p:nvSpPr>
              <p:spPr bwMode="auto">
                <a:xfrm>
                  <a:off x="1165" y="4614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19,2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70" name="Rectangle 86"/>
                <p:cNvSpPr>
                  <a:spLocks noChangeArrowheads="1"/>
                </p:cNvSpPr>
                <p:nvPr/>
              </p:nvSpPr>
              <p:spPr bwMode="auto">
                <a:xfrm>
                  <a:off x="1159" y="4608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73" name="Group 89"/>
              <p:cNvGrpSpPr>
                <a:grpSpLocks/>
              </p:cNvGrpSpPr>
              <p:nvPr/>
            </p:nvGrpSpPr>
            <p:grpSpPr bwMode="auto">
              <a:xfrm>
                <a:off x="0" y="5184"/>
                <a:ext cx="919" cy="570"/>
                <a:chOff x="0" y="5184"/>
                <a:chExt cx="919" cy="570"/>
              </a:xfrm>
            </p:grpSpPr>
            <p:sp>
              <p:nvSpPr>
                <p:cNvPr id="144415" name="Rectangle 31"/>
                <p:cNvSpPr>
                  <a:spLocks noChangeArrowheads="1"/>
                </p:cNvSpPr>
                <p:nvPr/>
              </p:nvSpPr>
              <p:spPr bwMode="auto">
                <a:xfrm>
                  <a:off x="6" y="5190"/>
                  <a:ext cx="907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Environmental difficulties</a:t>
                  </a:r>
                  <a:endParaRPr lang="fr-FR" altLang="de-DE" sz="1200"/>
                </a:p>
              </p:txBody>
            </p:sp>
            <p:sp>
              <p:nvSpPr>
                <p:cNvPr id="144472" name="Rectangle 88"/>
                <p:cNvSpPr>
                  <a:spLocks noChangeArrowheads="1"/>
                </p:cNvSpPr>
                <p:nvPr/>
              </p:nvSpPr>
              <p:spPr bwMode="auto">
                <a:xfrm>
                  <a:off x="0" y="5184"/>
                  <a:ext cx="919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75" name="Group 91"/>
              <p:cNvGrpSpPr>
                <a:grpSpLocks/>
              </p:cNvGrpSpPr>
              <p:nvPr/>
            </p:nvGrpSpPr>
            <p:grpSpPr bwMode="auto">
              <a:xfrm>
                <a:off x="919" y="5184"/>
                <a:ext cx="240" cy="570"/>
                <a:chOff x="919" y="5184"/>
                <a:chExt cx="240" cy="570"/>
              </a:xfrm>
            </p:grpSpPr>
            <p:sp>
              <p:nvSpPr>
                <p:cNvPr id="144416" name="Rectangle 32"/>
                <p:cNvSpPr>
                  <a:spLocks noChangeArrowheads="1"/>
                </p:cNvSpPr>
                <p:nvPr/>
              </p:nvSpPr>
              <p:spPr bwMode="auto">
                <a:xfrm>
                  <a:off x="925" y="5190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solidFill>
                        <a:srgbClr val="008000"/>
                      </a:solidFill>
                      <a:latin typeface="Arial" charset="0"/>
                      <a:cs typeface="Arial" charset="0"/>
                    </a:rPr>
                    <a:t>-0,13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74" name="Rectangle 90"/>
                <p:cNvSpPr>
                  <a:spLocks noChangeArrowheads="1"/>
                </p:cNvSpPr>
                <p:nvPr/>
              </p:nvSpPr>
              <p:spPr bwMode="auto">
                <a:xfrm>
                  <a:off x="919" y="5184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4477" name="Group 93"/>
              <p:cNvGrpSpPr>
                <a:grpSpLocks/>
              </p:cNvGrpSpPr>
              <p:nvPr/>
            </p:nvGrpSpPr>
            <p:grpSpPr bwMode="auto">
              <a:xfrm>
                <a:off x="1159" y="5184"/>
                <a:ext cx="240" cy="570"/>
                <a:chOff x="1159" y="5184"/>
                <a:chExt cx="240" cy="570"/>
              </a:xfrm>
            </p:grpSpPr>
            <p:sp>
              <p:nvSpPr>
                <p:cNvPr id="144417" name="Rectangle 33"/>
                <p:cNvSpPr>
                  <a:spLocks noChangeArrowheads="1"/>
                </p:cNvSpPr>
                <p:nvPr/>
              </p:nvSpPr>
              <p:spPr bwMode="auto">
                <a:xfrm>
                  <a:off x="1165" y="5190"/>
                  <a:ext cx="228" cy="5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9,9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4476" name="Rectangle 92"/>
                <p:cNvSpPr>
                  <a:spLocks noChangeArrowheads="1"/>
                </p:cNvSpPr>
                <p:nvPr/>
              </p:nvSpPr>
              <p:spPr bwMode="auto">
                <a:xfrm>
                  <a:off x="1159" y="5184"/>
                  <a:ext cx="240" cy="5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144479" name="Rectangle 95"/>
            <p:cNvSpPr>
              <a:spLocks noChangeArrowheads="1"/>
            </p:cNvSpPr>
            <p:nvPr/>
          </p:nvSpPr>
          <p:spPr bwMode="auto">
            <a:xfrm>
              <a:off x="-2" y="-2"/>
              <a:ext cx="1403" cy="5758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25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Effect on satisfaction of changes in quality of life</a:t>
            </a:r>
          </a:p>
        </p:txBody>
      </p:sp>
      <p:grpSp>
        <p:nvGrpSpPr>
          <p:cNvPr id="145663" name="Group 255"/>
          <p:cNvGrpSpPr>
            <a:grpSpLocks/>
          </p:cNvGrpSpPr>
          <p:nvPr/>
        </p:nvGrpSpPr>
        <p:grpSpPr bwMode="auto">
          <a:xfrm>
            <a:off x="1295400" y="1066800"/>
            <a:ext cx="6858000" cy="5257800"/>
            <a:chOff x="-2" y="-2"/>
            <a:chExt cx="3672" cy="6820"/>
          </a:xfrm>
        </p:grpSpPr>
        <p:grpSp>
          <p:nvGrpSpPr>
            <p:cNvPr id="145661" name="Group 253"/>
            <p:cNvGrpSpPr>
              <a:grpSpLocks/>
            </p:cNvGrpSpPr>
            <p:nvPr/>
          </p:nvGrpSpPr>
          <p:grpSpPr bwMode="auto">
            <a:xfrm>
              <a:off x="0" y="0"/>
              <a:ext cx="3668" cy="6816"/>
              <a:chOff x="0" y="0"/>
              <a:chExt cx="3668" cy="6816"/>
            </a:xfrm>
          </p:grpSpPr>
          <p:grpSp>
            <p:nvGrpSpPr>
              <p:cNvPr id="145496" name="Group 88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384"/>
                <a:chOff x="0" y="0"/>
                <a:chExt cx="1776" cy="384"/>
              </a:xfrm>
            </p:grpSpPr>
            <p:sp>
              <p:nvSpPr>
                <p:cNvPr id="145412" name="Rectangle 4"/>
                <p:cNvSpPr>
                  <a:spLocks noChangeArrowheads="1"/>
                </p:cNvSpPr>
                <p:nvPr/>
              </p:nvSpPr>
              <p:spPr bwMode="auto">
                <a:xfrm>
                  <a:off x="6" y="6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ctr" eaLnBrk="0" hangingPunct="0"/>
                  <a:endParaRPr lang="fr-FR" altLang="de-DE" sz="1200"/>
                </a:p>
              </p:txBody>
            </p:sp>
            <p:sp>
              <p:nvSpPr>
                <p:cNvPr id="145495" name="Rectangle 8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498" name="Group 90"/>
              <p:cNvGrpSpPr>
                <a:grpSpLocks/>
              </p:cNvGrpSpPr>
              <p:nvPr/>
            </p:nvGrpSpPr>
            <p:grpSpPr bwMode="auto">
              <a:xfrm>
                <a:off x="1776" y="0"/>
                <a:ext cx="1019" cy="384"/>
                <a:chOff x="1776" y="0"/>
                <a:chExt cx="1019" cy="384"/>
              </a:xfrm>
            </p:grpSpPr>
            <p:sp>
              <p:nvSpPr>
                <p:cNvPr id="145413" name="Rectangle 5"/>
                <p:cNvSpPr>
                  <a:spLocks noChangeArrowheads="1"/>
                </p:cNvSpPr>
                <p:nvPr/>
              </p:nvSpPr>
              <p:spPr bwMode="auto">
                <a:xfrm>
                  <a:off x="1782" y="6"/>
                  <a:ext cx="100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Increase welfare</a:t>
                  </a:r>
                  <a:endParaRPr lang="fr-FR" altLang="de-DE" sz="1200"/>
                </a:p>
              </p:txBody>
            </p:sp>
            <p:sp>
              <p:nvSpPr>
                <p:cNvPr id="145497" name="Rectangle 89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01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00" name="Group 92"/>
              <p:cNvGrpSpPr>
                <a:grpSpLocks/>
              </p:cNvGrpSpPr>
              <p:nvPr/>
            </p:nvGrpSpPr>
            <p:grpSpPr bwMode="auto">
              <a:xfrm>
                <a:off x="2795" y="0"/>
                <a:ext cx="873" cy="384"/>
                <a:chOff x="2795" y="0"/>
                <a:chExt cx="873" cy="384"/>
              </a:xfrm>
            </p:grpSpPr>
            <p:sp>
              <p:nvSpPr>
                <p:cNvPr id="145414" name="Rectangle 6"/>
                <p:cNvSpPr>
                  <a:spLocks noChangeArrowheads="1"/>
                </p:cNvSpPr>
                <p:nvPr/>
              </p:nvSpPr>
              <p:spPr bwMode="auto">
                <a:xfrm>
                  <a:off x="2801" y="6"/>
                  <a:ext cx="861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Decrease welfare</a:t>
                  </a:r>
                  <a:endParaRPr lang="fr-FR" altLang="de-DE" sz="1200"/>
                </a:p>
              </p:txBody>
            </p:sp>
            <p:sp>
              <p:nvSpPr>
                <p:cNvPr id="145499" name="Rectangle 91"/>
                <p:cNvSpPr>
                  <a:spLocks noChangeArrowheads="1"/>
                </p:cNvSpPr>
                <p:nvPr/>
              </p:nvSpPr>
              <p:spPr bwMode="auto">
                <a:xfrm>
                  <a:off x="2795" y="0"/>
                  <a:ext cx="87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02" name="Group 94"/>
              <p:cNvGrpSpPr>
                <a:grpSpLocks/>
              </p:cNvGrpSpPr>
              <p:nvPr/>
            </p:nvGrpSpPr>
            <p:grpSpPr bwMode="auto">
              <a:xfrm>
                <a:off x="0" y="390"/>
                <a:ext cx="1776" cy="480"/>
                <a:chOff x="0" y="390"/>
                <a:chExt cx="1776" cy="480"/>
              </a:xfrm>
            </p:grpSpPr>
            <p:sp>
              <p:nvSpPr>
                <p:cNvPr id="145415" name="Rectangle 7"/>
                <p:cNvSpPr>
                  <a:spLocks noChangeArrowheads="1"/>
                </p:cNvSpPr>
                <p:nvPr/>
              </p:nvSpPr>
              <p:spPr bwMode="auto">
                <a:xfrm>
                  <a:off x="6" y="396"/>
                  <a:ext cx="176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ctr" eaLnBrk="0" hangingPunct="0"/>
                  <a:endParaRPr lang="fr-FR" altLang="de-DE" sz="1200"/>
                </a:p>
              </p:txBody>
            </p:sp>
            <p:sp>
              <p:nvSpPr>
                <p:cNvPr id="145501" name="Rectangle 93"/>
                <p:cNvSpPr>
                  <a:spLocks noChangeArrowheads="1"/>
                </p:cNvSpPr>
                <p:nvPr/>
              </p:nvSpPr>
              <p:spPr bwMode="auto">
                <a:xfrm>
                  <a:off x="0" y="390"/>
                  <a:ext cx="177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04" name="Group 96"/>
              <p:cNvGrpSpPr>
                <a:grpSpLocks/>
              </p:cNvGrpSpPr>
              <p:nvPr/>
            </p:nvGrpSpPr>
            <p:grpSpPr bwMode="auto">
              <a:xfrm>
                <a:off x="1776" y="390"/>
                <a:ext cx="659" cy="480"/>
                <a:chOff x="1776" y="390"/>
                <a:chExt cx="659" cy="480"/>
              </a:xfrm>
            </p:grpSpPr>
            <p:sp>
              <p:nvSpPr>
                <p:cNvPr id="145416" name="Rectangle 8"/>
                <p:cNvSpPr>
                  <a:spLocks noChangeArrowheads="1"/>
                </p:cNvSpPr>
                <p:nvPr/>
              </p:nvSpPr>
              <p:spPr bwMode="auto">
                <a:xfrm>
                  <a:off x="1782" y="396"/>
                  <a:ext cx="64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Estim</a:t>
                  </a:r>
                  <a:endParaRPr lang="fr-FR" altLang="de-DE" sz="1200"/>
                </a:p>
              </p:txBody>
            </p:sp>
            <p:sp>
              <p:nvSpPr>
                <p:cNvPr id="145503" name="Rectangle 95"/>
                <p:cNvSpPr>
                  <a:spLocks noChangeArrowheads="1"/>
                </p:cNvSpPr>
                <p:nvPr/>
              </p:nvSpPr>
              <p:spPr bwMode="auto">
                <a:xfrm>
                  <a:off x="1776" y="390"/>
                  <a:ext cx="65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06" name="Group 98"/>
              <p:cNvGrpSpPr>
                <a:grpSpLocks/>
              </p:cNvGrpSpPr>
              <p:nvPr/>
            </p:nvGrpSpPr>
            <p:grpSpPr bwMode="auto">
              <a:xfrm>
                <a:off x="2435" y="390"/>
                <a:ext cx="360" cy="480"/>
                <a:chOff x="2435" y="390"/>
                <a:chExt cx="360" cy="480"/>
              </a:xfrm>
            </p:grpSpPr>
            <p:sp>
              <p:nvSpPr>
                <p:cNvPr id="145417" name="Rectangle 9"/>
                <p:cNvSpPr>
                  <a:spLocks noChangeArrowheads="1"/>
                </p:cNvSpPr>
                <p:nvPr/>
              </p:nvSpPr>
              <p:spPr bwMode="auto">
                <a:xfrm>
                  <a:off x="2441" y="396"/>
                  <a:ext cx="348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Wald</a:t>
                  </a:r>
                  <a:endParaRPr lang="fr-FR" altLang="de-DE" sz="1200"/>
                </a:p>
              </p:txBody>
            </p:sp>
            <p:sp>
              <p:nvSpPr>
                <p:cNvPr id="145505" name="Rectangle 97"/>
                <p:cNvSpPr>
                  <a:spLocks noChangeArrowheads="1"/>
                </p:cNvSpPr>
                <p:nvPr/>
              </p:nvSpPr>
              <p:spPr bwMode="auto">
                <a:xfrm>
                  <a:off x="2435" y="390"/>
                  <a:ext cx="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08" name="Group 100"/>
              <p:cNvGrpSpPr>
                <a:grpSpLocks/>
              </p:cNvGrpSpPr>
              <p:nvPr/>
            </p:nvGrpSpPr>
            <p:grpSpPr bwMode="auto">
              <a:xfrm>
                <a:off x="2795" y="390"/>
                <a:ext cx="409" cy="480"/>
                <a:chOff x="2795" y="390"/>
                <a:chExt cx="409" cy="480"/>
              </a:xfrm>
            </p:grpSpPr>
            <p:sp>
              <p:nvSpPr>
                <p:cNvPr id="145418" name="Rectangle 10"/>
                <p:cNvSpPr>
                  <a:spLocks noChangeArrowheads="1"/>
                </p:cNvSpPr>
                <p:nvPr/>
              </p:nvSpPr>
              <p:spPr bwMode="auto">
                <a:xfrm>
                  <a:off x="2801" y="396"/>
                  <a:ext cx="39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Estim</a:t>
                  </a:r>
                  <a:endParaRPr lang="fr-FR" altLang="de-DE" sz="1200"/>
                </a:p>
              </p:txBody>
            </p:sp>
            <p:sp>
              <p:nvSpPr>
                <p:cNvPr id="145507" name="Rectangle 99"/>
                <p:cNvSpPr>
                  <a:spLocks noChangeArrowheads="1"/>
                </p:cNvSpPr>
                <p:nvPr/>
              </p:nvSpPr>
              <p:spPr bwMode="auto">
                <a:xfrm>
                  <a:off x="2795" y="390"/>
                  <a:ext cx="40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10" name="Group 102"/>
              <p:cNvGrpSpPr>
                <a:grpSpLocks/>
              </p:cNvGrpSpPr>
              <p:nvPr/>
            </p:nvGrpSpPr>
            <p:grpSpPr bwMode="auto">
              <a:xfrm>
                <a:off x="3204" y="390"/>
                <a:ext cx="464" cy="480"/>
                <a:chOff x="3204" y="390"/>
                <a:chExt cx="464" cy="480"/>
              </a:xfrm>
            </p:grpSpPr>
            <p:sp>
              <p:nvSpPr>
                <p:cNvPr id="145419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0" y="396"/>
                  <a:ext cx="452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Wald</a:t>
                  </a:r>
                  <a:endParaRPr lang="fr-FR" altLang="de-DE" sz="1200"/>
                </a:p>
              </p:txBody>
            </p:sp>
            <p:sp>
              <p:nvSpPr>
                <p:cNvPr id="14550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204" y="390"/>
                  <a:ext cx="46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12" name="Group 104"/>
              <p:cNvGrpSpPr>
                <a:grpSpLocks/>
              </p:cNvGrpSpPr>
              <p:nvPr/>
            </p:nvGrpSpPr>
            <p:grpSpPr bwMode="auto">
              <a:xfrm>
                <a:off x="0" y="876"/>
                <a:ext cx="1776" cy="384"/>
                <a:chOff x="0" y="876"/>
                <a:chExt cx="1776" cy="384"/>
              </a:xfrm>
            </p:grpSpPr>
            <p:sp>
              <p:nvSpPr>
                <p:cNvPr id="145420" name="Rectangle 12"/>
                <p:cNvSpPr>
                  <a:spLocks noChangeArrowheads="1"/>
                </p:cNvSpPr>
                <p:nvPr/>
              </p:nvSpPr>
              <p:spPr bwMode="auto">
                <a:xfrm>
                  <a:off x="6" y="88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Indicators of quality of life</a:t>
                  </a:r>
                  <a:endParaRPr lang="fr-FR" altLang="de-DE" sz="1200"/>
                </a:p>
              </p:txBody>
            </p:sp>
            <p:sp>
              <p:nvSpPr>
                <p:cNvPr id="145511" name="Rectangle 103"/>
                <p:cNvSpPr>
                  <a:spLocks noChangeArrowheads="1"/>
                </p:cNvSpPr>
                <p:nvPr/>
              </p:nvSpPr>
              <p:spPr bwMode="auto">
                <a:xfrm>
                  <a:off x="0" y="87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14" name="Group 106"/>
              <p:cNvGrpSpPr>
                <a:grpSpLocks/>
              </p:cNvGrpSpPr>
              <p:nvPr/>
            </p:nvGrpSpPr>
            <p:grpSpPr bwMode="auto">
              <a:xfrm>
                <a:off x="1776" y="876"/>
                <a:ext cx="659" cy="384"/>
                <a:chOff x="1776" y="876"/>
                <a:chExt cx="659" cy="384"/>
              </a:xfrm>
            </p:grpSpPr>
            <p:sp>
              <p:nvSpPr>
                <p:cNvPr id="145421" name="Rectangle 13"/>
                <p:cNvSpPr>
                  <a:spLocks noChangeArrowheads="1"/>
                </p:cNvSpPr>
                <p:nvPr/>
              </p:nvSpPr>
              <p:spPr bwMode="auto">
                <a:xfrm>
                  <a:off x="1782" y="88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1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776" y="87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16" name="Group 108"/>
              <p:cNvGrpSpPr>
                <a:grpSpLocks/>
              </p:cNvGrpSpPr>
              <p:nvPr/>
            </p:nvGrpSpPr>
            <p:grpSpPr bwMode="auto">
              <a:xfrm>
                <a:off x="2435" y="876"/>
                <a:ext cx="360" cy="384"/>
                <a:chOff x="2435" y="876"/>
                <a:chExt cx="360" cy="384"/>
              </a:xfrm>
            </p:grpSpPr>
            <p:sp>
              <p:nvSpPr>
                <p:cNvPr id="1454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441" y="88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15" name="Rectangle 107"/>
                <p:cNvSpPr>
                  <a:spLocks noChangeArrowheads="1"/>
                </p:cNvSpPr>
                <p:nvPr/>
              </p:nvSpPr>
              <p:spPr bwMode="auto">
                <a:xfrm>
                  <a:off x="2435" y="87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18" name="Group 110"/>
              <p:cNvGrpSpPr>
                <a:grpSpLocks/>
              </p:cNvGrpSpPr>
              <p:nvPr/>
            </p:nvGrpSpPr>
            <p:grpSpPr bwMode="auto">
              <a:xfrm>
                <a:off x="2795" y="876"/>
                <a:ext cx="409" cy="384"/>
                <a:chOff x="2795" y="876"/>
                <a:chExt cx="409" cy="384"/>
              </a:xfrm>
            </p:grpSpPr>
            <p:sp>
              <p:nvSpPr>
                <p:cNvPr id="145423" name="Rectangle 15"/>
                <p:cNvSpPr>
                  <a:spLocks noChangeArrowheads="1"/>
                </p:cNvSpPr>
                <p:nvPr/>
              </p:nvSpPr>
              <p:spPr bwMode="auto">
                <a:xfrm>
                  <a:off x="2801" y="88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1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795" y="87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20" name="Group 112"/>
              <p:cNvGrpSpPr>
                <a:grpSpLocks/>
              </p:cNvGrpSpPr>
              <p:nvPr/>
            </p:nvGrpSpPr>
            <p:grpSpPr bwMode="auto">
              <a:xfrm>
                <a:off x="3204" y="876"/>
                <a:ext cx="464" cy="384"/>
                <a:chOff x="3204" y="876"/>
                <a:chExt cx="464" cy="384"/>
              </a:xfrm>
            </p:grpSpPr>
            <p:sp>
              <p:nvSpPr>
                <p:cNvPr id="145424" name="Rectangle 16"/>
                <p:cNvSpPr>
                  <a:spLocks noChangeArrowheads="1"/>
                </p:cNvSpPr>
                <p:nvPr/>
              </p:nvSpPr>
              <p:spPr bwMode="auto">
                <a:xfrm>
                  <a:off x="3210" y="88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19" name="Rectangle 111"/>
                <p:cNvSpPr>
                  <a:spLocks noChangeArrowheads="1"/>
                </p:cNvSpPr>
                <p:nvPr/>
              </p:nvSpPr>
              <p:spPr bwMode="auto">
                <a:xfrm>
                  <a:off x="3204" y="87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22" name="Group 114"/>
              <p:cNvGrpSpPr>
                <a:grpSpLocks/>
              </p:cNvGrpSpPr>
              <p:nvPr/>
            </p:nvGrpSpPr>
            <p:grpSpPr bwMode="auto">
              <a:xfrm>
                <a:off x="0" y="1266"/>
                <a:ext cx="1776" cy="384"/>
                <a:chOff x="0" y="1266"/>
                <a:chExt cx="1776" cy="384"/>
              </a:xfrm>
            </p:grpSpPr>
            <p:sp>
              <p:nvSpPr>
                <p:cNvPr id="145425" name="Rectangle 17"/>
                <p:cNvSpPr>
                  <a:spLocks noChangeArrowheads="1"/>
                </p:cNvSpPr>
                <p:nvPr/>
              </p:nvSpPr>
              <p:spPr bwMode="auto">
                <a:xfrm>
                  <a:off x="6" y="127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in material deprivations</a:t>
                  </a:r>
                  <a:endParaRPr lang="fr-FR" altLang="de-DE" sz="1200"/>
                </a:p>
              </p:txBody>
            </p:sp>
            <p:sp>
              <p:nvSpPr>
                <p:cNvPr id="145521" name="Rectangle 113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24" name="Group 116"/>
              <p:cNvGrpSpPr>
                <a:grpSpLocks/>
              </p:cNvGrpSpPr>
              <p:nvPr/>
            </p:nvGrpSpPr>
            <p:grpSpPr bwMode="auto">
              <a:xfrm>
                <a:off x="1776" y="1266"/>
                <a:ext cx="659" cy="384"/>
                <a:chOff x="1776" y="1266"/>
                <a:chExt cx="659" cy="384"/>
              </a:xfrm>
            </p:grpSpPr>
            <p:sp>
              <p:nvSpPr>
                <p:cNvPr id="145426" name="Rectangle 18"/>
                <p:cNvSpPr>
                  <a:spLocks noChangeArrowheads="1"/>
                </p:cNvSpPr>
                <p:nvPr/>
              </p:nvSpPr>
              <p:spPr bwMode="auto">
                <a:xfrm>
                  <a:off x="1782" y="127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23" name="Rectangle 115"/>
                <p:cNvSpPr>
                  <a:spLocks noChangeArrowheads="1"/>
                </p:cNvSpPr>
                <p:nvPr/>
              </p:nvSpPr>
              <p:spPr bwMode="auto">
                <a:xfrm>
                  <a:off x="1776" y="126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26" name="Group 118"/>
              <p:cNvGrpSpPr>
                <a:grpSpLocks/>
              </p:cNvGrpSpPr>
              <p:nvPr/>
            </p:nvGrpSpPr>
            <p:grpSpPr bwMode="auto">
              <a:xfrm>
                <a:off x="2435" y="1266"/>
                <a:ext cx="360" cy="384"/>
                <a:chOff x="2435" y="1266"/>
                <a:chExt cx="360" cy="384"/>
              </a:xfrm>
            </p:grpSpPr>
            <p:sp>
              <p:nvSpPr>
                <p:cNvPr id="145427" name="Rectangle 19"/>
                <p:cNvSpPr>
                  <a:spLocks noChangeArrowheads="1"/>
                </p:cNvSpPr>
                <p:nvPr/>
              </p:nvSpPr>
              <p:spPr bwMode="auto">
                <a:xfrm>
                  <a:off x="2441" y="127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2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435" y="126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28" name="Group 120"/>
              <p:cNvGrpSpPr>
                <a:grpSpLocks/>
              </p:cNvGrpSpPr>
              <p:nvPr/>
            </p:nvGrpSpPr>
            <p:grpSpPr bwMode="auto">
              <a:xfrm>
                <a:off x="2795" y="1266"/>
                <a:ext cx="409" cy="384"/>
                <a:chOff x="2795" y="1266"/>
                <a:chExt cx="409" cy="384"/>
              </a:xfrm>
            </p:grpSpPr>
            <p:sp>
              <p:nvSpPr>
                <p:cNvPr id="145428" name="Rectangle 20"/>
                <p:cNvSpPr>
                  <a:spLocks noChangeArrowheads="1"/>
                </p:cNvSpPr>
                <p:nvPr/>
              </p:nvSpPr>
              <p:spPr bwMode="auto">
                <a:xfrm>
                  <a:off x="2801" y="127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0,58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2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795" y="126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30" name="Group 122"/>
              <p:cNvGrpSpPr>
                <a:grpSpLocks/>
              </p:cNvGrpSpPr>
              <p:nvPr/>
            </p:nvGrpSpPr>
            <p:grpSpPr bwMode="auto">
              <a:xfrm>
                <a:off x="3204" y="1266"/>
                <a:ext cx="464" cy="384"/>
                <a:chOff x="3204" y="1266"/>
                <a:chExt cx="464" cy="384"/>
              </a:xfrm>
            </p:grpSpPr>
            <p:sp>
              <p:nvSpPr>
                <p:cNvPr id="145429" name="Rectangle 21"/>
                <p:cNvSpPr>
                  <a:spLocks noChangeArrowheads="1"/>
                </p:cNvSpPr>
                <p:nvPr/>
              </p:nvSpPr>
              <p:spPr bwMode="auto">
                <a:xfrm>
                  <a:off x="3210" y="127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22,0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2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204" y="126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32" name="Group 124"/>
              <p:cNvGrpSpPr>
                <a:grpSpLocks/>
              </p:cNvGrpSpPr>
              <p:nvPr/>
            </p:nvGrpSpPr>
            <p:grpSpPr bwMode="auto">
              <a:xfrm>
                <a:off x="0" y="1656"/>
                <a:ext cx="1776" cy="384"/>
                <a:chOff x="0" y="1656"/>
                <a:chExt cx="1776" cy="384"/>
              </a:xfrm>
            </p:grpSpPr>
            <p:sp>
              <p:nvSpPr>
                <p:cNvPr id="145430" name="Rectangle 22"/>
                <p:cNvSpPr>
                  <a:spLocks noChangeArrowheads="1"/>
                </p:cNvSpPr>
                <p:nvPr/>
              </p:nvSpPr>
              <p:spPr bwMode="auto">
                <a:xfrm>
                  <a:off x="6" y="166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Out material deprivations</a:t>
                  </a:r>
                  <a:endParaRPr lang="fr-FR" altLang="de-DE" sz="1200"/>
                </a:p>
              </p:txBody>
            </p:sp>
            <p:sp>
              <p:nvSpPr>
                <p:cNvPr id="145531" name="Rectangle 123"/>
                <p:cNvSpPr>
                  <a:spLocks noChangeArrowheads="1"/>
                </p:cNvSpPr>
                <p:nvPr/>
              </p:nvSpPr>
              <p:spPr bwMode="auto">
                <a:xfrm>
                  <a:off x="0" y="165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34" name="Group 126"/>
              <p:cNvGrpSpPr>
                <a:grpSpLocks/>
              </p:cNvGrpSpPr>
              <p:nvPr/>
            </p:nvGrpSpPr>
            <p:grpSpPr bwMode="auto">
              <a:xfrm>
                <a:off x="1776" y="1656"/>
                <a:ext cx="659" cy="384"/>
                <a:chOff x="1776" y="1656"/>
                <a:chExt cx="659" cy="384"/>
              </a:xfrm>
            </p:grpSpPr>
            <p:sp>
              <p:nvSpPr>
                <p:cNvPr id="14543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82" y="166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0,94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3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776" y="165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36" name="Group 128"/>
              <p:cNvGrpSpPr>
                <a:grpSpLocks/>
              </p:cNvGrpSpPr>
              <p:nvPr/>
            </p:nvGrpSpPr>
            <p:grpSpPr bwMode="auto">
              <a:xfrm>
                <a:off x="2435" y="1656"/>
                <a:ext cx="360" cy="384"/>
                <a:chOff x="2435" y="1656"/>
                <a:chExt cx="360" cy="384"/>
              </a:xfrm>
            </p:grpSpPr>
            <p:sp>
              <p:nvSpPr>
                <p:cNvPr id="145432" name="Rectangle 24"/>
                <p:cNvSpPr>
                  <a:spLocks noChangeArrowheads="1"/>
                </p:cNvSpPr>
                <p:nvPr/>
              </p:nvSpPr>
              <p:spPr bwMode="auto">
                <a:xfrm>
                  <a:off x="2441" y="166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61,2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35" name="Rectangle 127"/>
                <p:cNvSpPr>
                  <a:spLocks noChangeArrowheads="1"/>
                </p:cNvSpPr>
                <p:nvPr/>
              </p:nvSpPr>
              <p:spPr bwMode="auto">
                <a:xfrm>
                  <a:off x="2435" y="165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38" name="Group 130"/>
              <p:cNvGrpSpPr>
                <a:grpSpLocks/>
              </p:cNvGrpSpPr>
              <p:nvPr/>
            </p:nvGrpSpPr>
            <p:grpSpPr bwMode="auto">
              <a:xfrm>
                <a:off x="2795" y="1656"/>
                <a:ext cx="409" cy="384"/>
                <a:chOff x="2795" y="1656"/>
                <a:chExt cx="409" cy="384"/>
              </a:xfrm>
            </p:grpSpPr>
            <p:sp>
              <p:nvSpPr>
                <p:cNvPr id="145433" name="Rectangle 25"/>
                <p:cNvSpPr>
                  <a:spLocks noChangeArrowheads="1"/>
                </p:cNvSpPr>
                <p:nvPr/>
              </p:nvSpPr>
              <p:spPr bwMode="auto">
                <a:xfrm>
                  <a:off x="2801" y="166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-0,03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37" name="Rectangle 129"/>
                <p:cNvSpPr>
                  <a:spLocks noChangeArrowheads="1"/>
                </p:cNvSpPr>
                <p:nvPr/>
              </p:nvSpPr>
              <p:spPr bwMode="auto">
                <a:xfrm>
                  <a:off x="2795" y="165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40" name="Group 132"/>
              <p:cNvGrpSpPr>
                <a:grpSpLocks/>
              </p:cNvGrpSpPr>
              <p:nvPr/>
            </p:nvGrpSpPr>
            <p:grpSpPr bwMode="auto">
              <a:xfrm>
                <a:off x="3204" y="1656"/>
                <a:ext cx="464" cy="384"/>
                <a:chOff x="3204" y="1656"/>
                <a:chExt cx="464" cy="384"/>
              </a:xfrm>
            </p:grpSpPr>
            <p:sp>
              <p:nvSpPr>
                <p:cNvPr id="145434" name="Rectangle 26"/>
                <p:cNvSpPr>
                  <a:spLocks noChangeArrowheads="1"/>
                </p:cNvSpPr>
                <p:nvPr/>
              </p:nvSpPr>
              <p:spPr bwMode="auto">
                <a:xfrm>
                  <a:off x="3210" y="166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39" name="Rectangle 131"/>
                <p:cNvSpPr>
                  <a:spLocks noChangeArrowheads="1"/>
                </p:cNvSpPr>
                <p:nvPr/>
              </p:nvSpPr>
              <p:spPr bwMode="auto">
                <a:xfrm>
                  <a:off x="3204" y="165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42" name="Group 134"/>
              <p:cNvGrpSpPr>
                <a:grpSpLocks/>
              </p:cNvGrpSpPr>
              <p:nvPr/>
            </p:nvGrpSpPr>
            <p:grpSpPr bwMode="auto">
              <a:xfrm>
                <a:off x="0" y="2046"/>
                <a:ext cx="1776" cy="384"/>
                <a:chOff x="0" y="2046"/>
                <a:chExt cx="1776" cy="384"/>
              </a:xfrm>
            </p:grpSpPr>
            <p:sp>
              <p:nvSpPr>
                <p:cNvPr id="145435" name="Rectangle 27"/>
                <p:cNvSpPr>
                  <a:spLocks noChangeArrowheads="1"/>
                </p:cNvSpPr>
                <p:nvPr/>
              </p:nvSpPr>
              <p:spPr bwMode="auto">
                <a:xfrm>
                  <a:off x="6" y="205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In psychosocial risks</a:t>
                  </a:r>
                  <a:endParaRPr lang="fr-FR" altLang="de-DE" sz="1200"/>
                </a:p>
              </p:txBody>
            </p:sp>
            <p:sp>
              <p:nvSpPr>
                <p:cNvPr id="145541" name="Rectangle 133"/>
                <p:cNvSpPr>
                  <a:spLocks noChangeArrowheads="1"/>
                </p:cNvSpPr>
                <p:nvPr/>
              </p:nvSpPr>
              <p:spPr bwMode="auto">
                <a:xfrm>
                  <a:off x="0" y="204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44" name="Group 136"/>
              <p:cNvGrpSpPr>
                <a:grpSpLocks/>
              </p:cNvGrpSpPr>
              <p:nvPr/>
            </p:nvGrpSpPr>
            <p:grpSpPr bwMode="auto">
              <a:xfrm>
                <a:off x="1776" y="2046"/>
                <a:ext cx="659" cy="384"/>
                <a:chOff x="1776" y="2046"/>
                <a:chExt cx="659" cy="384"/>
              </a:xfrm>
            </p:grpSpPr>
            <p:sp>
              <p:nvSpPr>
                <p:cNvPr id="145436" name="Rectangle 28"/>
                <p:cNvSpPr>
                  <a:spLocks noChangeArrowheads="1"/>
                </p:cNvSpPr>
                <p:nvPr/>
              </p:nvSpPr>
              <p:spPr bwMode="auto">
                <a:xfrm>
                  <a:off x="1782" y="205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-0,27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43" name="Rectangle 135"/>
                <p:cNvSpPr>
                  <a:spLocks noChangeArrowheads="1"/>
                </p:cNvSpPr>
                <p:nvPr/>
              </p:nvSpPr>
              <p:spPr bwMode="auto">
                <a:xfrm>
                  <a:off x="1776" y="204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46" name="Group 138"/>
              <p:cNvGrpSpPr>
                <a:grpSpLocks/>
              </p:cNvGrpSpPr>
              <p:nvPr/>
            </p:nvGrpSpPr>
            <p:grpSpPr bwMode="auto">
              <a:xfrm>
                <a:off x="2435" y="2046"/>
                <a:ext cx="360" cy="384"/>
                <a:chOff x="2435" y="2046"/>
                <a:chExt cx="360" cy="384"/>
              </a:xfrm>
            </p:grpSpPr>
            <p:sp>
              <p:nvSpPr>
                <p:cNvPr id="145437" name="Rectangle 29"/>
                <p:cNvSpPr>
                  <a:spLocks noChangeArrowheads="1"/>
                </p:cNvSpPr>
                <p:nvPr/>
              </p:nvSpPr>
              <p:spPr bwMode="auto">
                <a:xfrm>
                  <a:off x="2441" y="205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3,5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4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435" y="204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48" name="Group 140"/>
              <p:cNvGrpSpPr>
                <a:grpSpLocks/>
              </p:cNvGrpSpPr>
              <p:nvPr/>
            </p:nvGrpSpPr>
            <p:grpSpPr bwMode="auto">
              <a:xfrm>
                <a:off x="2795" y="2046"/>
                <a:ext cx="409" cy="384"/>
                <a:chOff x="2795" y="2046"/>
                <a:chExt cx="409" cy="384"/>
              </a:xfrm>
            </p:grpSpPr>
            <p:sp>
              <p:nvSpPr>
                <p:cNvPr id="1454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801" y="205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0,38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4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795" y="204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50" name="Group 142"/>
              <p:cNvGrpSpPr>
                <a:grpSpLocks/>
              </p:cNvGrpSpPr>
              <p:nvPr/>
            </p:nvGrpSpPr>
            <p:grpSpPr bwMode="auto">
              <a:xfrm>
                <a:off x="3204" y="2046"/>
                <a:ext cx="464" cy="384"/>
                <a:chOff x="3204" y="2046"/>
                <a:chExt cx="464" cy="384"/>
              </a:xfrm>
            </p:grpSpPr>
            <p:sp>
              <p:nvSpPr>
                <p:cNvPr id="145439" name="Rectangle 31"/>
                <p:cNvSpPr>
                  <a:spLocks noChangeArrowheads="1"/>
                </p:cNvSpPr>
                <p:nvPr/>
              </p:nvSpPr>
              <p:spPr bwMode="auto">
                <a:xfrm>
                  <a:off x="3210" y="205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10,5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4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204" y="204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52" name="Group 144"/>
              <p:cNvGrpSpPr>
                <a:grpSpLocks/>
              </p:cNvGrpSpPr>
              <p:nvPr/>
            </p:nvGrpSpPr>
            <p:grpSpPr bwMode="auto">
              <a:xfrm>
                <a:off x="0" y="2436"/>
                <a:ext cx="1776" cy="384"/>
                <a:chOff x="0" y="2436"/>
                <a:chExt cx="1776" cy="384"/>
              </a:xfrm>
            </p:grpSpPr>
            <p:sp>
              <p:nvSpPr>
                <p:cNvPr id="145440" name="Rectangle 32"/>
                <p:cNvSpPr>
                  <a:spLocks noChangeArrowheads="1"/>
                </p:cNvSpPr>
                <p:nvPr/>
              </p:nvSpPr>
              <p:spPr bwMode="auto">
                <a:xfrm>
                  <a:off x="6" y="244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Out psychosocial risks</a:t>
                  </a:r>
                </a:p>
              </p:txBody>
            </p:sp>
            <p:sp>
              <p:nvSpPr>
                <p:cNvPr id="145551" name="Rectangle 143"/>
                <p:cNvSpPr>
                  <a:spLocks noChangeArrowheads="1"/>
                </p:cNvSpPr>
                <p:nvPr/>
              </p:nvSpPr>
              <p:spPr bwMode="auto">
                <a:xfrm>
                  <a:off x="0" y="243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54" name="Group 146"/>
              <p:cNvGrpSpPr>
                <a:grpSpLocks/>
              </p:cNvGrpSpPr>
              <p:nvPr/>
            </p:nvGrpSpPr>
            <p:grpSpPr bwMode="auto">
              <a:xfrm>
                <a:off x="1776" y="2436"/>
                <a:ext cx="659" cy="384"/>
                <a:chOff x="1776" y="2436"/>
                <a:chExt cx="659" cy="384"/>
              </a:xfrm>
            </p:grpSpPr>
            <p:sp>
              <p:nvSpPr>
                <p:cNvPr id="145441" name="Rectangle 33"/>
                <p:cNvSpPr>
                  <a:spLocks noChangeArrowheads="1"/>
                </p:cNvSpPr>
                <p:nvPr/>
              </p:nvSpPr>
              <p:spPr bwMode="auto">
                <a:xfrm>
                  <a:off x="1782" y="244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0,29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5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776" y="243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56" name="Group 148"/>
              <p:cNvGrpSpPr>
                <a:grpSpLocks/>
              </p:cNvGrpSpPr>
              <p:nvPr/>
            </p:nvGrpSpPr>
            <p:grpSpPr bwMode="auto">
              <a:xfrm>
                <a:off x="2435" y="2436"/>
                <a:ext cx="360" cy="384"/>
                <a:chOff x="2435" y="2436"/>
                <a:chExt cx="360" cy="384"/>
              </a:xfrm>
            </p:grpSpPr>
            <p:sp>
              <p:nvSpPr>
                <p:cNvPr id="145442" name="Rectangle 34"/>
                <p:cNvSpPr>
                  <a:spLocks noChangeArrowheads="1"/>
                </p:cNvSpPr>
                <p:nvPr/>
              </p:nvSpPr>
              <p:spPr bwMode="auto">
                <a:xfrm>
                  <a:off x="2441" y="244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5,8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55" name="Rectangle 147"/>
                <p:cNvSpPr>
                  <a:spLocks noChangeArrowheads="1"/>
                </p:cNvSpPr>
                <p:nvPr/>
              </p:nvSpPr>
              <p:spPr bwMode="auto">
                <a:xfrm>
                  <a:off x="2435" y="243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58" name="Group 150"/>
              <p:cNvGrpSpPr>
                <a:grpSpLocks/>
              </p:cNvGrpSpPr>
              <p:nvPr/>
            </p:nvGrpSpPr>
            <p:grpSpPr bwMode="auto">
              <a:xfrm>
                <a:off x="2795" y="2436"/>
                <a:ext cx="409" cy="384"/>
                <a:chOff x="2795" y="2436"/>
                <a:chExt cx="409" cy="384"/>
              </a:xfrm>
            </p:grpSpPr>
            <p:sp>
              <p:nvSpPr>
                <p:cNvPr id="145443" name="Rectangle 35"/>
                <p:cNvSpPr>
                  <a:spLocks noChangeArrowheads="1"/>
                </p:cNvSpPr>
                <p:nvPr/>
              </p:nvSpPr>
              <p:spPr bwMode="auto">
                <a:xfrm>
                  <a:off x="2801" y="244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-0,07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57" name="Rectangle 149"/>
                <p:cNvSpPr>
                  <a:spLocks noChangeArrowheads="1"/>
                </p:cNvSpPr>
                <p:nvPr/>
              </p:nvSpPr>
              <p:spPr bwMode="auto">
                <a:xfrm>
                  <a:off x="2795" y="243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60" name="Group 152"/>
              <p:cNvGrpSpPr>
                <a:grpSpLocks/>
              </p:cNvGrpSpPr>
              <p:nvPr/>
            </p:nvGrpSpPr>
            <p:grpSpPr bwMode="auto">
              <a:xfrm>
                <a:off x="3204" y="2436"/>
                <a:ext cx="464" cy="384"/>
                <a:chOff x="3204" y="2436"/>
                <a:chExt cx="464" cy="384"/>
              </a:xfrm>
            </p:grpSpPr>
            <p:sp>
              <p:nvSpPr>
                <p:cNvPr id="145444" name="Rectangle 36"/>
                <p:cNvSpPr>
                  <a:spLocks noChangeArrowheads="1"/>
                </p:cNvSpPr>
                <p:nvPr/>
              </p:nvSpPr>
              <p:spPr bwMode="auto">
                <a:xfrm>
                  <a:off x="3210" y="244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59" name="Rectangle 151"/>
                <p:cNvSpPr>
                  <a:spLocks noChangeArrowheads="1"/>
                </p:cNvSpPr>
                <p:nvPr/>
              </p:nvSpPr>
              <p:spPr bwMode="auto">
                <a:xfrm>
                  <a:off x="3204" y="243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62" name="Group 154"/>
              <p:cNvGrpSpPr>
                <a:grpSpLocks/>
              </p:cNvGrpSpPr>
              <p:nvPr/>
            </p:nvGrpSpPr>
            <p:grpSpPr bwMode="auto">
              <a:xfrm>
                <a:off x="0" y="2826"/>
                <a:ext cx="1776" cy="384"/>
                <a:chOff x="0" y="2826"/>
                <a:chExt cx="1776" cy="384"/>
              </a:xfrm>
            </p:grpSpPr>
            <p:sp>
              <p:nvSpPr>
                <p:cNvPr id="145445" name="Rectangle 37"/>
                <p:cNvSpPr>
                  <a:spLocks noChangeArrowheads="1"/>
                </p:cNvSpPr>
                <p:nvPr/>
              </p:nvSpPr>
              <p:spPr bwMode="auto">
                <a:xfrm>
                  <a:off x="6" y="283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In economic insecurity</a:t>
                  </a:r>
                  <a:endParaRPr lang="fr-FR" altLang="de-DE" sz="1200"/>
                </a:p>
              </p:txBody>
            </p:sp>
            <p:sp>
              <p:nvSpPr>
                <p:cNvPr id="145561" name="Rectangle 153"/>
                <p:cNvSpPr>
                  <a:spLocks noChangeArrowheads="1"/>
                </p:cNvSpPr>
                <p:nvPr/>
              </p:nvSpPr>
              <p:spPr bwMode="auto">
                <a:xfrm>
                  <a:off x="0" y="282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64" name="Group 156"/>
              <p:cNvGrpSpPr>
                <a:grpSpLocks/>
              </p:cNvGrpSpPr>
              <p:nvPr/>
            </p:nvGrpSpPr>
            <p:grpSpPr bwMode="auto">
              <a:xfrm>
                <a:off x="1776" y="2826"/>
                <a:ext cx="659" cy="384"/>
                <a:chOff x="1776" y="2826"/>
                <a:chExt cx="659" cy="384"/>
              </a:xfrm>
            </p:grpSpPr>
            <p:sp>
              <p:nvSpPr>
                <p:cNvPr id="145446" name="Rectangle 38"/>
                <p:cNvSpPr>
                  <a:spLocks noChangeArrowheads="1"/>
                </p:cNvSpPr>
                <p:nvPr/>
              </p:nvSpPr>
              <p:spPr bwMode="auto">
                <a:xfrm>
                  <a:off x="1782" y="283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6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76" y="282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66" name="Group 158"/>
              <p:cNvGrpSpPr>
                <a:grpSpLocks/>
              </p:cNvGrpSpPr>
              <p:nvPr/>
            </p:nvGrpSpPr>
            <p:grpSpPr bwMode="auto">
              <a:xfrm>
                <a:off x="2435" y="2826"/>
                <a:ext cx="360" cy="384"/>
                <a:chOff x="2435" y="2826"/>
                <a:chExt cx="360" cy="384"/>
              </a:xfrm>
            </p:grpSpPr>
            <p:sp>
              <p:nvSpPr>
                <p:cNvPr id="145447" name="Rectangle 39"/>
                <p:cNvSpPr>
                  <a:spLocks noChangeArrowheads="1"/>
                </p:cNvSpPr>
                <p:nvPr/>
              </p:nvSpPr>
              <p:spPr bwMode="auto">
                <a:xfrm>
                  <a:off x="2441" y="283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6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435" y="282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68" name="Group 160"/>
              <p:cNvGrpSpPr>
                <a:grpSpLocks/>
              </p:cNvGrpSpPr>
              <p:nvPr/>
            </p:nvGrpSpPr>
            <p:grpSpPr bwMode="auto">
              <a:xfrm>
                <a:off x="2795" y="2826"/>
                <a:ext cx="409" cy="384"/>
                <a:chOff x="2795" y="2826"/>
                <a:chExt cx="409" cy="384"/>
              </a:xfrm>
            </p:grpSpPr>
            <p:sp>
              <p:nvSpPr>
                <p:cNvPr id="145448" name="Rectangle 40"/>
                <p:cNvSpPr>
                  <a:spLocks noChangeArrowheads="1"/>
                </p:cNvSpPr>
                <p:nvPr/>
              </p:nvSpPr>
              <p:spPr bwMode="auto">
                <a:xfrm>
                  <a:off x="2801" y="283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6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795" y="282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70" name="Group 162"/>
              <p:cNvGrpSpPr>
                <a:grpSpLocks/>
              </p:cNvGrpSpPr>
              <p:nvPr/>
            </p:nvGrpSpPr>
            <p:grpSpPr bwMode="auto">
              <a:xfrm>
                <a:off x="3204" y="2826"/>
                <a:ext cx="464" cy="384"/>
                <a:chOff x="3204" y="2826"/>
                <a:chExt cx="464" cy="384"/>
              </a:xfrm>
            </p:grpSpPr>
            <p:sp>
              <p:nvSpPr>
                <p:cNvPr id="145449" name="Rectangle 41"/>
                <p:cNvSpPr>
                  <a:spLocks noChangeArrowheads="1"/>
                </p:cNvSpPr>
                <p:nvPr/>
              </p:nvSpPr>
              <p:spPr bwMode="auto">
                <a:xfrm>
                  <a:off x="3210" y="283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6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204" y="282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72" name="Group 164"/>
              <p:cNvGrpSpPr>
                <a:grpSpLocks/>
              </p:cNvGrpSpPr>
              <p:nvPr/>
            </p:nvGrpSpPr>
            <p:grpSpPr bwMode="auto">
              <a:xfrm>
                <a:off x="0" y="3216"/>
                <a:ext cx="1776" cy="384"/>
                <a:chOff x="0" y="3216"/>
                <a:chExt cx="1776" cy="384"/>
              </a:xfrm>
            </p:grpSpPr>
            <p:sp>
              <p:nvSpPr>
                <p:cNvPr id="145450" name="Rectangle 42"/>
                <p:cNvSpPr>
                  <a:spLocks noChangeArrowheads="1"/>
                </p:cNvSpPr>
                <p:nvPr/>
              </p:nvSpPr>
              <p:spPr bwMode="auto">
                <a:xfrm>
                  <a:off x="6" y="322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Out economic insecurity</a:t>
                  </a:r>
                </a:p>
              </p:txBody>
            </p:sp>
            <p:sp>
              <p:nvSpPr>
                <p:cNvPr id="145571" name="Rectangle 163"/>
                <p:cNvSpPr>
                  <a:spLocks noChangeArrowheads="1"/>
                </p:cNvSpPr>
                <p:nvPr/>
              </p:nvSpPr>
              <p:spPr bwMode="auto">
                <a:xfrm>
                  <a:off x="0" y="321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74" name="Group 166"/>
              <p:cNvGrpSpPr>
                <a:grpSpLocks/>
              </p:cNvGrpSpPr>
              <p:nvPr/>
            </p:nvGrpSpPr>
            <p:grpSpPr bwMode="auto">
              <a:xfrm>
                <a:off x="1776" y="3216"/>
                <a:ext cx="659" cy="384"/>
                <a:chOff x="1776" y="3216"/>
                <a:chExt cx="659" cy="384"/>
              </a:xfrm>
            </p:grpSpPr>
            <p:sp>
              <p:nvSpPr>
                <p:cNvPr id="145451" name="Rectangle 43"/>
                <p:cNvSpPr>
                  <a:spLocks noChangeArrowheads="1"/>
                </p:cNvSpPr>
                <p:nvPr/>
              </p:nvSpPr>
              <p:spPr bwMode="auto">
                <a:xfrm>
                  <a:off x="1782" y="322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0,33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7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776" y="321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76" name="Group 168"/>
              <p:cNvGrpSpPr>
                <a:grpSpLocks/>
              </p:cNvGrpSpPr>
              <p:nvPr/>
            </p:nvGrpSpPr>
            <p:grpSpPr bwMode="auto">
              <a:xfrm>
                <a:off x="2435" y="3216"/>
                <a:ext cx="360" cy="384"/>
                <a:chOff x="2435" y="3216"/>
                <a:chExt cx="360" cy="384"/>
              </a:xfrm>
            </p:grpSpPr>
            <p:sp>
              <p:nvSpPr>
                <p:cNvPr id="145452" name="Rectangle 44"/>
                <p:cNvSpPr>
                  <a:spLocks noChangeArrowheads="1"/>
                </p:cNvSpPr>
                <p:nvPr/>
              </p:nvSpPr>
              <p:spPr bwMode="auto">
                <a:xfrm>
                  <a:off x="2441" y="322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4,2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75" name="Rectangle 167"/>
                <p:cNvSpPr>
                  <a:spLocks noChangeArrowheads="1"/>
                </p:cNvSpPr>
                <p:nvPr/>
              </p:nvSpPr>
              <p:spPr bwMode="auto">
                <a:xfrm>
                  <a:off x="2435" y="321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78" name="Group 170"/>
              <p:cNvGrpSpPr>
                <a:grpSpLocks/>
              </p:cNvGrpSpPr>
              <p:nvPr/>
            </p:nvGrpSpPr>
            <p:grpSpPr bwMode="auto">
              <a:xfrm>
                <a:off x="2795" y="3216"/>
                <a:ext cx="409" cy="384"/>
                <a:chOff x="2795" y="3216"/>
                <a:chExt cx="409" cy="384"/>
              </a:xfrm>
            </p:grpSpPr>
            <p:sp>
              <p:nvSpPr>
                <p:cNvPr id="145453" name="Rectangle 45"/>
                <p:cNvSpPr>
                  <a:spLocks noChangeArrowheads="1"/>
                </p:cNvSpPr>
                <p:nvPr/>
              </p:nvSpPr>
              <p:spPr bwMode="auto">
                <a:xfrm>
                  <a:off x="2801" y="322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-0,22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77" name="Rectangle 169"/>
                <p:cNvSpPr>
                  <a:spLocks noChangeArrowheads="1"/>
                </p:cNvSpPr>
                <p:nvPr/>
              </p:nvSpPr>
              <p:spPr bwMode="auto">
                <a:xfrm>
                  <a:off x="2795" y="321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80" name="Group 172"/>
              <p:cNvGrpSpPr>
                <a:grpSpLocks/>
              </p:cNvGrpSpPr>
              <p:nvPr/>
            </p:nvGrpSpPr>
            <p:grpSpPr bwMode="auto">
              <a:xfrm>
                <a:off x="3204" y="3216"/>
                <a:ext cx="464" cy="384"/>
                <a:chOff x="3204" y="3216"/>
                <a:chExt cx="464" cy="384"/>
              </a:xfrm>
            </p:grpSpPr>
            <p:sp>
              <p:nvSpPr>
                <p:cNvPr id="145454" name="Rectangle 46"/>
                <p:cNvSpPr>
                  <a:spLocks noChangeArrowheads="1"/>
                </p:cNvSpPr>
                <p:nvPr/>
              </p:nvSpPr>
              <p:spPr bwMode="auto">
                <a:xfrm>
                  <a:off x="3210" y="322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79" name="Rectangle 171"/>
                <p:cNvSpPr>
                  <a:spLocks noChangeArrowheads="1"/>
                </p:cNvSpPr>
                <p:nvPr/>
              </p:nvSpPr>
              <p:spPr bwMode="auto">
                <a:xfrm>
                  <a:off x="3204" y="321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82" name="Group 174"/>
              <p:cNvGrpSpPr>
                <a:grpSpLocks/>
              </p:cNvGrpSpPr>
              <p:nvPr/>
            </p:nvGrpSpPr>
            <p:grpSpPr bwMode="auto">
              <a:xfrm>
                <a:off x="0" y="3606"/>
                <a:ext cx="1776" cy="384"/>
                <a:chOff x="0" y="3606"/>
                <a:chExt cx="1776" cy="384"/>
              </a:xfrm>
            </p:grpSpPr>
            <p:sp>
              <p:nvSpPr>
                <p:cNvPr id="145455" name="Rectangle 47"/>
                <p:cNvSpPr>
                  <a:spLocks noChangeArrowheads="1"/>
                </p:cNvSpPr>
                <p:nvPr/>
              </p:nvSpPr>
              <p:spPr bwMode="auto">
                <a:xfrm>
                  <a:off x="6" y="361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In health difficulties</a:t>
                  </a:r>
                  <a:endParaRPr lang="fr-FR" altLang="de-DE" sz="1200"/>
                </a:p>
              </p:txBody>
            </p:sp>
            <p:sp>
              <p:nvSpPr>
                <p:cNvPr id="145581" name="Rectangle 173"/>
                <p:cNvSpPr>
                  <a:spLocks noChangeArrowheads="1"/>
                </p:cNvSpPr>
                <p:nvPr/>
              </p:nvSpPr>
              <p:spPr bwMode="auto">
                <a:xfrm>
                  <a:off x="0" y="360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84" name="Group 176"/>
              <p:cNvGrpSpPr>
                <a:grpSpLocks/>
              </p:cNvGrpSpPr>
              <p:nvPr/>
            </p:nvGrpSpPr>
            <p:grpSpPr bwMode="auto">
              <a:xfrm>
                <a:off x="1776" y="3606"/>
                <a:ext cx="659" cy="384"/>
                <a:chOff x="1776" y="3606"/>
                <a:chExt cx="659" cy="384"/>
              </a:xfrm>
            </p:grpSpPr>
            <p:sp>
              <p:nvSpPr>
                <p:cNvPr id="145456" name="Rectangle 48"/>
                <p:cNvSpPr>
                  <a:spLocks noChangeArrowheads="1"/>
                </p:cNvSpPr>
                <p:nvPr/>
              </p:nvSpPr>
              <p:spPr bwMode="auto">
                <a:xfrm>
                  <a:off x="1782" y="361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-0,11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83" name="Rectangle 175"/>
                <p:cNvSpPr>
                  <a:spLocks noChangeArrowheads="1"/>
                </p:cNvSpPr>
                <p:nvPr/>
              </p:nvSpPr>
              <p:spPr bwMode="auto">
                <a:xfrm>
                  <a:off x="1776" y="360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86" name="Group 178"/>
              <p:cNvGrpSpPr>
                <a:grpSpLocks/>
              </p:cNvGrpSpPr>
              <p:nvPr/>
            </p:nvGrpSpPr>
            <p:grpSpPr bwMode="auto">
              <a:xfrm>
                <a:off x="2435" y="3606"/>
                <a:ext cx="360" cy="384"/>
                <a:chOff x="2435" y="3606"/>
                <a:chExt cx="360" cy="384"/>
              </a:xfrm>
            </p:grpSpPr>
            <p:sp>
              <p:nvSpPr>
                <p:cNvPr id="145457" name="Rectangle 49"/>
                <p:cNvSpPr>
                  <a:spLocks noChangeArrowheads="1"/>
                </p:cNvSpPr>
                <p:nvPr/>
              </p:nvSpPr>
              <p:spPr bwMode="auto">
                <a:xfrm>
                  <a:off x="2441" y="361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1,1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8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435" y="360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88" name="Group 180"/>
              <p:cNvGrpSpPr>
                <a:grpSpLocks/>
              </p:cNvGrpSpPr>
              <p:nvPr/>
            </p:nvGrpSpPr>
            <p:grpSpPr bwMode="auto">
              <a:xfrm>
                <a:off x="2795" y="3606"/>
                <a:ext cx="409" cy="384"/>
                <a:chOff x="2795" y="3606"/>
                <a:chExt cx="409" cy="384"/>
              </a:xfrm>
            </p:grpSpPr>
            <p:sp>
              <p:nvSpPr>
                <p:cNvPr id="145458" name="Rectangle 50"/>
                <p:cNvSpPr>
                  <a:spLocks noChangeArrowheads="1"/>
                </p:cNvSpPr>
                <p:nvPr/>
              </p:nvSpPr>
              <p:spPr bwMode="auto">
                <a:xfrm>
                  <a:off x="2801" y="361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0,40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8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795" y="360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90" name="Group 182"/>
              <p:cNvGrpSpPr>
                <a:grpSpLocks/>
              </p:cNvGrpSpPr>
              <p:nvPr/>
            </p:nvGrpSpPr>
            <p:grpSpPr bwMode="auto">
              <a:xfrm>
                <a:off x="3204" y="3606"/>
                <a:ext cx="464" cy="384"/>
                <a:chOff x="3204" y="3606"/>
                <a:chExt cx="464" cy="384"/>
              </a:xfrm>
            </p:grpSpPr>
            <p:sp>
              <p:nvSpPr>
                <p:cNvPr id="145459" name="Rectangle 51"/>
                <p:cNvSpPr>
                  <a:spLocks noChangeArrowheads="1"/>
                </p:cNvSpPr>
                <p:nvPr/>
              </p:nvSpPr>
              <p:spPr bwMode="auto">
                <a:xfrm>
                  <a:off x="3210" y="361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21,7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8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204" y="360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92" name="Group 184"/>
              <p:cNvGrpSpPr>
                <a:grpSpLocks/>
              </p:cNvGrpSpPr>
              <p:nvPr/>
            </p:nvGrpSpPr>
            <p:grpSpPr bwMode="auto">
              <a:xfrm>
                <a:off x="0" y="3996"/>
                <a:ext cx="1776" cy="384"/>
                <a:chOff x="0" y="3996"/>
                <a:chExt cx="1776" cy="384"/>
              </a:xfrm>
            </p:grpSpPr>
            <p:sp>
              <p:nvSpPr>
                <p:cNvPr id="145460" name="Rectangle 52"/>
                <p:cNvSpPr>
                  <a:spLocks noChangeArrowheads="1"/>
                </p:cNvSpPr>
                <p:nvPr/>
              </p:nvSpPr>
              <p:spPr bwMode="auto">
                <a:xfrm>
                  <a:off x="6" y="400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Out health difficulties</a:t>
                  </a:r>
                  <a:endParaRPr lang="fr-FR" altLang="de-DE" sz="1200"/>
                </a:p>
              </p:txBody>
            </p:sp>
            <p:sp>
              <p:nvSpPr>
                <p:cNvPr id="145591" name="Rectangle 183"/>
                <p:cNvSpPr>
                  <a:spLocks noChangeArrowheads="1"/>
                </p:cNvSpPr>
                <p:nvPr/>
              </p:nvSpPr>
              <p:spPr bwMode="auto">
                <a:xfrm>
                  <a:off x="0" y="399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94" name="Group 186"/>
              <p:cNvGrpSpPr>
                <a:grpSpLocks/>
              </p:cNvGrpSpPr>
              <p:nvPr/>
            </p:nvGrpSpPr>
            <p:grpSpPr bwMode="auto">
              <a:xfrm>
                <a:off x="1776" y="3996"/>
                <a:ext cx="659" cy="384"/>
                <a:chOff x="1776" y="3996"/>
                <a:chExt cx="659" cy="384"/>
              </a:xfrm>
            </p:grpSpPr>
            <p:sp>
              <p:nvSpPr>
                <p:cNvPr id="145461" name="Rectangle 53"/>
                <p:cNvSpPr>
                  <a:spLocks noChangeArrowheads="1"/>
                </p:cNvSpPr>
                <p:nvPr/>
              </p:nvSpPr>
              <p:spPr bwMode="auto">
                <a:xfrm>
                  <a:off x="1782" y="400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0,29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9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776" y="399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96" name="Group 188"/>
              <p:cNvGrpSpPr>
                <a:grpSpLocks/>
              </p:cNvGrpSpPr>
              <p:nvPr/>
            </p:nvGrpSpPr>
            <p:grpSpPr bwMode="auto">
              <a:xfrm>
                <a:off x="2435" y="3996"/>
                <a:ext cx="360" cy="384"/>
                <a:chOff x="2435" y="3996"/>
                <a:chExt cx="360" cy="384"/>
              </a:xfrm>
            </p:grpSpPr>
            <p:sp>
              <p:nvSpPr>
                <p:cNvPr id="145462" name="Rectangle 54"/>
                <p:cNvSpPr>
                  <a:spLocks noChangeArrowheads="1"/>
                </p:cNvSpPr>
                <p:nvPr/>
              </p:nvSpPr>
              <p:spPr bwMode="auto">
                <a:xfrm>
                  <a:off x="2441" y="400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9,0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95" name="Rectangle 187"/>
                <p:cNvSpPr>
                  <a:spLocks noChangeArrowheads="1"/>
                </p:cNvSpPr>
                <p:nvPr/>
              </p:nvSpPr>
              <p:spPr bwMode="auto">
                <a:xfrm>
                  <a:off x="2435" y="399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598" name="Group 190"/>
              <p:cNvGrpSpPr>
                <a:grpSpLocks/>
              </p:cNvGrpSpPr>
              <p:nvPr/>
            </p:nvGrpSpPr>
            <p:grpSpPr bwMode="auto">
              <a:xfrm>
                <a:off x="2795" y="3996"/>
                <a:ext cx="409" cy="384"/>
                <a:chOff x="2795" y="3996"/>
                <a:chExt cx="409" cy="384"/>
              </a:xfrm>
            </p:grpSpPr>
            <p:sp>
              <p:nvSpPr>
                <p:cNvPr id="145463" name="Rectangle 55"/>
                <p:cNvSpPr>
                  <a:spLocks noChangeArrowheads="1"/>
                </p:cNvSpPr>
                <p:nvPr/>
              </p:nvSpPr>
              <p:spPr bwMode="auto">
                <a:xfrm>
                  <a:off x="2801" y="400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0,13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97" name="Rectangle 189"/>
                <p:cNvSpPr>
                  <a:spLocks noChangeArrowheads="1"/>
                </p:cNvSpPr>
                <p:nvPr/>
              </p:nvSpPr>
              <p:spPr bwMode="auto">
                <a:xfrm>
                  <a:off x="2795" y="399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00" name="Group 192"/>
              <p:cNvGrpSpPr>
                <a:grpSpLocks/>
              </p:cNvGrpSpPr>
              <p:nvPr/>
            </p:nvGrpSpPr>
            <p:grpSpPr bwMode="auto">
              <a:xfrm>
                <a:off x="3204" y="3996"/>
                <a:ext cx="464" cy="384"/>
                <a:chOff x="3204" y="3996"/>
                <a:chExt cx="464" cy="384"/>
              </a:xfrm>
            </p:grpSpPr>
            <p:sp>
              <p:nvSpPr>
                <p:cNvPr id="145464" name="Rectangle 56"/>
                <p:cNvSpPr>
                  <a:spLocks noChangeArrowheads="1"/>
                </p:cNvSpPr>
                <p:nvPr/>
              </p:nvSpPr>
              <p:spPr bwMode="auto">
                <a:xfrm>
                  <a:off x="3210" y="400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1,8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599" name="Rectangle 191"/>
                <p:cNvSpPr>
                  <a:spLocks noChangeArrowheads="1"/>
                </p:cNvSpPr>
                <p:nvPr/>
              </p:nvSpPr>
              <p:spPr bwMode="auto">
                <a:xfrm>
                  <a:off x="3204" y="399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02" name="Group 194"/>
              <p:cNvGrpSpPr>
                <a:grpSpLocks/>
              </p:cNvGrpSpPr>
              <p:nvPr/>
            </p:nvGrpSpPr>
            <p:grpSpPr bwMode="auto">
              <a:xfrm>
                <a:off x="0" y="4386"/>
                <a:ext cx="1776" cy="384"/>
                <a:chOff x="0" y="4386"/>
                <a:chExt cx="1776" cy="384"/>
              </a:xfrm>
            </p:grpSpPr>
            <p:sp>
              <p:nvSpPr>
                <p:cNvPr id="145465" name="Rectangle 57"/>
                <p:cNvSpPr>
                  <a:spLocks noChangeArrowheads="1"/>
                </p:cNvSpPr>
                <p:nvPr/>
              </p:nvSpPr>
              <p:spPr bwMode="auto">
                <a:xfrm>
                  <a:off x="6" y="439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In weak social ties</a:t>
                  </a:r>
                  <a:endParaRPr lang="fr-FR" altLang="de-DE" sz="1200"/>
                </a:p>
              </p:txBody>
            </p:sp>
            <p:sp>
              <p:nvSpPr>
                <p:cNvPr id="145601" name="Rectangle 193"/>
                <p:cNvSpPr>
                  <a:spLocks noChangeArrowheads="1"/>
                </p:cNvSpPr>
                <p:nvPr/>
              </p:nvSpPr>
              <p:spPr bwMode="auto">
                <a:xfrm>
                  <a:off x="0" y="438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04" name="Group 196"/>
              <p:cNvGrpSpPr>
                <a:grpSpLocks/>
              </p:cNvGrpSpPr>
              <p:nvPr/>
            </p:nvGrpSpPr>
            <p:grpSpPr bwMode="auto">
              <a:xfrm>
                <a:off x="1776" y="4386"/>
                <a:ext cx="659" cy="384"/>
                <a:chOff x="1776" y="4386"/>
                <a:chExt cx="659" cy="384"/>
              </a:xfrm>
            </p:grpSpPr>
            <p:sp>
              <p:nvSpPr>
                <p:cNvPr id="145466" name="Rectangle 58"/>
                <p:cNvSpPr>
                  <a:spLocks noChangeArrowheads="1"/>
                </p:cNvSpPr>
                <p:nvPr/>
              </p:nvSpPr>
              <p:spPr bwMode="auto">
                <a:xfrm>
                  <a:off x="1782" y="439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-0,49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03" name="Rectangle 195"/>
                <p:cNvSpPr>
                  <a:spLocks noChangeArrowheads="1"/>
                </p:cNvSpPr>
                <p:nvPr/>
              </p:nvSpPr>
              <p:spPr bwMode="auto">
                <a:xfrm>
                  <a:off x="1776" y="438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06" name="Group 198"/>
              <p:cNvGrpSpPr>
                <a:grpSpLocks/>
              </p:cNvGrpSpPr>
              <p:nvPr/>
            </p:nvGrpSpPr>
            <p:grpSpPr bwMode="auto">
              <a:xfrm>
                <a:off x="2435" y="4386"/>
                <a:ext cx="360" cy="384"/>
                <a:chOff x="2435" y="4386"/>
                <a:chExt cx="360" cy="384"/>
              </a:xfrm>
            </p:grpSpPr>
            <p:sp>
              <p:nvSpPr>
                <p:cNvPr id="145467" name="Rectangle 59"/>
                <p:cNvSpPr>
                  <a:spLocks noChangeArrowheads="1"/>
                </p:cNvSpPr>
                <p:nvPr/>
              </p:nvSpPr>
              <p:spPr bwMode="auto">
                <a:xfrm>
                  <a:off x="2441" y="439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14,2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0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435" y="438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08" name="Group 200"/>
              <p:cNvGrpSpPr>
                <a:grpSpLocks/>
              </p:cNvGrpSpPr>
              <p:nvPr/>
            </p:nvGrpSpPr>
            <p:grpSpPr bwMode="auto">
              <a:xfrm>
                <a:off x="2795" y="4386"/>
                <a:ext cx="409" cy="384"/>
                <a:chOff x="2795" y="4386"/>
                <a:chExt cx="409" cy="384"/>
              </a:xfrm>
            </p:grpSpPr>
            <p:sp>
              <p:nvSpPr>
                <p:cNvPr id="145468" name="Rectangle 60"/>
                <p:cNvSpPr>
                  <a:spLocks noChangeArrowheads="1"/>
                </p:cNvSpPr>
                <p:nvPr/>
              </p:nvSpPr>
              <p:spPr bwMode="auto">
                <a:xfrm>
                  <a:off x="2801" y="439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1,13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0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795" y="438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10" name="Group 202"/>
              <p:cNvGrpSpPr>
                <a:grpSpLocks/>
              </p:cNvGrpSpPr>
              <p:nvPr/>
            </p:nvGrpSpPr>
            <p:grpSpPr bwMode="auto">
              <a:xfrm>
                <a:off x="3204" y="4386"/>
                <a:ext cx="464" cy="384"/>
                <a:chOff x="3204" y="4386"/>
                <a:chExt cx="464" cy="384"/>
              </a:xfrm>
            </p:grpSpPr>
            <p:sp>
              <p:nvSpPr>
                <p:cNvPr id="145469" name="Rectangle 61"/>
                <p:cNvSpPr>
                  <a:spLocks noChangeArrowheads="1"/>
                </p:cNvSpPr>
                <p:nvPr/>
              </p:nvSpPr>
              <p:spPr bwMode="auto">
                <a:xfrm>
                  <a:off x="3210" y="439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187,5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0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204" y="438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12" name="Group 204"/>
              <p:cNvGrpSpPr>
                <a:grpSpLocks/>
              </p:cNvGrpSpPr>
              <p:nvPr/>
            </p:nvGrpSpPr>
            <p:grpSpPr bwMode="auto">
              <a:xfrm>
                <a:off x="0" y="4776"/>
                <a:ext cx="1776" cy="480"/>
                <a:chOff x="0" y="4776"/>
                <a:chExt cx="1776" cy="480"/>
              </a:xfrm>
            </p:grpSpPr>
            <p:sp>
              <p:nvSpPr>
                <p:cNvPr id="145470" name="Rectangle 62"/>
                <p:cNvSpPr>
                  <a:spLocks noChangeArrowheads="1"/>
                </p:cNvSpPr>
                <p:nvPr/>
              </p:nvSpPr>
              <p:spPr bwMode="auto">
                <a:xfrm>
                  <a:off x="6" y="4782"/>
                  <a:ext cx="176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Out weak social ties</a:t>
                  </a:r>
                </a:p>
              </p:txBody>
            </p:sp>
            <p:sp>
              <p:nvSpPr>
                <p:cNvPr id="145611" name="Rectangle 203"/>
                <p:cNvSpPr>
                  <a:spLocks noChangeArrowheads="1"/>
                </p:cNvSpPr>
                <p:nvPr/>
              </p:nvSpPr>
              <p:spPr bwMode="auto">
                <a:xfrm>
                  <a:off x="0" y="4776"/>
                  <a:ext cx="177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14" name="Group 206"/>
              <p:cNvGrpSpPr>
                <a:grpSpLocks/>
              </p:cNvGrpSpPr>
              <p:nvPr/>
            </p:nvGrpSpPr>
            <p:grpSpPr bwMode="auto">
              <a:xfrm>
                <a:off x="1776" y="4776"/>
                <a:ext cx="659" cy="480"/>
                <a:chOff x="1776" y="4776"/>
                <a:chExt cx="659" cy="480"/>
              </a:xfrm>
            </p:grpSpPr>
            <p:sp>
              <p:nvSpPr>
                <p:cNvPr id="145471" name="Rectangle 63"/>
                <p:cNvSpPr>
                  <a:spLocks noChangeArrowheads="1"/>
                </p:cNvSpPr>
                <p:nvPr/>
              </p:nvSpPr>
              <p:spPr bwMode="auto">
                <a:xfrm>
                  <a:off x="1782" y="4782"/>
                  <a:ext cx="64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1,03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13" name="Rectangle 205"/>
                <p:cNvSpPr>
                  <a:spLocks noChangeArrowheads="1"/>
                </p:cNvSpPr>
                <p:nvPr/>
              </p:nvSpPr>
              <p:spPr bwMode="auto">
                <a:xfrm>
                  <a:off x="1776" y="4776"/>
                  <a:ext cx="65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16" name="Group 208"/>
              <p:cNvGrpSpPr>
                <a:grpSpLocks/>
              </p:cNvGrpSpPr>
              <p:nvPr/>
            </p:nvGrpSpPr>
            <p:grpSpPr bwMode="auto">
              <a:xfrm>
                <a:off x="2435" y="4776"/>
                <a:ext cx="360" cy="480"/>
                <a:chOff x="2435" y="4776"/>
                <a:chExt cx="360" cy="480"/>
              </a:xfrm>
            </p:grpSpPr>
            <p:sp>
              <p:nvSpPr>
                <p:cNvPr id="145472" name="Rectangle 64"/>
                <p:cNvSpPr>
                  <a:spLocks noChangeArrowheads="1"/>
                </p:cNvSpPr>
                <p:nvPr/>
              </p:nvSpPr>
              <p:spPr bwMode="auto">
                <a:xfrm>
                  <a:off x="2441" y="4782"/>
                  <a:ext cx="348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142,1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15" name="Rectangle 207"/>
                <p:cNvSpPr>
                  <a:spLocks noChangeArrowheads="1"/>
                </p:cNvSpPr>
                <p:nvPr/>
              </p:nvSpPr>
              <p:spPr bwMode="auto">
                <a:xfrm>
                  <a:off x="2435" y="4776"/>
                  <a:ext cx="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18" name="Group 210"/>
              <p:cNvGrpSpPr>
                <a:grpSpLocks/>
              </p:cNvGrpSpPr>
              <p:nvPr/>
            </p:nvGrpSpPr>
            <p:grpSpPr bwMode="auto">
              <a:xfrm>
                <a:off x="2795" y="4776"/>
                <a:ext cx="409" cy="480"/>
                <a:chOff x="2795" y="4776"/>
                <a:chExt cx="409" cy="480"/>
              </a:xfrm>
            </p:grpSpPr>
            <p:sp>
              <p:nvSpPr>
                <p:cNvPr id="145473" name="Rectangle 65"/>
                <p:cNvSpPr>
                  <a:spLocks noChangeArrowheads="1"/>
                </p:cNvSpPr>
                <p:nvPr/>
              </p:nvSpPr>
              <p:spPr bwMode="auto">
                <a:xfrm>
                  <a:off x="2801" y="4782"/>
                  <a:ext cx="39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-0,41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17" name="Rectangle 209"/>
                <p:cNvSpPr>
                  <a:spLocks noChangeArrowheads="1"/>
                </p:cNvSpPr>
                <p:nvPr/>
              </p:nvSpPr>
              <p:spPr bwMode="auto">
                <a:xfrm>
                  <a:off x="2795" y="4776"/>
                  <a:ext cx="40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20" name="Group 212"/>
              <p:cNvGrpSpPr>
                <a:grpSpLocks/>
              </p:cNvGrpSpPr>
              <p:nvPr/>
            </p:nvGrpSpPr>
            <p:grpSpPr bwMode="auto">
              <a:xfrm>
                <a:off x="3204" y="4776"/>
                <a:ext cx="464" cy="480"/>
                <a:chOff x="3204" y="4776"/>
                <a:chExt cx="464" cy="480"/>
              </a:xfrm>
            </p:grpSpPr>
            <p:sp>
              <p:nvSpPr>
                <p:cNvPr id="145474" name="Rectangle 66"/>
                <p:cNvSpPr>
                  <a:spLocks noChangeArrowheads="1"/>
                </p:cNvSpPr>
                <p:nvPr/>
              </p:nvSpPr>
              <p:spPr bwMode="auto">
                <a:xfrm>
                  <a:off x="3210" y="4782"/>
                  <a:ext cx="452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10,4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19" name="Rectangle 211"/>
                <p:cNvSpPr>
                  <a:spLocks noChangeArrowheads="1"/>
                </p:cNvSpPr>
                <p:nvPr/>
              </p:nvSpPr>
              <p:spPr bwMode="auto">
                <a:xfrm>
                  <a:off x="3204" y="4776"/>
                  <a:ext cx="46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22" name="Group 214"/>
              <p:cNvGrpSpPr>
                <a:grpSpLocks/>
              </p:cNvGrpSpPr>
              <p:nvPr/>
            </p:nvGrpSpPr>
            <p:grpSpPr bwMode="auto">
              <a:xfrm>
                <a:off x="0" y="5262"/>
                <a:ext cx="1776" cy="384"/>
                <a:chOff x="0" y="5262"/>
                <a:chExt cx="1776" cy="384"/>
              </a:xfrm>
            </p:grpSpPr>
            <p:sp>
              <p:nvSpPr>
                <p:cNvPr id="145475" name="Rectangle 67"/>
                <p:cNvSpPr>
                  <a:spLocks noChangeArrowheads="1"/>
                </p:cNvSpPr>
                <p:nvPr/>
              </p:nvSpPr>
              <p:spPr bwMode="auto">
                <a:xfrm>
                  <a:off x="6" y="5268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In physical insecurity</a:t>
                  </a:r>
                  <a:endParaRPr lang="fr-FR" altLang="de-DE" sz="1200"/>
                </a:p>
              </p:txBody>
            </p:sp>
            <p:sp>
              <p:nvSpPr>
                <p:cNvPr id="145621" name="Rectangle 213"/>
                <p:cNvSpPr>
                  <a:spLocks noChangeArrowheads="1"/>
                </p:cNvSpPr>
                <p:nvPr/>
              </p:nvSpPr>
              <p:spPr bwMode="auto">
                <a:xfrm>
                  <a:off x="0" y="5262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24" name="Group 216"/>
              <p:cNvGrpSpPr>
                <a:grpSpLocks/>
              </p:cNvGrpSpPr>
              <p:nvPr/>
            </p:nvGrpSpPr>
            <p:grpSpPr bwMode="auto">
              <a:xfrm>
                <a:off x="1776" y="5262"/>
                <a:ext cx="659" cy="384"/>
                <a:chOff x="1776" y="5262"/>
                <a:chExt cx="659" cy="384"/>
              </a:xfrm>
            </p:grpSpPr>
            <p:sp>
              <p:nvSpPr>
                <p:cNvPr id="145476" name="Rectangle 68"/>
                <p:cNvSpPr>
                  <a:spLocks noChangeArrowheads="1"/>
                </p:cNvSpPr>
                <p:nvPr/>
              </p:nvSpPr>
              <p:spPr bwMode="auto">
                <a:xfrm>
                  <a:off x="1782" y="5268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-0,06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23" name="Rectangle 215"/>
                <p:cNvSpPr>
                  <a:spLocks noChangeArrowheads="1"/>
                </p:cNvSpPr>
                <p:nvPr/>
              </p:nvSpPr>
              <p:spPr bwMode="auto">
                <a:xfrm>
                  <a:off x="1776" y="5262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26" name="Group 218"/>
              <p:cNvGrpSpPr>
                <a:grpSpLocks/>
              </p:cNvGrpSpPr>
              <p:nvPr/>
            </p:nvGrpSpPr>
            <p:grpSpPr bwMode="auto">
              <a:xfrm>
                <a:off x="2435" y="5262"/>
                <a:ext cx="360" cy="384"/>
                <a:chOff x="2435" y="5262"/>
                <a:chExt cx="360" cy="384"/>
              </a:xfrm>
            </p:grpSpPr>
            <p:sp>
              <p:nvSpPr>
                <p:cNvPr id="145477" name="Rectangle 69"/>
                <p:cNvSpPr>
                  <a:spLocks noChangeArrowheads="1"/>
                </p:cNvSpPr>
                <p:nvPr/>
              </p:nvSpPr>
              <p:spPr bwMode="auto">
                <a:xfrm>
                  <a:off x="2441" y="5268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25" name="Rectangle 217"/>
                <p:cNvSpPr>
                  <a:spLocks noChangeArrowheads="1"/>
                </p:cNvSpPr>
                <p:nvPr/>
              </p:nvSpPr>
              <p:spPr bwMode="auto">
                <a:xfrm>
                  <a:off x="2435" y="5262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28" name="Group 220"/>
              <p:cNvGrpSpPr>
                <a:grpSpLocks/>
              </p:cNvGrpSpPr>
              <p:nvPr/>
            </p:nvGrpSpPr>
            <p:grpSpPr bwMode="auto">
              <a:xfrm>
                <a:off x="2795" y="5262"/>
                <a:ext cx="409" cy="384"/>
                <a:chOff x="2795" y="5262"/>
                <a:chExt cx="409" cy="384"/>
              </a:xfrm>
            </p:grpSpPr>
            <p:sp>
              <p:nvSpPr>
                <p:cNvPr id="145478" name="Rectangle 70"/>
                <p:cNvSpPr>
                  <a:spLocks noChangeArrowheads="1"/>
                </p:cNvSpPr>
                <p:nvPr/>
              </p:nvSpPr>
              <p:spPr bwMode="auto">
                <a:xfrm>
                  <a:off x="2801" y="5268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0,22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27" name="Rectangle 219"/>
                <p:cNvSpPr>
                  <a:spLocks noChangeArrowheads="1"/>
                </p:cNvSpPr>
                <p:nvPr/>
              </p:nvSpPr>
              <p:spPr bwMode="auto">
                <a:xfrm>
                  <a:off x="2795" y="5262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30" name="Group 222"/>
              <p:cNvGrpSpPr>
                <a:grpSpLocks/>
              </p:cNvGrpSpPr>
              <p:nvPr/>
            </p:nvGrpSpPr>
            <p:grpSpPr bwMode="auto">
              <a:xfrm>
                <a:off x="3204" y="5262"/>
                <a:ext cx="464" cy="384"/>
                <a:chOff x="3204" y="5262"/>
                <a:chExt cx="464" cy="384"/>
              </a:xfrm>
            </p:grpSpPr>
            <p:sp>
              <p:nvSpPr>
                <p:cNvPr id="145479" name="Rectangle 71"/>
                <p:cNvSpPr>
                  <a:spLocks noChangeArrowheads="1"/>
                </p:cNvSpPr>
                <p:nvPr/>
              </p:nvSpPr>
              <p:spPr bwMode="auto">
                <a:xfrm>
                  <a:off x="3210" y="5268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4,5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29" name="Rectangle 221"/>
                <p:cNvSpPr>
                  <a:spLocks noChangeArrowheads="1"/>
                </p:cNvSpPr>
                <p:nvPr/>
              </p:nvSpPr>
              <p:spPr bwMode="auto">
                <a:xfrm>
                  <a:off x="3204" y="5262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32" name="Group 224"/>
              <p:cNvGrpSpPr>
                <a:grpSpLocks/>
              </p:cNvGrpSpPr>
              <p:nvPr/>
            </p:nvGrpSpPr>
            <p:grpSpPr bwMode="auto">
              <a:xfrm>
                <a:off x="0" y="5652"/>
                <a:ext cx="1776" cy="384"/>
                <a:chOff x="0" y="5652"/>
                <a:chExt cx="1776" cy="384"/>
              </a:xfrm>
            </p:grpSpPr>
            <p:sp>
              <p:nvSpPr>
                <p:cNvPr id="145480" name="Rectangle 72"/>
                <p:cNvSpPr>
                  <a:spLocks noChangeArrowheads="1"/>
                </p:cNvSpPr>
                <p:nvPr/>
              </p:nvSpPr>
              <p:spPr bwMode="auto">
                <a:xfrm>
                  <a:off x="6" y="5658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Out physical insecurity</a:t>
                  </a:r>
                </a:p>
              </p:txBody>
            </p:sp>
            <p:sp>
              <p:nvSpPr>
                <p:cNvPr id="145631" name="Rectangle 223"/>
                <p:cNvSpPr>
                  <a:spLocks noChangeArrowheads="1"/>
                </p:cNvSpPr>
                <p:nvPr/>
              </p:nvSpPr>
              <p:spPr bwMode="auto">
                <a:xfrm>
                  <a:off x="0" y="5652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34" name="Group 226"/>
              <p:cNvGrpSpPr>
                <a:grpSpLocks/>
              </p:cNvGrpSpPr>
              <p:nvPr/>
            </p:nvGrpSpPr>
            <p:grpSpPr bwMode="auto">
              <a:xfrm>
                <a:off x="1776" y="5652"/>
                <a:ext cx="659" cy="384"/>
                <a:chOff x="1776" y="5652"/>
                <a:chExt cx="659" cy="384"/>
              </a:xfrm>
            </p:grpSpPr>
            <p:sp>
              <p:nvSpPr>
                <p:cNvPr id="145481" name="Rectangle 73"/>
                <p:cNvSpPr>
                  <a:spLocks noChangeArrowheads="1"/>
                </p:cNvSpPr>
                <p:nvPr/>
              </p:nvSpPr>
              <p:spPr bwMode="auto">
                <a:xfrm>
                  <a:off x="1782" y="5658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33" name="Rectangle 225"/>
                <p:cNvSpPr>
                  <a:spLocks noChangeArrowheads="1"/>
                </p:cNvSpPr>
                <p:nvPr/>
              </p:nvSpPr>
              <p:spPr bwMode="auto">
                <a:xfrm>
                  <a:off x="1776" y="5652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36" name="Group 228"/>
              <p:cNvGrpSpPr>
                <a:grpSpLocks/>
              </p:cNvGrpSpPr>
              <p:nvPr/>
            </p:nvGrpSpPr>
            <p:grpSpPr bwMode="auto">
              <a:xfrm>
                <a:off x="2435" y="5652"/>
                <a:ext cx="360" cy="384"/>
                <a:chOff x="2435" y="5652"/>
                <a:chExt cx="360" cy="384"/>
              </a:xfrm>
            </p:grpSpPr>
            <p:sp>
              <p:nvSpPr>
                <p:cNvPr id="145482" name="Rectangle 74"/>
                <p:cNvSpPr>
                  <a:spLocks noChangeArrowheads="1"/>
                </p:cNvSpPr>
                <p:nvPr/>
              </p:nvSpPr>
              <p:spPr bwMode="auto">
                <a:xfrm>
                  <a:off x="2441" y="5658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35" name="Rectangle 227"/>
                <p:cNvSpPr>
                  <a:spLocks noChangeArrowheads="1"/>
                </p:cNvSpPr>
                <p:nvPr/>
              </p:nvSpPr>
              <p:spPr bwMode="auto">
                <a:xfrm>
                  <a:off x="2435" y="5652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38" name="Group 230"/>
              <p:cNvGrpSpPr>
                <a:grpSpLocks/>
              </p:cNvGrpSpPr>
              <p:nvPr/>
            </p:nvGrpSpPr>
            <p:grpSpPr bwMode="auto">
              <a:xfrm>
                <a:off x="2795" y="5652"/>
                <a:ext cx="409" cy="384"/>
                <a:chOff x="2795" y="5652"/>
                <a:chExt cx="409" cy="384"/>
              </a:xfrm>
            </p:grpSpPr>
            <p:sp>
              <p:nvSpPr>
                <p:cNvPr id="145483" name="Rectangle 75"/>
                <p:cNvSpPr>
                  <a:spLocks noChangeArrowheads="1"/>
                </p:cNvSpPr>
                <p:nvPr/>
              </p:nvSpPr>
              <p:spPr bwMode="auto">
                <a:xfrm>
                  <a:off x="2801" y="5658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-0,10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37" name="Rectangle 229"/>
                <p:cNvSpPr>
                  <a:spLocks noChangeArrowheads="1"/>
                </p:cNvSpPr>
                <p:nvPr/>
              </p:nvSpPr>
              <p:spPr bwMode="auto">
                <a:xfrm>
                  <a:off x="2795" y="5652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40" name="Group 232"/>
              <p:cNvGrpSpPr>
                <a:grpSpLocks/>
              </p:cNvGrpSpPr>
              <p:nvPr/>
            </p:nvGrpSpPr>
            <p:grpSpPr bwMode="auto">
              <a:xfrm>
                <a:off x="3204" y="5652"/>
                <a:ext cx="464" cy="384"/>
                <a:chOff x="3204" y="5652"/>
                <a:chExt cx="464" cy="384"/>
              </a:xfrm>
            </p:grpSpPr>
            <p:sp>
              <p:nvSpPr>
                <p:cNvPr id="145484" name="Rectangle 76"/>
                <p:cNvSpPr>
                  <a:spLocks noChangeArrowheads="1"/>
                </p:cNvSpPr>
                <p:nvPr/>
              </p:nvSpPr>
              <p:spPr bwMode="auto">
                <a:xfrm>
                  <a:off x="3210" y="5658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39" name="Rectangle 231"/>
                <p:cNvSpPr>
                  <a:spLocks noChangeArrowheads="1"/>
                </p:cNvSpPr>
                <p:nvPr/>
              </p:nvSpPr>
              <p:spPr bwMode="auto">
                <a:xfrm>
                  <a:off x="3204" y="5652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42" name="Group 234"/>
              <p:cNvGrpSpPr>
                <a:grpSpLocks/>
              </p:cNvGrpSpPr>
              <p:nvPr/>
            </p:nvGrpSpPr>
            <p:grpSpPr bwMode="auto">
              <a:xfrm>
                <a:off x="0" y="6042"/>
                <a:ext cx="1776" cy="384"/>
                <a:chOff x="0" y="6042"/>
                <a:chExt cx="1776" cy="384"/>
              </a:xfrm>
            </p:grpSpPr>
            <p:sp>
              <p:nvSpPr>
                <p:cNvPr id="145485" name="Rectangle 77"/>
                <p:cNvSpPr>
                  <a:spLocks noChangeArrowheads="1"/>
                </p:cNvSpPr>
                <p:nvPr/>
              </p:nvSpPr>
              <p:spPr bwMode="auto">
                <a:xfrm>
                  <a:off x="6" y="6048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Worsening environment</a:t>
                  </a:r>
                  <a:endParaRPr lang="fr-FR" altLang="de-DE" sz="1200"/>
                </a:p>
              </p:txBody>
            </p:sp>
            <p:sp>
              <p:nvSpPr>
                <p:cNvPr id="145641" name="Rectangle 233"/>
                <p:cNvSpPr>
                  <a:spLocks noChangeArrowheads="1"/>
                </p:cNvSpPr>
                <p:nvPr/>
              </p:nvSpPr>
              <p:spPr bwMode="auto">
                <a:xfrm>
                  <a:off x="0" y="6042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44" name="Group 236"/>
              <p:cNvGrpSpPr>
                <a:grpSpLocks/>
              </p:cNvGrpSpPr>
              <p:nvPr/>
            </p:nvGrpSpPr>
            <p:grpSpPr bwMode="auto">
              <a:xfrm>
                <a:off x="1776" y="6042"/>
                <a:ext cx="659" cy="384"/>
                <a:chOff x="1776" y="6042"/>
                <a:chExt cx="659" cy="384"/>
              </a:xfrm>
            </p:grpSpPr>
            <p:sp>
              <p:nvSpPr>
                <p:cNvPr id="145486" name="Rectangle 78"/>
                <p:cNvSpPr>
                  <a:spLocks noChangeArrowheads="1"/>
                </p:cNvSpPr>
                <p:nvPr/>
              </p:nvSpPr>
              <p:spPr bwMode="auto">
                <a:xfrm>
                  <a:off x="1782" y="6048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-0,11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43" name="Rectangle 235"/>
                <p:cNvSpPr>
                  <a:spLocks noChangeArrowheads="1"/>
                </p:cNvSpPr>
                <p:nvPr/>
              </p:nvSpPr>
              <p:spPr bwMode="auto">
                <a:xfrm>
                  <a:off x="1776" y="6042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46" name="Group 238"/>
              <p:cNvGrpSpPr>
                <a:grpSpLocks/>
              </p:cNvGrpSpPr>
              <p:nvPr/>
            </p:nvGrpSpPr>
            <p:grpSpPr bwMode="auto">
              <a:xfrm>
                <a:off x="2435" y="6042"/>
                <a:ext cx="360" cy="384"/>
                <a:chOff x="2435" y="6042"/>
                <a:chExt cx="360" cy="384"/>
              </a:xfrm>
            </p:grpSpPr>
            <p:sp>
              <p:nvSpPr>
                <p:cNvPr id="145487" name="Rectangle 79"/>
                <p:cNvSpPr>
                  <a:spLocks noChangeArrowheads="1"/>
                </p:cNvSpPr>
                <p:nvPr/>
              </p:nvSpPr>
              <p:spPr bwMode="auto">
                <a:xfrm>
                  <a:off x="2441" y="6048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45" name="Rectangle 237"/>
                <p:cNvSpPr>
                  <a:spLocks noChangeArrowheads="1"/>
                </p:cNvSpPr>
                <p:nvPr/>
              </p:nvSpPr>
              <p:spPr bwMode="auto">
                <a:xfrm>
                  <a:off x="2435" y="6042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48" name="Group 240"/>
              <p:cNvGrpSpPr>
                <a:grpSpLocks/>
              </p:cNvGrpSpPr>
              <p:nvPr/>
            </p:nvGrpSpPr>
            <p:grpSpPr bwMode="auto">
              <a:xfrm>
                <a:off x="2795" y="6042"/>
                <a:ext cx="409" cy="384"/>
                <a:chOff x="2795" y="6042"/>
                <a:chExt cx="409" cy="384"/>
              </a:xfrm>
            </p:grpSpPr>
            <p:sp>
              <p:nvSpPr>
                <p:cNvPr id="145488" name="Rectangle 80"/>
                <p:cNvSpPr>
                  <a:spLocks noChangeArrowheads="1"/>
                </p:cNvSpPr>
                <p:nvPr/>
              </p:nvSpPr>
              <p:spPr bwMode="auto">
                <a:xfrm>
                  <a:off x="2801" y="6048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0,37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47" name="Rectangle 239"/>
                <p:cNvSpPr>
                  <a:spLocks noChangeArrowheads="1"/>
                </p:cNvSpPr>
                <p:nvPr/>
              </p:nvSpPr>
              <p:spPr bwMode="auto">
                <a:xfrm>
                  <a:off x="2795" y="6042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50" name="Group 242"/>
              <p:cNvGrpSpPr>
                <a:grpSpLocks/>
              </p:cNvGrpSpPr>
              <p:nvPr/>
            </p:nvGrpSpPr>
            <p:grpSpPr bwMode="auto">
              <a:xfrm>
                <a:off x="3204" y="6042"/>
                <a:ext cx="464" cy="384"/>
                <a:chOff x="3204" y="6042"/>
                <a:chExt cx="464" cy="384"/>
              </a:xfrm>
            </p:grpSpPr>
            <p:sp>
              <p:nvSpPr>
                <p:cNvPr id="145489" name="Rectangle 81"/>
                <p:cNvSpPr>
                  <a:spLocks noChangeArrowheads="1"/>
                </p:cNvSpPr>
                <p:nvPr/>
              </p:nvSpPr>
              <p:spPr bwMode="auto">
                <a:xfrm>
                  <a:off x="3210" y="6048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4,2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49" name="Rectangle 241"/>
                <p:cNvSpPr>
                  <a:spLocks noChangeArrowheads="1"/>
                </p:cNvSpPr>
                <p:nvPr/>
              </p:nvSpPr>
              <p:spPr bwMode="auto">
                <a:xfrm>
                  <a:off x="3204" y="6042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52" name="Group 244"/>
              <p:cNvGrpSpPr>
                <a:grpSpLocks/>
              </p:cNvGrpSpPr>
              <p:nvPr/>
            </p:nvGrpSpPr>
            <p:grpSpPr bwMode="auto">
              <a:xfrm>
                <a:off x="0" y="6432"/>
                <a:ext cx="1776" cy="384"/>
                <a:chOff x="0" y="6432"/>
                <a:chExt cx="1776" cy="384"/>
              </a:xfrm>
            </p:grpSpPr>
            <p:sp>
              <p:nvSpPr>
                <p:cNvPr id="145490" name="Rectangle 82"/>
                <p:cNvSpPr>
                  <a:spLocks noChangeArrowheads="1"/>
                </p:cNvSpPr>
                <p:nvPr/>
              </p:nvSpPr>
              <p:spPr bwMode="auto">
                <a:xfrm>
                  <a:off x="6" y="6438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Improving environment</a:t>
                  </a:r>
                  <a:endParaRPr lang="fr-FR" altLang="de-DE" sz="1200"/>
                </a:p>
              </p:txBody>
            </p:sp>
            <p:sp>
              <p:nvSpPr>
                <p:cNvPr id="145651" name="Rectangle 243"/>
                <p:cNvSpPr>
                  <a:spLocks noChangeArrowheads="1"/>
                </p:cNvSpPr>
                <p:nvPr/>
              </p:nvSpPr>
              <p:spPr bwMode="auto">
                <a:xfrm>
                  <a:off x="0" y="6432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54" name="Group 246"/>
              <p:cNvGrpSpPr>
                <a:grpSpLocks/>
              </p:cNvGrpSpPr>
              <p:nvPr/>
            </p:nvGrpSpPr>
            <p:grpSpPr bwMode="auto">
              <a:xfrm>
                <a:off x="1776" y="6432"/>
                <a:ext cx="659" cy="384"/>
                <a:chOff x="1776" y="6432"/>
                <a:chExt cx="659" cy="384"/>
              </a:xfrm>
            </p:grpSpPr>
            <p:sp>
              <p:nvSpPr>
                <p:cNvPr id="145491" name="Rectangle 83"/>
                <p:cNvSpPr>
                  <a:spLocks noChangeArrowheads="1"/>
                </p:cNvSpPr>
                <p:nvPr/>
              </p:nvSpPr>
              <p:spPr bwMode="auto">
                <a:xfrm>
                  <a:off x="1782" y="6438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0,13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53" name="Rectangle 245"/>
                <p:cNvSpPr>
                  <a:spLocks noChangeArrowheads="1"/>
                </p:cNvSpPr>
                <p:nvPr/>
              </p:nvSpPr>
              <p:spPr bwMode="auto">
                <a:xfrm>
                  <a:off x="1776" y="6432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56" name="Group 248"/>
              <p:cNvGrpSpPr>
                <a:grpSpLocks/>
              </p:cNvGrpSpPr>
              <p:nvPr/>
            </p:nvGrpSpPr>
            <p:grpSpPr bwMode="auto">
              <a:xfrm>
                <a:off x="2435" y="6432"/>
                <a:ext cx="360" cy="384"/>
                <a:chOff x="2435" y="6432"/>
                <a:chExt cx="360" cy="384"/>
              </a:xfrm>
            </p:grpSpPr>
            <p:sp>
              <p:nvSpPr>
                <p:cNvPr id="145492" name="Rectangle 84"/>
                <p:cNvSpPr>
                  <a:spLocks noChangeArrowheads="1"/>
                </p:cNvSpPr>
                <p:nvPr/>
              </p:nvSpPr>
              <p:spPr bwMode="auto">
                <a:xfrm>
                  <a:off x="2441" y="6438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55" name="Rectangle 247"/>
                <p:cNvSpPr>
                  <a:spLocks noChangeArrowheads="1"/>
                </p:cNvSpPr>
                <p:nvPr/>
              </p:nvSpPr>
              <p:spPr bwMode="auto">
                <a:xfrm>
                  <a:off x="2435" y="6432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58" name="Group 250"/>
              <p:cNvGrpSpPr>
                <a:grpSpLocks/>
              </p:cNvGrpSpPr>
              <p:nvPr/>
            </p:nvGrpSpPr>
            <p:grpSpPr bwMode="auto">
              <a:xfrm>
                <a:off x="2795" y="6432"/>
                <a:ext cx="409" cy="384"/>
                <a:chOff x="2795" y="6432"/>
                <a:chExt cx="409" cy="384"/>
              </a:xfrm>
            </p:grpSpPr>
            <p:sp>
              <p:nvSpPr>
                <p:cNvPr id="145493" name="Rectangle 85"/>
                <p:cNvSpPr>
                  <a:spLocks noChangeArrowheads="1"/>
                </p:cNvSpPr>
                <p:nvPr/>
              </p:nvSpPr>
              <p:spPr bwMode="auto">
                <a:xfrm>
                  <a:off x="2801" y="6438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0,10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57" name="Rectangle 249"/>
                <p:cNvSpPr>
                  <a:spLocks noChangeArrowheads="1"/>
                </p:cNvSpPr>
                <p:nvPr/>
              </p:nvSpPr>
              <p:spPr bwMode="auto">
                <a:xfrm>
                  <a:off x="2795" y="6432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5660" name="Group 252"/>
              <p:cNvGrpSpPr>
                <a:grpSpLocks/>
              </p:cNvGrpSpPr>
              <p:nvPr/>
            </p:nvGrpSpPr>
            <p:grpSpPr bwMode="auto">
              <a:xfrm>
                <a:off x="3204" y="6432"/>
                <a:ext cx="464" cy="384"/>
                <a:chOff x="3204" y="6432"/>
                <a:chExt cx="464" cy="384"/>
              </a:xfrm>
            </p:grpSpPr>
            <p:sp>
              <p:nvSpPr>
                <p:cNvPr id="145494" name="Rectangle 86"/>
                <p:cNvSpPr>
                  <a:spLocks noChangeArrowheads="1"/>
                </p:cNvSpPr>
                <p:nvPr/>
              </p:nvSpPr>
              <p:spPr bwMode="auto">
                <a:xfrm>
                  <a:off x="3210" y="6438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5659" name="Rectangle 251"/>
                <p:cNvSpPr>
                  <a:spLocks noChangeArrowheads="1"/>
                </p:cNvSpPr>
                <p:nvPr/>
              </p:nvSpPr>
              <p:spPr bwMode="auto">
                <a:xfrm>
                  <a:off x="3204" y="6432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145662" name="Rectangle 254"/>
            <p:cNvSpPr>
              <a:spLocks noChangeArrowheads="1"/>
            </p:cNvSpPr>
            <p:nvPr/>
          </p:nvSpPr>
          <p:spPr bwMode="auto">
            <a:xfrm>
              <a:off x="-2" y="-2"/>
              <a:ext cx="3672" cy="6820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121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Effect on satisfaction of changes of other variables</a:t>
            </a:r>
          </a:p>
        </p:txBody>
      </p:sp>
      <p:grpSp>
        <p:nvGrpSpPr>
          <p:cNvPr id="146552" name="Group 120"/>
          <p:cNvGrpSpPr>
            <a:grpSpLocks/>
          </p:cNvGrpSpPr>
          <p:nvPr/>
        </p:nvGrpSpPr>
        <p:grpSpPr bwMode="auto">
          <a:xfrm>
            <a:off x="1676400" y="1981200"/>
            <a:ext cx="5829300" cy="3429000"/>
            <a:chOff x="-2" y="-2"/>
            <a:chExt cx="3672" cy="3310"/>
          </a:xfrm>
        </p:grpSpPr>
        <p:grpSp>
          <p:nvGrpSpPr>
            <p:cNvPr id="146550" name="Group 118"/>
            <p:cNvGrpSpPr>
              <a:grpSpLocks/>
            </p:cNvGrpSpPr>
            <p:nvPr/>
          </p:nvGrpSpPr>
          <p:grpSpPr bwMode="auto">
            <a:xfrm>
              <a:off x="0" y="0"/>
              <a:ext cx="3668" cy="3306"/>
              <a:chOff x="0" y="0"/>
              <a:chExt cx="3668" cy="3306"/>
            </a:xfrm>
          </p:grpSpPr>
          <p:grpSp>
            <p:nvGrpSpPr>
              <p:cNvPr id="146475" name="Group 43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384"/>
                <a:chOff x="0" y="0"/>
                <a:chExt cx="1776" cy="384"/>
              </a:xfrm>
            </p:grpSpPr>
            <p:sp>
              <p:nvSpPr>
                <p:cNvPr id="146436" name="Rectangle 4"/>
                <p:cNvSpPr>
                  <a:spLocks noChangeArrowheads="1"/>
                </p:cNvSpPr>
                <p:nvPr/>
              </p:nvSpPr>
              <p:spPr bwMode="auto">
                <a:xfrm>
                  <a:off x="6" y="6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ctr" eaLnBrk="0" hangingPunct="0"/>
                  <a:endParaRPr lang="fr-FR" altLang="de-DE" sz="1200"/>
                </a:p>
              </p:txBody>
            </p:sp>
            <p:sp>
              <p:nvSpPr>
                <p:cNvPr id="146474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77" name="Group 45"/>
              <p:cNvGrpSpPr>
                <a:grpSpLocks/>
              </p:cNvGrpSpPr>
              <p:nvPr/>
            </p:nvGrpSpPr>
            <p:grpSpPr bwMode="auto">
              <a:xfrm>
                <a:off x="1776" y="0"/>
                <a:ext cx="1019" cy="384"/>
                <a:chOff x="1776" y="0"/>
                <a:chExt cx="1019" cy="384"/>
              </a:xfrm>
            </p:grpSpPr>
            <p:sp>
              <p:nvSpPr>
                <p:cNvPr id="146437" name="Rectangle 5"/>
                <p:cNvSpPr>
                  <a:spLocks noChangeArrowheads="1"/>
                </p:cNvSpPr>
                <p:nvPr/>
              </p:nvSpPr>
              <p:spPr bwMode="auto">
                <a:xfrm>
                  <a:off x="1782" y="6"/>
                  <a:ext cx="100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Increase welfare</a:t>
                  </a:r>
                </a:p>
              </p:txBody>
            </p:sp>
            <p:sp>
              <p:nvSpPr>
                <p:cNvPr id="146476" name="Rectangle 44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01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79" name="Group 47"/>
              <p:cNvGrpSpPr>
                <a:grpSpLocks/>
              </p:cNvGrpSpPr>
              <p:nvPr/>
            </p:nvGrpSpPr>
            <p:grpSpPr bwMode="auto">
              <a:xfrm>
                <a:off x="2795" y="0"/>
                <a:ext cx="873" cy="384"/>
                <a:chOff x="2795" y="0"/>
                <a:chExt cx="873" cy="384"/>
              </a:xfrm>
            </p:grpSpPr>
            <p:sp>
              <p:nvSpPr>
                <p:cNvPr id="146438" name="Rectangle 6"/>
                <p:cNvSpPr>
                  <a:spLocks noChangeArrowheads="1"/>
                </p:cNvSpPr>
                <p:nvPr/>
              </p:nvSpPr>
              <p:spPr bwMode="auto">
                <a:xfrm>
                  <a:off x="2801" y="6"/>
                  <a:ext cx="861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Decrease welfare</a:t>
                  </a:r>
                </a:p>
              </p:txBody>
            </p:sp>
            <p:sp>
              <p:nvSpPr>
                <p:cNvPr id="146478" name="Rectangle 46"/>
                <p:cNvSpPr>
                  <a:spLocks noChangeArrowheads="1"/>
                </p:cNvSpPr>
                <p:nvPr/>
              </p:nvSpPr>
              <p:spPr bwMode="auto">
                <a:xfrm>
                  <a:off x="2795" y="0"/>
                  <a:ext cx="87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81" name="Group 49"/>
              <p:cNvGrpSpPr>
                <a:grpSpLocks/>
              </p:cNvGrpSpPr>
              <p:nvPr/>
            </p:nvGrpSpPr>
            <p:grpSpPr bwMode="auto">
              <a:xfrm>
                <a:off x="0" y="390"/>
                <a:ext cx="1776" cy="480"/>
                <a:chOff x="0" y="390"/>
                <a:chExt cx="1776" cy="480"/>
              </a:xfrm>
            </p:grpSpPr>
            <p:sp>
              <p:nvSpPr>
                <p:cNvPr id="146439" name="Rectangle 7"/>
                <p:cNvSpPr>
                  <a:spLocks noChangeArrowheads="1"/>
                </p:cNvSpPr>
                <p:nvPr/>
              </p:nvSpPr>
              <p:spPr bwMode="auto">
                <a:xfrm>
                  <a:off x="6" y="396"/>
                  <a:ext cx="176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fr-FR" altLang="de-DE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ctr" eaLnBrk="0" hangingPunct="0"/>
                  <a:endParaRPr lang="fr-FR" altLang="de-DE" sz="1200"/>
                </a:p>
              </p:txBody>
            </p:sp>
            <p:sp>
              <p:nvSpPr>
                <p:cNvPr id="146480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390"/>
                  <a:ext cx="177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83" name="Group 51"/>
              <p:cNvGrpSpPr>
                <a:grpSpLocks/>
              </p:cNvGrpSpPr>
              <p:nvPr/>
            </p:nvGrpSpPr>
            <p:grpSpPr bwMode="auto">
              <a:xfrm>
                <a:off x="1776" y="390"/>
                <a:ext cx="659" cy="480"/>
                <a:chOff x="1776" y="390"/>
                <a:chExt cx="659" cy="480"/>
              </a:xfrm>
            </p:grpSpPr>
            <p:sp>
              <p:nvSpPr>
                <p:cNvPr id="146440" name="Rectangle 8"/>
                <p:cNvSpPr>
                  <a:spLocks noChangeArrowheads="1"/>
                </p:cNvSpPr>
                <p:nvPr/>
              </p:nvSpPr>
              <p:spPr bwMode="auto">
                <a:xfrm>
                  <a:off x="1782" y="396"/>
                  <a:ext cx="64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Estim</a:t>
                  </a:r>
                  <a:endParaRPr lang="fr-FR" altLang="de-DE" sz="1200"/>
                </a:p>
              </p:txBody>
            </p:sp>
            <p:sp>
              <p:nvSpPr>
                <p:cNvPr id="146482" name="Rectangle 50"/>
                <p:cNvSpPr>
                  <a:spLocks noChangeArrowheads="1"/>
                </p:cNvSpPr>
                <p:nvPr/>
              </p:nvSpPr>
              <p:spPr bwMode="auto">
                <a:xfrm>
                  <a:off x="1776" y="390"/>
                  <a:ext cx="65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85" name="Group 53"/>
              <p:cNvGrpSpPr>
                <a:grpSpLocks/>
              </p:cNvGrpSpPr>
              <p:nvPr/>
            </p:nvGrpSpPr>
            <p:grpSpPr bwMode="auto">
              <a:xfrm>
                <a:off x="2435" y="390"/>
                <a:ext cx="360" cy="480"/>
                <a:chOff x="2435" y="390"/>
                <a:chExt cx="360" cy="480"/>
              </a:xfrm>
            </p:grpSpPr>
            <p:sp>
              <p:nvSpPr>
                <p:cNvPr id="146441" name="Rectangle 9"/>
                <p:cNvSpPr>
                  <a:spLocks noChangeArrowheads="1"/>
                </p:cNvSpPr>
                <p:nvPr/>
              </p:nvSpPr>
              <p:spPr bwMode="auto">
                <a:xfrm>
                  <a:off x="2441" y="396"/>
                  <a:ext cx="348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Wald</a:t>
                  </a:r>
                  <a:endParaRPr lang="fr-FR" altLang="de-DE" sz="1200"/>
                </a:p>
              </p:txBody>
            </p:sp>
            <p:sp>
              <p:nvSpPr>
                <p:cNvPr id="146484" name="Rectangle 52"/>
                <p:cNvSpPr>
                  <a:spLocks noChangeArrowheads="1"/>
                </p:cNvSpPr>
                <p:nvPr/>
              </p:nvSpPr>
              <p:spPr bwMode="auto">
                <a:xfrm>
                  <a:off x="2435" y="390"/>
                  <a:ext cx="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87" name="Group 55"/>
              <p:cNvGrpSpPr>
                <a:grpSpLocks/>
              </p:cNvGrpSpPr>
              <p:nvPr/>
            </p:nvGrpSpPr>
            <p:grpSpPr bwMode="auto">
              <a:xfrm>
                <a:off x="2795" y="390"/>
                <a:ext cx="409" cy="480"/>
                <a:chOff x="2795" y="390"/>
                <a:chExt cx="409" cy="480"/>
              </a:xfrm>
            </p:grpSpPr>
            <p:sp>
              <p:nvSpPr>
                <p:cNvPr id="146442" name="Rectangle 10"/>
                <p:cNvSpPr>
                  <a:spLocks noChangeArrowheads="1"/>
                </p:cNvSpPr>
                <p:nvPr/>
              </p:nvSpPr>
              <p:spPr bwMode="auto">
                <a:xfrm>
                  <a:off x="2801" y="396"/>
                  <a:ext cx="39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Estim</a:t>
                  </a:r>
                  <a:endParaRPr lang="fr-FR" altLang="de-DE" sz="1200"/>
                </a:p>
              </p:txBody>
            </p:sp>
            <p:sp>
              <p:nvSpPr>
                <p:cNvPr id="14648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95" y="390"/>
                  <a:ext cx="40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89" name="Group 57"/>
              <p:cNvGrpSpPr>
                <a:grpSpLocks/>
              </p:cNvGrpSpPr>
              <p:nvPr/>
            </p:nvGrpSpPr>
            <p:grpSpPr bwMode="auto">
              <a:xfrm>
                <a:off x="3204" y="390"/>
                <a:ext cx="464" cy="480"/>
                <a:chOff x="3204" y="390"/>
                <a:chExt cx="464" cy="480"/>
              </a:xfrm>
            </p:grpSpPr>
            <p:sp>
              <p:nvSpPr>
                <p:cNvPr id="146443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0" y="396"/>
                  <a:ext cx="452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pPr algn="ctr"/>
                  <a:r>
                    <a:rPr lang="en-US" altLang="de-DE" sz="1200">
                      <a:latin typeface="Arial" charset="0"/>
                      <a:cs typeface="Arial" charset="0"/>
                    </a:rPr>
                    <a:t>Wald</a:t>
                  </a:r>
                  <a:endParaRPr lang="fr-FR" altLang="de-DE" sz="1200"/>
                </a:p>
              </p:txBody>
            </p:sp>
            <p:sp>
              <p:nvSpPr>
                <p:cNvPr id="146488" name="Rectangle 56"/>
                <p:cNvSpPr>
                  <a:spLocks noChangeArrowheads="1"/>
                </p:cNvSpPr>
                <p:nvPr/>
              </p:nvSpPr>
              <p:spPr bwMode="auto">
                <a:xfrm>
                  <a:off x="3204" y="390"/>
                  <a:ext cx="46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91" name="Group 59"/>
              <p:cNvGrpSpPr>
                <a:grpSpLocks/>
              </p:cNvGrpSpPr>
              <p:nvPr/>
            </p:nvGrpSpPr>
            <p:grpSpPr bwMode="auto">
              <a:xfrm>
                <a:off x="0" y="876"/>
                <a:ext cx="1776" cy="384"/>
                <a:chOff x="0" y="876"/>
                <a:chExt cx="1776" cy="384"/>
              </a:xfrm>
            </p:grpSpPr>
            <p:sp>
              <p:nvSpPr>
                <p:cNvPr id="146444" name="Rectangle 12"/>
                <p:cNvSpPr>
                  <a:spLocks noChangeArrowheads="1"/>
                </p:cNvSpPr>
                <p:nvPr/>
              </p:nvSpPr>
              <p:spPr bwMode="auto">
                <a:xfrm>
                  <a:off x="6" y="88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In unemployment </a:t>
                  </a:r>
                  <a:endParaRPr lang="fr-FR" altLang="de-DE" sz="1200"/>
                </a:p>
              </p:txBody>
            </p:sp>
            <p:sp>
              <p:nvSpPr>
                <p:cNvPr id="146490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87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93" name="Group 61"/>
              <p:cNvGrpSpPr>
                <a:grpSpLocks/>
              </p:cNvGrpSpPr>
              <p:nvPr/>
            </p:nvGrpSpPr>
            <p:grpSpPr bwMode="auto">
              <a:xfrm>
                <a:off x="1776" y="876"/>
                <a:ext cx="659" cy="384"/>
                <a:chOff x="1776" y="876"/>
                <a:chExt cx="659" cy="384"/>
              </a:xfrm>
            </p:grpSpPr>
            <p:sp>
              <p:nvSpPr>
                <p:cNvPr id="146445" name="Rectangle 13"/>
                <p:cNvSpPr>
                  <a:spLocks noChangeArrowheads="1"/>
                </p:cNvSpPr>
                <p:nvPr/>
              </p:nvSpPr>
              <p:spPr bwMode="auto">
                <a:xfrm>
                  <a:off x="1782" y="88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492" name="Rectangle 60"/>
                <p:cNvSpPr>
                  <a:spLocks noChangeArrowheads="1"/>
                </p:cNvSpPr>
                <p:nvPr/>
              </p:nvSpPr>
              <p:spPr bwMode="auto">
                <a:xfrm>
                  <a:off x="1776" y="87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95" name="Group 63"/>
              <p:cNvGrpSpPr>
                <a:grpSpLocks/>
              </p:cNvGrpSpPr>
              <p:nvPr/>
            </p:nvGrpSpPr>
            <p:grpSpPr bwMode="auto">
              <a:xfrm>
                <a:off x="2435" y="876"/>
                <a:ext cx="360" cy="384"/>
                <a:chOff x="2435" y="876"/>
                <a:chExt cx="360" cy="384"/>
              </a:xfrm>
            </p:grpSpPr>
            <p:sp>
              <p:nvSpPr>
                <p:cNvPr id="146446" name="Rectangle 14"/>
                <p:cNvSpPr>
                  <a:spLocks noChangeArrowheads="1"/>
                </p:cNvSpPr>
                <p:nvPr/>
              </p:nvSpPr>
              <p:spPr bwMode="auto">
                <a:xfrm>
                  <a:off x="2441" y="88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494" name="Rectangle 62"/>
                <p:cNvSpPr>
                  <a:spLocks noChangeArrowheads="1"/>
                </p:cNvSpPr>
                <p:nvPr/>
              </p:nvSpPr>
              <p:spPr bwMode="auto">
                <a:xfrm>
                  <a:off x="2435" y="87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97" name="Group 65"/>
              <p:cNvGrpSpPr>
                <a:grpSpLocks/>
              </p:cNvGrpSpPr>
              <p:nvPr/>
            </p:nvGrpSpPr>
            <p:grpSpPr bwMode="auto">
              <a:xfrm>
                <a:off x="2795" y="876"/>
                <a:ext cx="409" cy="384"/>
                <a:chOff x="2795" y="876"/>
                <a:chExt cx="409" cy="384"/>
              </a:xfrm>
            </p:grpSpPr>
            <p:sp>
              <p:nvSpPr>
                <p:cNvPr id="146447" name="Rectangle 15"/>
                <p:cNvSpPr>
                  <a:spLocks noChangeArrowheads="1"/>
                </p:cNvSpPr>
                <p:nvPr/>
              </p:nvSpPr>
              <p:spPr bwMode="auto">
                <a:xfrm>
                  <a:off x="2801" y="88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0,73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496" name="Rectangle 64"/>
                <p:cNvSpPr>
                  <a:spLocks noChangeArrowheads="1"/>
                </p:cNvSpPr>
                <p:nvPr/>
              </p:nvSpPr>
              <p:spPr bwMode="auto">
                <a:xfrm>
                  <a:off x="2795" y="87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499" name="Group 67"/>
              <p:cNvGrpSpPr>
                <a:grpSpLocks/>
              </p:cNvGrpSpPr>
              <p:nvPr/>
            </p:nvGrpSpPr>
            <p:grpSpPr bwMode="auto">
              <a:xfrm>
                <a:off x="3204" y="876"/>
                <a:ext cx="464" cy="384"/>
                <a:chOff x="3204" y="876"/>
                <a:chExt cx="464" cy="384"/>
              </a:xfrm>
            </p:grpSpPr>
            <p:sp>
              <p:nvSpPr>
                <p:cNvPr id="146448" name="Rectangle 16"/>
                <p:cNvSpPr>
                  <a:spLocks noChangeArrowheads="1"/>
                </p:cNvSpPr>
                <p:nvPr/>
              </p:nvSpPr>
              <p:spPr bwMode="auto">
                <a:xfrm>
                  <a:off x="3210" y="88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13,7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498" name="Rectangle 66"/>
                <p:cNvSpPr>
                  <a:spLocks noChangeArrowheads="1"/>
                </p:cNvSpPr>
                <p:nvPr/>
              </p:nvSpPr>
              <p:spPr bwMode="auto">
                <a:xfrm>
                  <a:off x="3204" y="87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01" name="Group 69"/>
              <p:cNvGrpSpPr>
                <a:grpSpLocks/>
              </p:cNvGrpSpPr>
              <p:nvPr/>
            </p:nvGrpSpPr>
            <p:grpSpPr bwMode="auto">
              <a:xfrm>
                <a:off x="0" y="1266"/>
                <a:ext cx="1776" cy="384"/>
                <a:chOff x="0" y="1266"/>
                <a:chExt cx="1776" cy="384"/>
              </a:xfrm>
            </p:grpSpPr>
            <p:sp>
              <p:nvSpPr>
                <p:cNvPr id="146449" name="Rectangle 17"/>
                <p:cNvSpPr>
                  <a:spLocks noChangeArrowheads="1"/>
                </p:cNvSpPr>
                <p:nvPr/>
              </p:nvSpPr>
              <p:spPr bwMode="auto">
                <a:xfrm>
                  <a:off x="6" y="127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Out unemployment</a:t>
                  </a:r>
                  <a:endParaRPr lang="fr-FR" altLang="de-DE" sz="1200"/>
                </a:p>
              </p:txBody>
            </p:sp>
            <p:sp>
              <p:nvSpPr>
                <p:cNvPr id="146500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03" name="Group 71"/>
              <p:cNvGrpSpPr>
                <a:grpSpLocks/>
              </p:cNvGrpSpPr>
              <p:nvPr/>
            </p:nvGrpSpPr>
            <p:grpSpPr bwMode="auto">
              <a:xfrm>
                <a:off x="1776" y="1266"/>
                <a:ext cx="659" cy="384"/>
                <a:chOff x="1776" y="1266"/>
                <a:chExt cx="659" cy="384"/>
              </a:xfrm>
            </p:grpSpPr>
            <p:sp>
              <p:nvSpPr>
                <p:cNvPr id="146450" name="Rectangle 18"/>
                <p:cNvSpPr>
                  <a:spLocks noChangeArrowheads="1"/>
                </p:cNvSpPr>
                <p:nvPr/>
              </p:nvSpPr>
              <p:spPr bwMode="auto">
                <a:xfrm>
                  <a:off x="1782" y="127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0,75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02" name="Rectangle 70"/>
                <p:cNvSpPr>
                  <a:spLocks noChangeArrowheads="1"/>
                </p:cNvSpPr>
                <p:nvPr/>
              </p:nvSpPr>
              <p:spPr bwMode="auto">
                <a:xfrm>
                  <a:off x="1776" y="126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05" name="Group 73"/>
              <p:cNvGrpSpPr>
                <a:grpSpLocks/>
              </p:cNvGrpSpPr>
              <p:nvPr/>
            </p:nvGrpSpPr>
            <p:grpSpPr bwMode="auto">
              <a:xfrm>
                <a:off x="2435" y="1266"/>
                <a:ext cx="360" cy="384"/>
                <a:chOff x="2435" y="1266"/>
                <a:chExt cx="360" cy="384"/>
              </a:xfrm>
            </p:grpSpPr>
            <p:sp>
              <p:nvSpPr>
                <p:cNvPr id="146451" name="Rectangle 19"/>
                <p:cNvSpPr>
                  <a:spLocks noChangeArrowheads="1"/>
                </p:cNvSpPr>
                <p:nvPr/>
              </p:nvSpPr>
              <p:spPr bwMode="auto">
                <a:xfrm>
                  <a:off x="2441" y="127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18,3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04" name="Rectangle 72"/>
                <p:cNvSpPr>
                  <a:spLocks noChangeArrowheads="1"/>
                </p:cNvSpPr>
                <p:nvPr/>
              </p:nvSpPr>
              <p:spPr bwMode="auto">
                <a:xfrm>
                  <a:off x="2435" y="126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07" name="Group 75"/>
              <p:cNvGrpSpPr>
                <a:grpSpLocks/>
              </p:cNvGrpSpPr>
              <p:nvPr/>
            </p:nvGrpSpPr>
            <p:grpSpPr bwMode="auto">
              <a:xfrm>
                <a:off x="2795" y="1266"/>
                <a:ext cx="409" cy="384"/>
                <a:chOff x="2795" y="1266"/>
                <a:chExt cx="409" cy="384"/>
              </a:xfrm>
            </p:grpSpPr>
            <p:sp>
              <p:nvSpPr>
                <p:cNvPr id="146452" name="Rectangle 20"/>
                <p:cNvSpPr>
                  <a:spLocks noChangeArrowheads="1"/>
                </p:cNvSpPr>
                <p:nvPr/>
              </p:nvSpPr>
              <p:spPr bwMode="auto">
                <a:xfrm>
                  <a:off x="2801" y="127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-0,28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06" name="Rectangle 74"/>
                <p:cNvSpPr>
                  <a:spLocks noChangeArrowheads="1"/>
                </p:cNvSpPr>
                <p:nvPr/>
              </p:nvSpPr>
              <p:spPr bwMode="auto">
                <a:xfrm>
                  <a:off x="2795" y="126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09" name="Group 77"/>
              <p:cNvGrpSpPr>
                <a:grpSpLocks/>
              </p:cNvGrpSpPr>
              <p:nvPr/>
            </p:nvGrpSpPr>
            <p:grpSpPr bwMode="auto">
              <a:xfrm>
                <a:off x="3204" y="1266"/>
                <a:ext cx="464" cy="384"/>
                <a:chOff x="3204" y="1266"/>
                <a:chExt cx="464" cy="384"/>
              </a:xfrm>
            </p:grpSpPr>
            <p:sp>
              <p:nvSpPr>
                <p:cNvPr id="146453" name="Rectangle 21"/>
                <p:cNvSpPr>
                  <a:spLocks noChangeArrowheads="1"/>
                </p:cNvSpPr>
                <p:nvPr/>
              </p:nvSpPr>
              <p:spPr bwMode="auto">
                <a:xfrm>
                  <a:off x="3210" y="127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1,7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08" name="Rectangle 76"/>
                <p:cNvSpPr>
                  <a:spLocks noChangeArrowheads="1"/>
                </p:cNvSpPr>
                <p:nvPr/>
              </p:nvSpPr>
              <p:spPr bwMode="auto">
                <a:xfrm>
                  <a:off x="3204" y="126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11" name="Group 79"/>
              <p:cNvGrpSpPr>
                <a:grpSpLocks/>
              </p:cNvGrpSpPr>
              <p:nvPr/>
            </p:nvGrpSpPr>
            <p:grpSpPr bwMode="auto">
              <a:xfrm>
                <a:off x="0" y="1656"/>
                <a:ext cx="1776" cy="384"/>
                <a:chOff x="0" y="1656"/>
                <a:chExt cx="1776" cy="384"/>
              </a:xfrm>
            </p:grpSpPr>
            <p:sp>
              <p:nvSpPr>
                <p:cNvPr id="146454" name="Rectangle 22"/>
                <p:cNvSpPr>
                  <a:spLocks noChangeArrowheads="1"/>
                </p:cNvSpPr>
                <p:nvPr/>
              </p:nvSpPr>
              <p:spPr bwMode="auto">
                <a:xfrm>
                  <a:off x="6" y="166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With a parter</a:t>
                  </a:r>
                  <a:endParaRPr lang="fr-FR" altLang="de-DE" sz="1200"/>
                </a:p>
              </p:txBody>
            </p:sp>
            <p:sp>
              <p:nvSpPr>
                <p:cNvPr id="146510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165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13" name="Group 81"/>
              <p:cNvGrpSpPr>
                <a:grpSpLocks/>
              </p:cNvGrpSpPr>
              <p:nvPr/>
            </p:nvGrpSpPr>
            <p:grpSpPr bwMode="auto">
              <a:xfrm>
                <a:off x="1776" y="1656"/>
                <a:ext cx="659" cy="384"/>
                <a:chOff x="1776" y="1656"/>
                <a:chExt cx="659" cy="384"/>
              </a:xfrm>
            </p:grpSpPr>
            <p:sp>
              <p:nvSpPr>
                <p:cNvPr id="146455" name="Rectangle 23"/>
                <p:cNvSpPr>
                  <a:spLocks noChangeArrowheads="1"/>
                </p:cNvSpPr>
                <p:nvPr/>
              </p:nvSpPr>
              <p:spPr bwMode="auto">
                <a:xfrm>
                  <a:off x="1782" y="166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0,82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12" name="Rectangle 80"/>
                <p:cNvSpPr>
                  <a:spLocks noChangeArrowheads="1"/>
                </p:cNvSpPr>
                <p:nvPr/>
              </p:nvSpPr>
              <p:spPr bwMode="auto">
                <a:xfrm>
                  <a:off x="1776" y="165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15" name="Group 83"/>
              <p:cNvGrpSpPr>
                <a:grpSpLocks/>
              </p:cNvGrpSpPr>
              <p:nvPr/>
            </p:nvGrpSpPr>
            <p:grpSpPr bwMode="auto">
              <a:xfrm>
                <a:off x="2435" y="1656"/>
                <a:ext cx="360" cy="384"/>
                <a:chOff x="2435" y="1656"/>
                <a:chExt cx="360" cy="384"/>
              </a:xfrm>
            </p:grpSpPr>
            <p:sp>
              <p:nvSpPr>
                <p:cNvPr id="146456" name="Rectangle 24"/>
                <p:cNvSpPr>
                  <a:spLocks noChangeArrowheads="1"/>
                </p:cNvSpPr>
                <p:nvPr/>
              </p:nvSpPr>
              <p:spPr bwMode="auto">
                <a:xfrm>
                  <a:off x="2441" y="166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24,6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14" name="Rectangle 82"/>
                <p:cNvSpPr>
                  <a:spLocks noChangeArrowheads="1"/>
                </p:cNvSpPr>
                <p:nvPr/>
              </p:nvSpPr>
              <p:spPr bwMode="auto">
                <a:xfrm>
                  <a:off x="2435" y="165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17" name="Group 85"/>
              <p:cNvGrpSpPr>
                <a:grpSpLocks/>
              </p:cNvGrpSpPr>
              <p:nvPr/>
            </p:nvGrpSpPr>
            <p:grpSpPr bwMode="auto">
              <a:xfrm>
                <a:off x="2795" y="1656"/>
                <a:ext cx="409" cy="384"/>
                <a:chOff x="2795" y="1656"/>
                <a:chExt cx="409" cy="384"/>
              </a:xfrm>
            </p:grpSpPr>
            <p:sp>
              <p:nvSpPr>
                <p:cNvPr id="146457" name="Rectangle 25"/>
                <p:cNvSpPr>
                  <a:spLocks noChangeArrowheads="1"/>
                </p:cNvSpPr>
                <p:nvPr/>
              </p:nvSpPr>
              <p:spPr bwMode="auto">
                <a:xfrm>
                  <a:off x="2801" y="166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-0,03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16" name="Rectangle 84"/>
                <p:cNvSpPr>
                  <a:spLocks noChangeArrowheads="1"/>
                </p:cNvSpPr>
                <p:nvPr/>
              </p:nvSpPr>
              <p:spPr bwMode="auto">
                <a:xfrm>
                  <a:off x="2795" y="165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19" name="Group 87"/>
              <p:cNvGrpSpPr>
                <a:grpSpLocks/>
              </p:cNvGrpSpPr>
              <p:nvPr/>
            </p:nvGrpSpPr>
            <p:grpSpPr bwMode="auto">
              <a:xfrm>
                <a:off x="3204" y="1656"/>
                <a:ext cx="464" cy="384"/>
                <a:chOff x="3204" y="1656"/>
                <a:chExt cx="464" cy="384"/>
              </a:xfrm>
            </p:grpSpPr>
            <p:sp>
              <p:nvSpPr>
                <p:cNvPr id="146458" name="Rectangle 26"/>
                <p:cNvSpPr>
                  <a:spLocks noChangeArrowheads="1"/>
                </p:cNvSpPr>
                <p:nvPr/>
              </p:nvSpPr>
              <p:spPr bwMode="auto">
                <a:xfrm>
                  <a:off x="3210" y="166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18" name="Rectangle 86"/>
                <p:cNvSpPr>
                  <a:spLocks noChangeArrowheads="1"/>
                </p:cNvSpPr>
                <p:nvPr/>
              </p:nvSpPr>
              <p:spPr bwMode="auto">
                <a:xfrm>
                  <a:off x="3204" y="165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21" name="Group 89"/>
              <p:cNvGrpSpPr>
                <a:grpSpLocks/>
              </p:cNvGrpSpPr>
              <p:nvPr/>
            </p:nvGrpSpPr>
            <p:grpSpPr bwMode="auto">
              <a:xfrm>
                <a:off x="0" y="2046"/>
                <a:ext cx="1776" cy="384"/>
                <a:chOff x="0" y="2046"/>
                <a:chExt cx="1776" cy="384"/>
              </a:xfrm>
            </p:grpSpPr>
            <p:sp>
              <p:nvSpPr>
                <p:cNvPr id="146459" name="Rectangle 27"/>
                <p:cNvSpPr>
                  <a:spLocks noChangeArrowheads="1"/>
                </p:cNvSpPr>
                <p:nvPr/>
              </p:nvSpPr>
              <p:spPr bwMode="auto">
                <a:xfrm>
                  <a:off x="6" y="2052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Leave her partner </a:t>
                  </a:r>
                  <a:endParaRPr lang="fr-FR" altLang="de-DE" sz="1200"/>
                </a:p>
              </p:txBody>
            </p:sp>
            <p:sp>
              <p:nvSpPr>
                <p:cNvPr id="146520" name="Rectangle 88"/>
                <p:cNvSpPr>
                  <a:spLocks noChangeArrowheads="1"/>
                </p:cNvSpPr>
                <p:nvPr/>
              </p:nvSpPr>
              <p:spPr bwMode="auto">
                <a:xfrm>
                  <a:off x="0" y="2046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23" name="Group 91"/>
              <p:cNvGrpSpPr>
                <a:grpSpLocks/>
              </p:cNvGrpSpPr>
              <p:nvPr/>
            </p:nvGrpSpPr>
            <p:grpSpPr bwMode="auto">
              <a:xfrm>
                <a:off x="1776" y="2046"/>
                <a:ext cx="659" cy="384"/>
                <a:chOff x="1776" y="2046"/>
                <a:chExt cx="659" cy="384"/>
              </a:xfrm>
            </p:grpSpPr>
            <p:sp>
              <p:nvSpPr>
                <p:cNvPr id="146460" name="Rectangle 28"/>
                <p:cNvSpPr>
                  <a:spLocks noChangeArrowheads="1"/>
                </p:cNvSpPr>
                <p:nvPr/>
              </p:nvSpPr>
              <p:spPr bwMode="auto">
                <a:xfrm>
                  <a:off x="1782" y="2052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22" name="Rectangle 90"/>
                <p:cNvSpPr>
                  <a:spLocks noChangeArrowheads="1"/>
                </p:cNvSpPr>
                <p:nvPr/>
              </p:nvSpPr>
              <p:spPr bwMode="auto">
                <a:xfrm>
                  <a:off x="1776" y="2046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25" name="Group 93"/>
              <p:cNvGrpSpPr>
                <a:grpSpLocks/>
              </p:cNvGrpSpPr>
              <p:nvPr/>
            </p:nvGrpSpPr>
            <p:grpSpPr bwMode="auto">
              <a:xfrm>
                <a:off x="2435" y="2046"/>
                <a:ext cx="360" cy="384"/>
                <a:chOff x="2435" y="2046"/>
                <a:chExt cx="360" cy="384"/>
              </a:xfrm>
            </p:grpSpPr>
            <p:sp>
              <p:nvSpPr>
                <p:cNvPr id="146461" name="Rectangle 29"/>
                <p:cNvSpPr>
                  <a:spLocks noChangeArrowheads="1"/>
                </p:cNvSpPr>
                <p:nvPr/>
              </p:nvSpPr>
              <p:spPr bwMode="auto">
                <a:xfrm>
                  <a:off x="2441" y="2052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24" name="Rectangle 92"/>
                <p:cNvSpPr>
                  <a:spLocks noChangeArrowheads="1"/>
                </p:cNvSpPr>
                <p:nvPr/>
              </p:nvSpPr>
              <p:spPr bwMode="auto">
                <a:xfrm>
                  <a:off x="2435" y="2046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27" name="Group 95"/>
              <p:cNvGrpSpPr>
                <a:grpSpLocks/>
              </p:cNvGrpSpPr>
              <p:nvPr/>
            </p:nvGrpSpPr>
            <p:grpSpPr bwMode="auto">
              <a:xfrm>
                <a:off x="2795" y="2046"/>
                <a:ext cx="409" cy="384"/>
                <a:chOff x="2795" y="2046"/>
                <a:chExt cx="409" cy="384"/>
              </a:xfrm>
            </p:grpSpPr>
            <p:sp>
              <p:nvSpPr>
                <p:cNvPr id="146462" name="Rectangle 30"/>
                <p:cNvSpPr>
                  <a:spLocks noChangeArrowheads="1"/>
                </p:cNvSpPr>
                <p:nvPr/>
              </p:nvSpPr>
              <p:spPr bwMode="auto">
                <a:xfrm>
                  <a:off x="2801" y="2052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0,24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26" name="Rectangle 94"/>
                <p:cNvSpPr>
                  <a:spLocks noChangeArrowheads="1"/>
                </p:cNvSpPr>
                <p:nvPr/>
              </p:nvSpPr>
              <p:spPr bwMode="auto">
                <a:xfrm>
                  <a:off x="2795" y="2046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29" name="Group 97"/>
              <p:cNvGrpSpPr>
                <a:grpSpLocks/>
              </p:cNvGrpSpPr>
              <p:nvPr/>
            </p:nvGrpSpPr>
            <p:grpSpPr bwMode="auto">
              <a:xfrm>
                <a:off x="3204" y="2046"/>
                <a:ext cx="464" cy="384"/>
                <a:chOff x="3204" y="2046"/>
                <a:chExt cx="464" cy="384"/>
              </a:xfrm>
            </p:grpSpPr>
            <p:sp>
              <p:nvSpPr>
                <p:cNvPr id="146463" name="Rectangle 31"/>
                <p:cNvSpPr>
                  <a:spLocks noChangeArrowheads="1"/>
                </p:cNvSpPr>
                <p:nvPr/>
              </p:nvSpPr>
              <p:spPr bwMode="auto">
                <a:xfrm>
                  <a:off x="3210" y="2052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2,9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28" name="Rectangle 96"/>
                <p:cNvSpPr>
                  <a:spLocks noChangeArrowheads="1"/>
                </p:cNvSpPr>
                <p:nvPr/>
              </p:nvSpPr>
              <p:spPr bwMode="auto">
                <a:xfrm>
                  <a:off x="3204" y="2046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31" name="Group 99"/>
              <p:cNvGrpSpPr>
                <a:grpSpLocks/>
              </p:cNvGrpSpPr>
              <p:nvPr/>
            </p:nvGrpSpPr>
            <p:grpSpPr bwMode="auto">
              <a:xfrm>
                <a:off x="0" y="2436"/>
                <a:ext cx="1776" cy="480"/>
                <a:chOff x="0" y="2436"/>
                <a:chExt cx="1776" cy="480"/>
              </a:xfrm>
            </p:grpSpPr>
            <p:sp>
              <p:nvSpPr>
                <p:cNvPr id="146464" name="Rectangle 32"/>
                <p:cNvSpPr>
                  <a:spLocks noChangeArrowheads="1"/>
                </p:cNvSpPr>
                <p:nvPr/>
              </p:nvSpPr>
              <p:spPr bwMode="auto">
                <a:xfrm>
                  <a:off x="6" y="2442"/>
                  <a:ext cx="1764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Increase of at least one decile of eq income</a:t>
                  </a:r>
                  <a:endParaRPr lang="fr-FR" altLang="de-DE" sz="1200"/>
                </a:p>
              </p:txBody>
            </p:sp>
            <p:sp>
              <p:nvSpPr>
                <p:cNvPr id="146530" name="Rectangle 98"/>
                <p:cNvSpPr>
                  <a:spLocks noChangeArrowheads="1"/>
                </p:cNvSpPr>
                <p:nvPr/>
              </p:nvSpPr>
              <p:spPr bwMode="auto">
                <a:xfrm>
                  <a:off x="0" y="2436"/>
                  <a:ext cx="177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33" name="Group 101"/>
              <p:cNvGrpSpPr>
                <a:grpSpLocks/>
              </p:cNvGrpSpPr>
              <p:nvPr/>
            </p:nvGrpSpPr>
            <p:grpSpPr bwMode="auto">
              <a:xfrm>
                <a:off x="1776" y="2436"/>
                <a:ext cx="659" cy="480"/>
                <a:chOff x="1776" y="2436"/>
                <a:chExt cx="659" cy="480"/>
              </a:xfrm>
            </p:grpSpPr>
            <p:sp>
              <p:nvSpPr>
                <p:cNvPr id="146465" name="Rectangle 33"/>
                <p:cNvSpPr>
                  <a:spLocks noChangeArrowheads="1"/>
                </p:cNvSpPr>
                <p:nvPr/>
              </p:nvSpPr>
              <p:spPr bwMode="auto">
                <a:xfrm>
                  <a:off x="1782" y="2442"/>
                  <a:ext cx="64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0,25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32" name="Rectangle 100"/>
                <p:cNvSpPr>
                  <a:spLocks noChangeArrowheads="1"/>
                </p:cNvSpPr>
                <p:nvPr/>
              </p:nvSpPr>
              <p:spPr bwMode="auto">
                <a:xfrm>
                  <a:off x="1776" y="2436"/>
                  <a:ext cx="65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35" name="Group 103"/>
              <p:cNvGrpSpPr>
                <a:grpSpLocks/>
              </p:cNvGrpSpPr>
              <p:nvPr/>
            </p:nvGrpSpPr>
            <p:grpSpPr bwMode="auto">
              <a:xfrm>
                <a:off x="2435" y="2436"/>
                <a:ext cx="360" cy="480"/>
                <a:chOff x="2435" y="2436"/>
                <a:chExt cx="360" cy="480"/>
              </a:xfrm>
            </p:grpSpPr>
            <p:sp>
              <p:nvSpPr>
                <p:cNvPr id="146466" name="Rectangle 34"/>
                <p:cNvSpPr>
                  <a:spLocks noChangeArrowheads="1"/>
                </p:cNvSpPr>
                <p:nvPr/>
              </p:nvSpPr>
              <p:spPr bwMode="auto">
                <a:xfrm>
                  <a:off x="2441" y="2442"/>
                  <a:ext cx="348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13,1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3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435" y="2436"/>
                  <a:ext cx="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37" name="Group 105"/>
              <p:cNvGrpSpPr>
                <a:grpSpLocks/>
              </p:cNvGrpSpPr>
              <p:nvPr/>
            </p:nvGrpSpPr>
            <p:grpSpPr bwMode="auto">
              <a:xfrm>
                <a:off x="2795" y="2436"/>
                <a:ext cx="409" cy="480"/>
                <a:chOff x="2795" y="2436"/>
                <a:chExt cx="409" cy="480"/>
              </a:xfrm>
            </p:grpSpPr>
            <p:sp>
              <p:nvSpPr>
                <p:cNvPr id="146467" name="Rectangle 35"/>
                <p:cNvSpPr>
                  <a:spLocks noChangeArrowheads="1"/>
                </p:cNvSpPr>
                <p:nvPr/>
              </p:nvSpPr>
              <p:spPr bwMode="auto">
                <a:xfrm>
                  <a:off x="2801" y="2442"/>
                  <a:ext cx="397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0,01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36" name="Rectangle 104"/>
                <p:cNvSpPr>
                  <a:spLocks noChangeArrowheads="1"/>
                </p:cNvSpPr>
                <p:nvPr/>
              </p:nvSpPr>
              <p:spPr bwMode="auto">
                <a:xfrm>
                  <a:off x="2795" y="2436"/>
                  <a:ext cx="40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39" name="Group 107"/>
              <p:cNvGrpSpPr>
                <a:grpSpLocks/>
              </p:cNvGrpSpPr>
              <p:nvPr/>
            </p:nvGrpSpPr>
            <p:grpSpPr bwMode="auto">
              <a:xfrm>
                <a:off x="3204" y="2436"/>
                <a:ext cx="464" cy="480"/>
                <a:chOff x="3204" y="2436"/>
                <a:chExt cx="464" cy="480"/>
              </a:xfrm>
            </p:grpSpPr>
            <p:sp>
              <p:nvSpPr>
                <p:cNvPr id="146468" name="Rectangle 36"/>
                <p:cNvSpPr>
                  <a:spLocks noChangeArrowheads="1"/>
                </p:cNvSpPr>
                <p:nvPr/>
              </p:nvSpPr>
              <p:spPr bwMode="auto">
                <a:xfrm>
                  <a:off x="3210" y="2442"/>
                  <a:ext cx="452" cy="4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38" name="Rectangle 106"/>
                <p:cNvSpPr>
                  <a:spLocks noChangeArrowheads="1"/>
                </p:cNvSpPr>
                <p:nvPr/>
              </p:nvSpPr>
              <p:spPr bwMode="auto">
                <a:xfrm>
                  <a:off x="3204" y="2436"/>
                  <a:ext cx="46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41" name="Group 109"/>
              <p:cNvGrpSpPr>
                <a:grpSpLocks/>
              </p:cNvGrpSpPr>
              <p:nvPr/>
            </p:nvGrpSpPr>
            <p:grpSpPr bwMode="auto">
              <a:xfrm>
                <a:off x="0" y="2922"/>
                <a:ext cx="1776" cy="384"/>
                <a:chOff x="0" y="2922"/>
                <a:chExt cx="1776" cy="384"/>
              </a:xfrm>
            </p:grpSpPr>
            <p:sp>
              <p:nvSpPr>
                <p:cNvPr id="146469" name="Rectangle 37"/>
                <p:cNvSpPr>
                  <a:spLocks noChangeArrowheads="1"/>
                </p:cNvSpPr>
                <p:nvPr/>
              </p:nvSpPr>
              <p:spPr bwMode="auto">
                <a:xfrm>
                  <a:off x="6" y="2928"/>
                  <a:ext cx="1764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b"/>
                <a:lstStyle/>
                <a:p>
                  <a:r>
                    <a:rPr lang="fr-FR" altLang="de-DE" sz="1200">
                      <a:latin typeface="Arial" charset="0"/>
                      <a:cs typeface="Arial" charset="0"/>
                    </a:rPr>
                    <a:t>Decrease of at least one decile of eq income</a:t>
                  </a:r>
                </a:p>
              </p:txBody>
            </p:sp>
            <p:sp>
              <p:nvSpPr>
                <p:cNvPr id="146540" name="Rectangle 108"/>
                <p:cNvSpPr>
                  <a:spLocks noChangeArrowheads="1"/>
                </p:cNvSpPr>
                <p:nvPr/>
              </p:nvSpPr>
              <p:spPr bwMode="auto">
                <a:xfrm>
                  <a:off x="0" y="2922"/>
                  <a:ext cx="177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43" name="Group 111"/>
              <p:cNvGrpSpPr>
                <a:grpSpLocks/>
              </p:cNvGrpSpPr>
              <p:nvPr/>
            </p:nvGrpSpPr>
            <p:grpSpPr bwMode="auto">
              <a:xfrm>
                <a:off x="1776" y="2922"/>
                <a:ext cx="659" cy="384"/>
                <a:chOff x="1776" y="2922"/>
                <a:chExt cx="659" cy="384"/>
              </a:xfrm>
            </p:grpSpPr>
            <p:sp>
              <p:nvSpPr>
                <p:cNvPr id="146470" name="Rectangle 38"/>
                <p:cNvSpPr>
                  <a:spLocks noChangeArrowheads="1"/>
                </p:cNvSpPr>
                <p:nvPr/>
              </p:nvSpPr>
              <p:spPr bwMode="auto">
                <a:xfrm>
                  <a:off x="1782" y="2928"/>
                  <a:ext cx="64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0,07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42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76" y="2922"/>
                  <a:ext cx="65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45" name="Group 113"/>
              <p:cNvGrpSpPr>
                <a:grpSpLocks/>
              </p:cNvGrpSpPr>
              <p:nvPr/>
            </p:nvGrpSpPr>
            <p:grpSpPr bwMode="auto">
              <a:xfrm>
                <a:off x="2435" y="2922"/>
                <a:ext cx="360" cy="384"/>
                <a:chOff x="2435" y="2922"/>
                <a:chExt cx="360" cy="384"/>
              </a:xfrm>
            </p:grpSpPr>
            <p:sp>
              <p:nvSpPr>
                <p:cNvPr id="146471" name="Rectangle 39"/>
                <p:cNvSpPr>
                  <a:spLocks noChangeArrowheads="1"/>
                </p:cNvSpPr>
                <p:nvPr/>
              </p:nvSpPr>
              <p:spPr bwMode="auto">
                <a:xfrm>
                  <a:off x="2441" y="2928"/>
                  <a:ext cx="348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0,9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44" name="Rectangle 112"/>
                <p:cNvSpPr>
                  <a:spLocks noChangeArrowheads="1"/>
                </p:cNvSpPr>
                <p:nvPr/>
              </p:nvSpPr>
              <p:spPr bwMode="auto">
                <a:xfrm>
                  <a:off x="2435" y="2922"/>
                  <a:ext cx="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47" name="Group 115"/>
              <p:cNvGrpSpPr>
                <a:grpSpLocks/>
              </p:cNvGrpSpPr>
              <p:nvPr/>
            </p:nvGrpSpPr>
            <p:grpSpPr bwMode="auto">
              <a:xfrm>
                <a:off x="2795" y="2922"/>
                <a:ext cx="409" cy="384"/>
                <a:chOff x="2795" y="2922"/>
                <a:chExt cx="409" cy="384"/>
              </a:xfrm>
            </p:grpSpPr>
            <p:sp>
              <p:nvSpPr>
                <p:cNvPr id="146472" name="Rectangle 40"/>
                <p:cNvSpPr>
                  <a:spLocks noChangeArrowheads="1"/>
                </p:cNvSpPr>
                <p:nvPr/>
              </p:nvSpPr>
              <p:spPr bwMode="auto">
                <a:xfrm>
                  <a:off x="2801" y="2928"/>
                  <a:ext cx="397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0,13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46" name="Rectangle 114"/>
                <p:cNvSpPr>
                  <a:spLocks noChangeArrowheads="1"/>
                </p:cNvSpPr>
                <p:nvPr/>
              </p:nvSpPr>
              <p:spPr bwMode="auto">
                <a:xfrm>
                  <a:off x="2795" y="2922"/>
                  <a:ext cx="40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6549" name="Group 117"/>
              <p:cNvGrpSpPr>
                <a:grpSpLocks/>
              </p:cNvGrpSpPr>
              <p:nvPr/>
            </p:nvGrpSpPr>
            <p:grpSpPr bwMode="auto">
              <a:xfrm>
                <a:off x="3204" y="2922"/>
                <a:ext cx="464" cy="384"/>
                <a:chOff x="3204" y="2922"/>
                <a:chExt cx="464" cy="384"/>
              </a:xfrm>
            </p:grpSpPr>
            <p:sp>
              <p:nvSpPr>
                <p:cNvPr id="146473" name="Rectangle 41"/>
                <p:cNvSpPr>
                  <a:spLocks noChangeArrowheads="1"/>
                </p:cNvSpPr>
                <p:nvPr/>
              </p:nvSpPr>
              <p:spPr bwMode="auto">
                <a:xfrm>
                  <a:off x="3210" y="2928"/>
                  <a:ext cx="452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fr-FR" altLang="de-DE" sz="1200">
                      <a:latin typeface="Arial" charset="0"/>
                      <a:cs typeface="Arial" charset="0"/>
                    </a:rPr>
                    <a:t>3,8</a:t>
                  </a:r>
                </a:p>
                <a:p>
                  <a:pPr algn="r" eaLnBrk="0" hangingPunct="0"/>
                  <a:endParaRPr lang="fr-FR" altLang="de-DE" sz="1200"/>
                </a:p>
              </p:txBody>
            </p:sp>
            <p:sp>
              <p:nvSpPr>
                <p:cNvPr id="146548" name="Rectangle 116"/>
                <p:cNvSpPr>
                  <a:spLocks noChangeArrowheads="1"/>
                </p:cNvSpPr>
                <p:nvPr/>
              </p:nvSpPr>
              <p:spPr bwMode="auto">
                <a:xfrm>
                  <a:off x="3204" y="2922"/>
                  <a:ext cx="46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146551" name="Rectangle 119"/>
            <p:cNvSpPr>
              <a:spLocks noChangeArrowheads="1"/>
            </p:cNvSpPr>
            <p:nvPr/>
          </p:nvSpPr>
          <p:spPr bwMode="auto">
            <a:xfrm>
              <a:off x="-2" y="-2"/>
              <a:ext cx="3672" cy="3310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Interest of panel data for this study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Specific contribution of the longitudinal dimension</a:t>
            </a:r>
          </a:p>
          <a:p>
            <a:pPr lvl="1"/>
            <a:r>
              <a:rPr lang="en-GB" altLang="de-DE"/>
              <a:t>Specific doubts about exogeneity of variables</a:t>
            </a:r>
          </a:p>
          <a:p>
            <a:pPr lvl="1"/>
            <a:r>
              <a:rPr lang="en-GB" altLang="de-DE"/>
              <a:t>Confirmation of the role played by certain dimensions of QoL</a:t>
            </a:r>
          </a:p>
          <a:p>
            <a:pPr lvl="2"/>
            <a:r>
              <a:rPr lang="en-GB" altLang="de-DE"/>
              <a:t>Material deprivation</a:t>
            </a:r>
          </a:p>
          <a:p>
            <a:pPr lvl="2"/>
            <a:r>
              <a:rPr lang="en-GB" altLang="de-DE"/>
              <a:t>Social ties</a:t>
            </a:r>
          </a:p>
          <a:p>
            <a:pPr lvl="2"/>
            <a:r>
              <a:rPr lang="en-GB" altLang="de-DE"/>
              <a:t>Psychosocial risks</a:t>
            </a:r>
          </a:p>
          <a:p>
            <a:pPr lvl="2"/>
            <a:r>
              <a:rPr lang="en-GB" altLang="de-DE"/>
              <a:t>Physical health</a:t>
            </a:r>
          </a:p>
          <a:p>
            <a:pPr lvl="1"/>
            <a:r>
              <a:rPr lang="en-GB" altLang="de-DE"/>
              <a:t>Uncertainty about other dimensions</a:t>
            </a:r>
          </a:p>
          <a:p>
            <a:r>
              <a:rPr lang="en-GB" altLang="de-DE"/>
              <a:t>But only two dates for this study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Interest of panel data in the study of income and living conditions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Time variability of income</a:t>
            </a:r>
          </a:p>
          <a:p>
            <a:r>
              <a:rPr lang="en-GB" altLang="de-DE"/>
              <a:t>Transitory vs permanent monetary poverty</a:t>
            </a:r>
          </a:p>
          <a:p>
            <a:pPr lvl="1"/>
            <a:r>
              <a:rPr lang="en-GB" altLang="de-DE"/>
              <a:t>Between 2003 and 2006, 22% of people have experienced poverty at least one year</a:t>
            </a:r>
          </a:p>
          <a:p>
            <a:pPr lvl="2"/>
            <a:r>
              <a:rPr lang="en-GB" altLang="de-DE"/>
              <a:t>5.3% to 5.9% of people remain poor</a:t>
            </a:r>
          </a:p>
          <a:p>
            <a:pPr lvl="2"/>
            <a:r>
              <a:rPr lang="en-GB" altLang="de-DE"/>
              <a:t>5% to 6.3% leave poverty</a:t>
            </a:r>
          </a:p>
          <a:p>
            <a:pPr lvl="2"/>
            <a:r>
              <a:rPr lang="en-GB" altLang="de-DE"/>
              <a:t>3.9% to 4.8% enter poverty</a:t>
            </a:r>
          </a:p>
          <a:p>
            <a:r>
              <a:rPr lang="en-GB" altLang="de-DE"/>
              <a:t>Dynamics of poverty and quality of life</a:t>
            </a:r>
          </a:p>
          <a:p>
            <a:pPr lvl="1"/>
            <a:r>
              <a:rPr lang="en-GB" altLang="de-DE"/>
              <a:t>What dimension comes first 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Thank you for your attention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Quality of life : an economic topic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During the 70, works of the school of Leyden (van Praag..)</a:t>
            </a:r>
          </a:p>
          <a:p>
            <a:pPr lvl="1"/>
            <a:r>
              <a:rPr lang="en-GB" altLang="de-DE"/>
              <a:t>Perception of inequalities</a:t>
            </a:r>
          </a:p>
          <a:p>
            <a:pPr lvl="1"/>
            <a:r>
              <a:rPr lang="en-GB" altLang="de-DE"/>
              <a:t>Equivalence scales</a:t>
            </a:r>
          </a:p>
          <a:p>
            <a:r>
              <a:rPr lang="en-GB" altLang="de-DE"/>
              <a:t>More recently : </a:t>
            </a:r>
          </a:p>
          <a:p>
            <a:pPr lvl="1"/>
            <a:r>
              <a:rPr lang="en-GB" altLang="de-DE"/>
              <a:t>Effect on well-being of the macro situation (short term growth, unemployment, …)</a:t>
            </a:r>
          </a:p>
          <a:p>
            <a:pPr lvl="1"/>
            <a:r>
              <a:rPr lang="en-GB" altLang="de-DE"/>
              <a:t>Analysis of poverty (Ravallion,..)</a:t>
            </a:r>
          </a:p>
          <a:p>
            <a:r>
              <a:rPr lang="en-GB" altLang="de-DE"/>
              <a:t>One of the three recommendations of the Stiglitz commission</a:t>
            </a:r>
          </a:p>
          <a:p>
            <a:pPr lvl="1"/>
            <a:r>
              <a:rPr lang="en-GB" altLang="de-DE"/>
              <a:t>Quality of life and capabilities</a:t>
            </a:r>
          </a:p>
          <a:p>
            <a:pPr lvl="1"/>
            <a:r>
              <a:rPr lang="en-GB" altLang="de-DE"/>
              <a:t>Measurement of objective and subjective indicators of well-being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Quality of life : a political concern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2008 : OCDE initiates a project for the measurement of well-being</a:t>
            </a:r>
          </a:p>
          <a:p>
            <a:r>
              <a:rPr lang="en-GB" altLang="de-DE"/>
              <a:t>2008 : the European Council endorses the principle of an economic growth more in adequacy with the needs of society</a:t>
            </a:r>
          </a:p>
          <a:p>
            <a:r>
              <a:rPr lang="en-GB" altLang="de-DE"/>
              <a:t>2008 : the French president calls for the Stiglitz report</a:t>
            </a:r>
          </a:p>
          <a:p>
            <a:r>
              <a:rPr lang="en-GB" altLang="de-DE"/>
              <a:t>2009 : der Bundestag sets up a commission to implement  economic indicators to measure well-being</a:t>
            </a:r>
          </a:p>
          <a:p>
            <a:r>
              <a:rPr lang="en-GB" altLang="de-DE"/>
              <a:t>2010 : the Prime minister of UK orders to ONS a statistical framework to measure well-being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523875"/>
          </a:xfrm>
        </p:spPr>
        <p:txBody>
          <a:bodyPr/>
          <a:lstStyle/>
          <a:p>
            <a:r>
              <a:rPr lang="en-GB" altLang="de-DE"/>
              <a:t>Dimensions of quality of life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545388" cy="4419600"/>
          </a:xfrm>
        </p:spPr>
        <p:txBody>
          <a:bodyPr/>
          <a:lstStyle/>
          <a:p>
            <a:r>
              <a:rPr lang="en-GB" altLang="de-DE" sz="2000"/>
              <a:t>We first consider dimensions first related to capabilities </a:t>
            </a:r>
          </a:p>
          <a:p>
            <a:pPr lvl="1"/>
            <a:r>
              <a:rPr lang="en-GB" altLang="de-DE" sz="2000"/>
              <a:t>Material living conditions</a:t>
            </a:r>
          </a:p>
          <a:p>
            <a:pPr lvl="1"/>
            <a:r>
              <a:rPr lang="en-GB" altLang="de-DE" sz="2000"/>
              <a:t>Health</a:t>
            </a:r>
          </a:p>
          <a:p>
            <a:pPr lvl="1"/>
            <a:r>
              <a:rPr lang="en-GB" altLang="de-DE" sz="2000">
                <a:solidFill>
                  <a:srgbClr val="008000"/>
                </a:solidFill>
              </a:rPr>
              <a:t>Education</a:t>
            </a:r>
          </a:p>
          <a:p>
            <a:pPr lvl="1"/>
            <a:r>
              <a:rPr lang="en-GB" altLang="de-DE" sz="2000">
                <a:solidFill>
                  <a:schemeClr val="tx1"/>
                </a:solidFill>
              </a:rPr>
              <a:t>Productive activities (psychosocial risks)</a:t>
            </a:r>
          </a:p>
          <a:p>
            <a:pPr lvl="1"/>
            <a:r>
              <a:rPr lang="en-GB" altLang="de-DE" sz="2000">
                <a:solidFill>
                  <a:srgbClr val="008000"/>
                </a:solidFill>
              </a:rPr>
              <a:t>Governance and individual rights</a:t>
            </a:r>
          </a:p>
          <a:p>
            <a:pPr lvl="1"/>
            <a:r>
              <a:rPr lang="en-GB" altLang="de-DE" sz="2000">
                <a:solidFill>
                  <a:srgbClr val="008000"/>
                </a:solidFill>
              </a:rPr>
              <a:t>Leisure and</a:t>
            </a:r>
            <a:r>
              <a:rPr lang="en-GB" altLang="de-DE" sz="2000"/>
              <a:t> social relationships</a:t>
            </a:r>
          </a:p>
          <a:p>
            <a:pPr lvl="1"/>
            <a:r>
              <a:rPr lang="en-GB" altLang="de-DE" sz="2000"/>
              <a:t>Environment</a:t>
            </a:r>
          </a:p>
          <a:p>
            <a:pPr lvl="1"/>
            <a:r>
              <a:rPr lang="en-GB" altLang="de-DE" sz="2000"/>
              <a:t>Economic and individual safety</a:t>
            </a:r>
          </a:p>
          <a:p>
            <a:r>
              <a:rPr lang="en-GB" altLang="de-DE" sz="2000"/>
              <a:t>Satisfaction is analysed in a second step</a:t>
            </a:r>
          </a:p>
          <a:p>
            <a:pPr lvl="1"/>
            <a:r>
              <a:rPr lang="en-GB" altLang="de-DE" sz="2000"/>
              <a:t>Another side in the literature</a:t>
            </a:r>
          </a:p>
          <a:p>
            <a:pPr lvl="1"/>
            <a:r>
              <a:rPr lang="en-GB" altLang="de-DE" sz="2000"/>
              <a:t>Outcome rather capability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FR-SILC and well-being : a two-years panel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de-DE"/>
              <a:t>A possibility to follow the same people</a:t>
            </a:r>
          </a:p>
          <a:p>
            <a:pPr lvl="1">
              <a:lnSpc>
                <a:spcPct val="80000"/>
              </a:lnSpc>
            </a:pPr>
            <a:r>
              <a:rPr lang="en-GB" altLang="de-DE"/>
              <a:t>Avoids difficulties related to the heterogeneity of preferences</a:t>
            </a:r>
          </a:p>
          <a:p>
            <a:pPr lvl="1">
              <a:lnSpc>
                <a:spcPct val="80000"/>
              </a:lnSpc>
            </a:pPr>
            <a:r>
              <a:rPr lang="en-GB" altLang="de-DE"/>
              <a:t>Underscores statistical causalities rather than correlations</a:t>
            </a:r>
          </a:p>
          <a:p>
            <a:pPr>
              <a:lnSpc>
                <a:spcPct val="80000"/>
              </a:lnSpc>
            </a:pPr>
            <a:r>
              <a:rPr lang="en-GB" altLang="de-DE"/>
              <a:t>A large survey</a:t>
            </a:r>
          </a:p>
          <a:p>
            <a:pPr lvl="1">
              <a:lnSpc>
                <a:spcPct val="80000"/>
              </a:lnSpc>
            </a:pPr>
            <a:r>
              <a:rPr lang="en-GB" altLang="de-DE"/>
              <a:t>21186 adults in 2010, 22288 in 2011</a:t>
            </a:r>
          </a:p>
          <a:p>
            <a:pPr lvl="1">
              <a:lnSpc>
                <a:spcPct val="80000"/>
              </a:lnSpc>
            </a:pPr>
            <a:r>
              <a:rPr lang="en-GB" altLang="de-DE"/>
              <a:t>14967 and 15406 people responding to the question on welfare (no proxy)</a:t>
            </a:r>
          </a:p>
          <a:p>
            <a:pPr lvl="2">
              <a:lnSpc>
                <a:spcPct val="80000"/>
              </a:lnSpc>
            </a:pPr>
            <a:r>
              <a:rPr lang="en-GB" altLang="de-DE"/>
              <a:t>A little older, more women, fewer students, more retirees, fewer children</a:t>
            </a:r>
          </a:p>
          <a:p>
            <a:pPr lvl="2">
              <a:lnSpc>
                <a:spcPct val="80000"/>
              </a:lnSpc>
            </a:pPr>
            <a:r>
              <a:rPr lang="en-GB" altLang="de-DE"/>
              <a:t>Same proportion of people living with partners, same profiles of diploma, same equivalent income</a:t>
            </a:r>
          </a:p>
          <a:p>
            <a:pPr lvl="1">
              <a:lnSpc>
                <a:spcPct val="80000"/>
              </a:lnSpc>
            </a:pPr>
            <a:r>
              <a:rPr lang="en-GB" altLang="de-DE"/>
              <a:t>10897 adults both in 2010 and 2011</a:t>
            </a:r>
          </a:p>
          <a:p>
            <a:pPr lvl="2">
              <a:lnSpc>
                <a:spcPct val="80000"/>
              </a:lnSpc>
            </a:pPr>
            <a:r>
              <a:rPr lang="en-GB" altLang="de-DE"/>
              <a:t>Due to the renewal of the panel</a:t>
            </a:r>
          </a:p>
          <a:p>
            <a:pPr lvl="2">
              <a:lnSpc>
                <a:spcPct val="80000"/>
              </a:lnSpc>
            </a:pPr>
            <a:r>
              <a:rPr lang="en-GB" altLang="de-DE"/>
              <a:t>Same composition than cross sections</a:t>
            </a:r>
          </a:p>
          <a:p>
            <a:pPr lvl="2">
              <a:lnSpc>
                <a:spcPct val="80000"/>
              </a:lnSpc>
            </a:pPr>
            <a:endParaRPr lang="en-GB" altLang="de-DE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Computation of synthetic indicators for every dimension of the quality of life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 sz="2000"/>
              <a:t>Items of privation are gathered by dimension and then aggregated using a usual score method. This assumes that </a:t>
            </a:r>
          </a:p>
          <a:p>
            <a:pPr lvl="1"/>
            <a:r>
              <a:rPr lang="en-GB" altLang="de-DE" sz="2000"/>
              <a:t>Items provide consistent information on the underlying dimension</a:t>
            </a:r>
          </a:p>
          <a:p>
            <a:pPr lvl="1"/>
            <a:r>
              <a:rPr lang="en-GB" altLang="de-DE" sz="2000"/>
              <a:t>The scoring method eliminates measurement errors coming from data collection The individual position in the dimension worsen with the accumulation of elementary privations</a:t>
            </a:r>
          </a:p>
          <a:p>
            <a:r>
              <a:rPr lang="en-GB" altLang="de-DE" sz="2000"/>
              <a:t>Beyond a certain number privations, the individual is considered in trouble in the dimension</a:t>
            </a:r>
          </a:p>
          <a:p>
            <a:pPr lvl="1"/>
            <a:r>
              <a:rPr lang="en-GB" altLang="de-DE" sz="2000"/>
              <a:t>The indicator or poor quality of life equals 1 when the score exceeds a given threshold </a:t>
            </a:r>
          </a:p>
          <a:p>
            <a:pPr lvl="1"/>
            <a:r>
              <a:rPr lang="en-GB" altLang="de-DE" sz="2000"/>
              <a:t>This threshold is chosen in order that about 10% of people have difficulties in a given dimension (analogy with poverty in living conditions)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Example : differences by income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538413" y="1966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73150"/>
            <a:ext cx="6858000" cy="493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Example : differences according to age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2595563" y="2019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09688"/>
            <a:ext cx="6477000" cy="461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de-DE"/>
              <a:t>20/02/2014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de-DE"/>
              <a:t>SILC longitudinal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Example : differences with urbanization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2595563" y="2024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08088"/>
            <a:ext cx="6248400" cy="444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CharteInseeBleu">
  <a:themeElements>
    <a:clrScheme name="CharteInseeBleu 2">
      <a:dk1>
        <a:srgbClr val="333333"/>
      </a:dk1>
      <a:lt1>
        <a:srgbClr val="FFFFFF"/>
      </a:lt1>
      <a:dk2>
        <a:srgbClr val="333333"/>
      </a:dk2>
      <a:lt2>
        <a:srgbClr val="777777"/>
      </a:lt2>
      <a:accent1>
        <a:srgbClr val="FF6600"/>
      </a:accent1>
      <a:accent2>
        <a:srgbClr val="000099"/>
      </a:accent2>
      <a:accent3>
        <a:srgbClr val="FFFFFF"/>
      </a:accent3>
      <a:accent4>
        <a:srgbClr val="2A2A2A"/>
      </a:accent4>
      <a:accent5>
        <a:srgbClr val="FFB8AA"/>
      </a:accent5>
      <a:accent6>
        <a:srgbClr val="00008A"/>
      </a:accent6>
      <a:hlink>
        <a:srgbClr val="000099"/>
      </a:hlink>
      <a:folHlink>
        <a:srgbClr val="000099"/>
      </a:folHlink>
    </a:clrScheme>
    <a:fontScheme name="CharteInsee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25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25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rteInseeBleu 1">
        <a:dk1>
          <a:srgbClr val="1C1C1C"/>
        </a:dk1>
        <a:lt1>
          <a:srgbClr val="FFFFFF"/>
        </a:lt1>
        <a:dk2>
          <a:srgbClr val="1C1C1C"/>
        </a:dk2>
        <a:lt2>
          <a:srgbClr val="777777"/>
        </a:lt2>
        <a:accent1>
          <a:srgbClr val="FF0000"/>
        </a:accent1>
        <a:accent2>
          <a:srgbClr val="000099"/>
        </a:accent2>
        <a:accent3>
          <a:srgbClr val="FFFFFF"/>
        </a:accent3>
        <a:accent4>
          <a:srgbClr val="161616"/>
        </a:accent4>
        <a:accent5>
          <a:srgbClr val="FFAAAA"/>
        </a:accent5>
        <a:accent6>
          <a:srgbClr val="00008A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InseeBleu 2">
        <a:dk1>
          <a:srgbClr val="333333"/>
        </a:dk1>
        <a:lt1>
          <a:srgbClr val="FFFFFF"/>
        </a:lt1>
        <a:dk2>
          <a:srgbClr val="333333"/>
        </a:dk2>
        <a:lt2>
          <a:srgbClr val="777777"/>
        </a:lt2>
        <a:accent1>
          <a:srgbClr val="FF6600"/>
        </a:accent1>
        <a:accent2>
          <a:srgbClr val="000099"/>
        </a:accent2>
        <a:accent3>
          <a:srgbClr val="FFFFFF"/>
        </a:accent3>
        <a:accent4>
          <a:srgbClr val="2A2A2A"/>
        </a:accent4>
        <a:accent5>
          <a:srgbClr val="FFB8AA"/>
        </a:accent5>
        <a:accent6>
          <a:srgbClr val="00008A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InseeBleu 3">
        <a:dk1>
          <a:srgbClr val="1C1C1C"/>
        </a:dk1>
        <a:lt1>
          <a:srgbClr val="FFFFFF"/>
        </a:lt1>
        <a:dk2>
          <a:srgbClr val="1C1C1C"/>
        </a:dk2>
        <a:lt2>
          <a:srgbClr val="777777"/>
        </a:lt2>
        <a:accent1>
          <a:srgbClr val="FF6600"/>
        </a:accent1>
        <a:accent2>
          <a:srgbClr val="000099"/>
        </a:accent2>
        <a:accent3>
          <a:srgbClr val="FFFFFF"/>
        </a:accent3>
        <a:accent4>
          <a:srgbClr val="161616"/>
        </a:accent4>
        <a:accent5>
          <a:srgbClr val="FFB8AA"/>
        </a:accent5>
        <a:accent6>
          <a:srgbClr val="00008A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V:\office2000\modeles INSEE\CharteInseeBleu.pot</Template>
  <TotalTime>1888</TotalTime>
  <Words>1179</Words>
  <Application>Microsoft Office PowerPoint</Application>
  <PresentationFormat>Bildschirmpräsentation (4:3)</PresentationFormat>
  <Paragraphs>356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Times New Roman</vt:lpstr>
      <vt:lpstr>Arial</vt:lpstr>
      <vt:lpstr>ＭＳ Ｐゴシック</vt:lpstr>
      <vt:lpstr>CharteInseeBleu</vt:lpstr>
      <vt:lpstr>Satisfaction and quality of life  SILC longitudinal training</vt:lpstr>
      <vt:lpstr>Quality of life : an economic topic</vt:lpstr>
      <vt:lpstr>Quality of life : a political concern</vt:lpstr>
      <vt:lpstr>Dimensions of quality of life</vt:lpstr>
      <vt:lpstr>FR-SILC and well-being : a two-years panel</vt:lpstr>
      <vt:lpstr>Computation of synthetic indicators for every dimension of the quality of life</vt:lpstr>
      <vt:lpstr>Example : differences by income</vt:lpstr>
      <vt:lpstr>Example : differences according to age</vt:lpstr>
      <vt:lpstr>Example : differences with urbanization</vt:lpstr>
      <vt:lpstr>Satisfaction</vt:lpstr>
      <vt:lpstr>Influence of quality of life indexes on satisfaction</vt:lpstr>
      <vt:lpstr>Econometrics of qualititative variables with panel data : models</vt:lpstr>
      <vt:lpstr>Econometrics of qualititative variables with panel data : Estimation of static models</vt:lpstr>
      <vt:lpstr>Panel estimators : augmented probit</vt:lpstr>
      <vt:lpstr>Effect on satisfaction of changes in quality of life</vt:lpstr>
      <vt:lpstr>Effect on satisfaction of changes of other variables</vt:lpstr>
      <vt:lpstr>Interest of panel data for this study</vt:lpstr>
      <vt:lpstr>Interest of panel data in the study of income and living conditions</vt:lpstr>
      <vt:lpstr>Thank you for your attention</vt:lpstr>
    </vt:vector>
  </TitlesOfParts>
  <Company>INSEE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life dimensions</dc:title>
  <dc:creator>Administrateur</dc:creator>
  <cp:lastModifiedBy>admin</cp:lastModifiedBy>
  <cp:revision>197</cp:revision>
  <dcterms:created xsi:type="dcterms:W3CDTF">2010-12-01T08:03:18Z</dcterms:created>
  <dcterms:modified xsi:type="dcterms:W3CDTF">2014-02-20T15:13:55Z</dcterms:modified>
</cp:coreProperties>
</file>