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585" r:id="rId2"/>
    <p:sldId id="586" r:id="rId3"/>
    <p:sldId id="458" r:id="rId4"/>
    <p:sldId id="584" r:id="rId5"/>
    <p:sldId id="582" r:id="rId6"/>
    <p:sldId id="587" r:id="rId7"/>
    <p:sldId id="589" r:id="rId8"/>
    <p:sldId id="588" r:id="rId9"/>
    <p:sldId id="590" r:id="rId10"/>
  </p:sldIdLst>
  <p:sldSz cx="9144000" cy="6858000" type="screen4x3"/>
  <p:notesSz cx="6794500" cy="9906000"/>
  <p:custDataLst>
    <p:tags r:id="rId13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ßig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B7C228"/>
    <a:srgbClr val="F2DCDB"/>
    <a:srgbClr val="A4AE24"/>
    <a:srgbClr val="2CA9A6"/>
    <a:srgbClr val="64726C"/>
    <a:srgbClr val="FF0000"/>
    <a:srgbClr val="FFCC65"/>
    <a:srgbClr val="DDE47C"/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0402" autoAdjust="0"/>
  </p:normalViewPr>
  <p:slideViewPr>
    <p:cSldViewPr>
      <p:cViewPr>
        <p:scale>
          <a:sx n="65" d="100"/>
          <a:sy n="65" d="100"/>
        </p:scale>
        <p:origin x="-149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659" y="-7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t" anchorCtr="0" compatLnSpc="1">
            <a:prstTxWarp prst="textNoShape">
              <a:avLst/>
            </a:prstTxWarp>
          </a:bodyPr>
          <a:lstStyle>
            <a:lvl1pPr defTabSz="912734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1" y="1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t" anchorCtr="0" compatLnSpc="1">
            <a:prstTxWarp prst="textNoShape">
              <a:avLst/>
            </a:prstTxWarp>
          </a:bodyPr>
          <a:lstStyle>
            <a:lvl1pPr algn="r" defTabSz="912734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9114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b" anchorCtr="0" compatLnSpc="1">
            <a:prstTxWarp prst="textNoShape">
              <a:avLst/>
            </a:prstTxWarp>
          </a:bodyPr>
          <a:lstStyle>
            <a:lvl1pPr defTabSz="912734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1" y="9409114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b" anchorCtr="0" compatLnSpc="1">
            <a:prstTxWarp prst="textNoShape">
              <a:avLst/>
            </a:prstTxWarp>
          </a:bodyPr>
          <a:lstStyle>
            <a:lvl1pPr algn="r" defTabSz="912734" eaLnBrk="1" hangingPunct="1">
              <a:defRPr kumimoji="0" sz="1200"/>
            </a:lvl1pPr>
          </a:lstStyle>
          <a:p>
            <a:fld id="{5B6A560A-746F-4D53-BAE3-C4A63BA32E1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369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t" anchorCtr="0" compatLnSpc="1">
            <a:prstTxWarp prst="textNoShape">
              <a:avLst/>
            </a:prstTxWarp>
          </a:bodyPr>
          <a:lstStyle>
            <a:lvl1pPr defTabSz="912734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1" y="1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t" anchorCtr="0" compatLnSpc="1">
            <a:prstTxWarp prst="textNoShape">
              <a:avLst/>
            </a:prstTxWarp>
          </a:bodyPr>
          <a:lstStyle>
            <a:lvl1pPr algn="r" defTabSz="912734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4587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9114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b" anchorCtr="0" compatLnSpc="1">
            <a:prstTxWarp prst="textNoShape">
              <a:avLst/>
            </a:prstTxWarp>
          </a:bodyPr>
          <a:lstStyle>
            <a:lvl1pPr defTabSz="912734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1" y="9409114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3" tIns="45637" rIns="91273" bIns="45637" numCol="1" anchor="b" anchorCtr="0" compatLnSpc="1">
            <a:prstTxWarp prst="textNoShape">
              <a:avLst/>
            </a:prstTxWarp>
          </a:bodyPr>
          <a:lstStyle>
            <a:lvl1pPr algn="r" defTabSz="912734" eaLnBrk="1" hangingPunct="1">
              <a:defRPr kumimoji="0" sz="1200"/>
            </a:lvl1pPr>
          </a:lstStyle>
          <a:p>
            <a:fld id="{A73866E1-5A4E-4067-BC97-CA41C598E7C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271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66E1-5A4E-4067-BC97-CA41C598E7C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66E1-5A4E-4067-BC97-CA41C598E7C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1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66E1-5A4E-4067-BC97-CA41C598E7C6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1520" y="1556792"/>
            <a:ext cx="8568952" cy="553998"/>
          </a:xfrm>
        </p:spPr>
        <p:txBody>
          <a:bodyPr/>
          <a:lstStyle>
            <a:lvl1pPr algn="ctr">
              <a:lnSpc>
                <a:spcPct val="120000"/>
              </a:lnSpc>
              <a:defRPr sz="3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1520" y="5085184"/>
            <a:ext cx="8641655" cy="443198"/>
          </a:xfrm>
        </p:spPr>
        <p:txBody>
          <a:bodyPr rIns="0"/>
          <a:lstStyle>
            <a:lvl1pPr marL="0" indent="0" algn="ctr">
              <a:lnSpc>
                <a:spcPct val="120000"/>
              </a:lnSpc>
              <a:buFont typeface="Monotype Sorts" pitchFamily="2" charset="2"/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de-DE" dirty="0" smtClean="0"/>
          </a:p>
        </p:txBody>
      </p:sp>
      <p:pic>
        <p:nvPicPr>
          <p:cNvPr id="779273" name="Picture 9" descr="11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4075" y="103188"/>
            <a:ext cx="1843088" cy="749300"/>
          </a:xfrm>
          <a:prstGeom prst="rect">
            <a:avLst/>
          </a:prstGeom>
          <a:noFill/>
        </p:spPr>
      </p:pic>
      <p:pic>
        <p:nvPicPr>
          <p:cNvPr id="8" name="Grafik 7" descr="GS_Kopf PPT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66801"/>
          </a:xfrm>
          <a:prstGeom prst="rect">
            <a:avLst/>
          </a:prstGeom>
        </p:spPr>
      </p:pic>
      <p:pic>
        <p:nvPicPr>
          <p:cNvPr id="7" name="Grafik 6" descr="GS_Kopf PPT_en.bmp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97885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0"/>
          </p:nvPr>
        </p:nvSpPr>
        <p:spPr>
          <a:xfrm>
            <a:off x="-307686" y="6579662"/>
            <a:ext cx="693440" cy="332656"/>
          </a:xfrm>
        </p:spPr>
        <p:txBody>
          <a:bodyPr/>
          <a:lstStyle/>
          <a:p>
            <a:fld id="{BF618C61-4C4B-494D-B590-8DD795B264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GS_Kopf PPT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1066801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51520" y="899584"/>
            <a:ext cx="8712968" cy="5416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pic>
        <p:nvPicPr>
          <p:cNvPr id="6" name="Grafik 5" descr="GS_Kopf PPT_en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262656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988839"/>
            <a:ext cx="8712968" cy="479977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0"/>
          </p:nvPr>
        </p:nvSpPr>
        <p:spPr>
          <a:xfrm>
            <a:off x="-307686" y="6579662"/>
            <a:ext cx="693440" cy="332656"/>
          </a:xfrm>
        </p:spPr>
        <p:txBody>
          <a:bodyPr/>
          <a:lstStyle/>
          <a:p>
            <a:fld id="{BF618C61-4C4B-494D-B590-8DD795B264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GS_Kopf PPT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1066801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15516" y="1052736"/>
            <a:ext cx="8712968" cy="541687"/>
          </a:xfrm>
        </p:spPr>
        <p:txBody>
          <a:bodyPr/>
          <a:lstStyle>
            <a:lvl1pPr>
              <a:defRPr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pic>
        <p:nvPicPr>
          <p:cNvPr id="6" name="Grafik 5" descr="GS_Kopf PPT_en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252928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0"/>
          <p:cNvSpPr>
            <a:spLocks noGrp="1"/>
          </p:cNvSpPr>
          <p:nvPr>
            <p:ph type="sldNum" sz="quarter" idx="10"/>
          </p:nvPr>
        </p:nvSpPr>
        <p:spPr>
          <a:xfrm>
            <a:off x="-180528" y="6498185"/>
            <a:ext cx="604158" cy="386974"/>
          </a:xfrm>
        </p:spPr>
        <p:txBody>
          <a:bodyPr/>
          <a:lstStyle/>
          <a:p>
            <a:fld id="{BF618C61-4C4B-494D-B590-8DD795B264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 descr="GS_Kopf PPT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26325"/>
            <a:ext cx="9144000" cy="1066801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51520" y="949324"/>
            <a:ext cx="8569325" cy="50783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pic>
        <p:nvPicPr>
          <p:cNvPr id="6" name="Grafik 5" descr="GS_Kopf PPT_en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243408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0"/>
          <p:cNvSpPr>
            <a:spLocks noGrp="1"/>
          </p:cNvSpPr>
          <p:nvPr>
            <p:ph type="sldNum" sz="quarter" idx="10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BF618C61-4C4B-494D-B590-8DD795B264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 descr="GS_Kopf PPT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62537"/>
            <a:ext cx="9144000" cy="1066801"/>
          </a:xfrm>
          <a:prstGeom prst="rect">
            <a:avLst/>
          </a:prstGeom>
        </p:spPr>
      </p:pic>
      <p:pic>
        <p:nvPicPr>
          <p:cNvPr id="4" name="Grafik 3" descr="GS_Kopf PPT_en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282112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72133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0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BF618C61-4C4B-494D-B590-8DD795B264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 descr="GS_Kopf PPT_en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1520" y="1195446"/>
            <a:ext cx="8569325" cy="541687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1073876"/>
            <a:ext cx="9144000" cy="575542"/>
          </a:xfrm>
          <a:noFill/>
        </p:spPr>
        <p:txBody>
          <a:bodyPr/>
          <a:lstStyle>
            <a:lvl1pPr marL="180975" indent="0" algn="ctr">
              <a:defRPr sz="3400"/>
            </a:lvl1pPr>
          </a:lstStyle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0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BF618C61-4C4B-494D-B590-8DD795B264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 descr="GS_Kopf PPT_en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97280"/>
            <a:ext cx="9144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16632"/>
            <a:ext cx="8569325" cy="5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Hier klicken, um Master-Titelformat zu bearbeiten.</a:t>
            </a:r>
          </a:p>
        </p:txBody>
      </p:sp>
      <p:sp>
        <p:nvSpPr>
          <p:cNvPr id="778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908720"/>
            <a:ext cx="8569325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er klicken, um Gliederung zu bearbeiten.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778250" name="Rectangle 10"/>
          <p:cNvSpPr>
            <a:spLocks noChangeArrowheads="1"/>
          </p:cNvSpPr>
          <p:nvPr/>
        </p:nvSpPr>
        <p:spPr bwMode="auto">
          <a:xfrm>
            <a:off x="8243888" y="6489700"/>
            <a:ext cx="82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r"/>
            <a:endParaRPr kumimoji="0" lang="de-DE" sz="1600" b="1" dirty="0">
              <a:solidFill>
                <a:srgbClr val="80808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F618C61-4C4B-494D-B590-8DD795B264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6" r:id="rId2"/>
    <p:sldLayoutId id="2147483688" r:id="rId3"/>
    <p:sldLayoutId id="2147483687" r:id="rId4"/>
    <p:sldLayoutId id="2147483685" r:id="rId5"/>
    <p:sldLayoutId id="2147483679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200" b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Tx/>
        <a:buSzPct val="100000"/>
        <a:buFont typeface="Arial" pitchFamily="34" charset="0"/>
        <a:buChar char="•"/>
        <a:defRPr kumimoji="1" sz="2600" b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Tx/>
        <a:buSzPct val="80000"/>
        <a:buFont typeface="Arial" pitchFamily="34" charset="0"/>
        <a:buChar char="•"/>
        <a:defRPr kumimoji="1"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CC8AB4"/>
        </a:buClr>
        <a:buSzPct val="60000"/>
        <a:buFont typeface="Monotype Sorts" pitchFamily="2" charset="2"/>
        <a:buChar char="l"/>
        <a:defRPr kumimoji="1"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sis.org/en/services/data-analysis/official-microdata/european-microdata/eu-silc/eu-silc-tools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251520" y="1556792"/>
            <a:ext cx="8568952" cy="553998"/>
          </a:xfrm>
        </p:spPr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Training Data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27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SILC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delivered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Eurostat</a:t>
            </a:r>
            <a:endParaRPr lang="de-DE" dirty="0" smtClean="0"/>
          </a:p>
          <a:p>
            <a:r>
              <a:rPr lang="de-DE" dirty="0" smtClean="0"/>
              <a:t>Features of training </a:t>
            </a:r>
            <a:r>
              <a:rPr lang="de-DE" dirty="0" err="1" smtClean="0"/>
              <a:t>dataset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3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UDB_l11D_ver 2011-1 from 01-08-2013.csv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UDB_l11H_ver 2011-1 from 01-08-2013.csv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UDB_l11R_ver 2011-1 from 01-08-2013.csv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UDB_l11P_ver 2011-1 from 01-08-2013.csv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UDB_c11D_ver 2011-2 from 01-08-13.csv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UDB_c11H_ver 2011-2 from 01-08-13.csv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UDB_c11R_ver 2011-2 from 01-08-13.csv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UDB_c11P_ver 2011-2 from 01-08-13.csv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essentials - Specifics of file names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UDB</a:t>
            </a:r>
            <a:r>
              <a:rPr lang="en-US" b="1" dirty="0">
                <a:solidFill>
                  <a:srgbClr val="FF0000"/>
                </a:solidFill>
              </a:rPr>
              <a:t>_l</a:t>
            </a:r>
            <a:r>
              <a:rPr lang="en-US" b="1" dirty="0">
                <a:solidFill>
                  <a:srgbClr val="00B050"/>
                </a:solidFill>
              </a:rPr>
              <a:t>11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/>
              <a:t>_ver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2011-1</a:t>
            </a:r>
            <a:r>
              <a:rPr lang="en-US" dirty="0"/>
              <a:t> from 01-08-2013.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</a:t>
            </a:r>
            <a:r>
              <a:rPr lang="en-US" b="1" dirty="0">
                <a:solidFill>
                  <a:srgbClr val="FF0000"/>
                </a:solidFill>
              </a:rPr>
              <a:t>_l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dirty="0" smtClean="0"/>
              <a:t>_ver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2011-1</a:t>
            </a:r>
            <a:r>
              <a:rPr lang="en-US" dirty="0" smtClean="0"/>
              <a:t> from 01-08-2013.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</a:t>
            </a:r>
            <a:r>
              <a:rPr lang="en-US" b="1" dirty="0">
                <a:solidFill>
                  <a:srgbClr val="FF0000"/>
                </a:solidFill>
              </a:rPr>
              <a:t>_l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 smtClean="0"/>
              <a:t>_ver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2011-1</a:t>
            </a:r>
            <a:r>
              <a:rPr lang="en-US" dirty="0" smtClean="0"/>
              <a:t> from 01-08-2013.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  <a:r>
              <a:rPr lang="en-US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</a:t>
            </a:r>
            <a:r>
              <a:rPr lang="en-US" b="1" dirty="0">
                <a:solidFill>
                  <a:srgbClr val="FF0000"/>
                </a:solidFill>
              </a:rPr>
              <a:t>_l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_ver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2011-1</a:t>
            </a:r>
            <a:r>
              <a:rPr lang="en-US" dirty="0" smtClean="0"/>
              <a:t> from 01-08-2013.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</a:t>
            </a:r>
            <a:r>
              <a:rPr lang="en-US" b="1" dirty="0">
                <a:solidFill>
                  <a:srgbClr val="FF0000"/>
                </a:solidFill>
              </a:rPr>
              <a:t>_c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_ver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2011-2</a:t>
            </a:r>
            <a:r>
              <a:rPr lang="en-US" dirty="0" smtClean="0"/>
              <a:t> from 01-08-13.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</a:t>
            </a:r>
            <a:r>
              <a:rPr lang="en-US" b="1" dirty="0">
                <a:solidFill>
                  <a:srgbClr val="FF0000"/>
                </a:solidFill>
              </a:rPr>
              <a:t>_c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dirty="0" smtClean="0"/>
              <a:t>_ver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2011-2</a:t>
            </a:r>
            <a:r>
              <a:rPr lang="en-US" dirty="0" smtClean="0"/>
              <a:t> from 01-08-13.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</a:t>
            </a:r>
            <a:r>
              <a:rPr lang="en-US" b="1" dirty="0">
                <a:solidFill>
                  <a:srgbClr val="FF0000"/>
                </a:solidFill>
              </a:rPr>
              <a:t>_c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 smtClean="0"/>
              <a:t>_ver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2011-2</a:t>
            </a:r>
            <a:r>
              <a:rPr lang="en-US" dirty="0" smtClean="0"/>
              <a:t> from 01-08-13.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UDB</a:t>
            </a:r>
            <a:r>
              <a:rPr lang="en-US" b="1" dirty="0">
                <a:solidFill>
                  <a:srgbClr val="FF0000"/>
                </a:solidFill>
              </a:rPr>
              <a:t>_c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_ver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2011-2</a:t>
            </a:r>
            <a:r>
              <a:rPr lang="en-US" dirty="0" smtClean="0"/>
              <a:t> from 01-08-13.</a:t>
            </a:r>
            <a:r>
              <a:rPr lang="en-US" b="1" dirty="0">
                <a:solidFill>
                  <a:srgbClr val="FF0000"/>
                </a:solidFill>
              </a:rPr>
              <a:t>csv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essentials - Specifics of file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81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UDB</a:t>
            </a:r>
            <a:r>
              <a:rPr lang="en-US" b="1" dirty="0" smtClean="0">
                <a:solidFill>
                  <a:srgbClr val="FF0000"/>
                </a:solidFill>
              </a:rPr>
              <a:t>_l</a:t>
            </a: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dirty="0" smtClean="0"/>
              <a:t>_ver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2011-1</a:t>
            </a:r>
            <a:r>
              <a:rPr lang="en-US" dirty="0"/>
              <a:t> from 01-08-2013.</a:t>
            </a:r>
            <a:r>
              <a:rPr lang="en-US" b="1" dirty="0">
                <a:solidFill>
                  <a:srgbClr val="C00000"/>
                </a:solidFill>
              </a:rPr>
              <a:t>csv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UDB</a:t>
            </a:r>
            <a:r>
              <a:rPr lang="en-US" b="1" dirty="0">
                <a:solidFill>
                  <a:srgbClr val="FF0000"/>
                </a:solidFill>
              </a:rPr>
              <a:t>_c</a:t>
            </a:r>
            <a:r>
              <a:rPr lang="en-US" b="1" dirty="0">
                <a:solidFill>
                  <a:srgbClr val="00B050"/>
                </a:solidFill>
              </a:rPr>
              <a:t>11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dirty="0"/>
              <a:t>_ver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2011-2</a:t>
            </a:r>
            <a:r>
              <a:rPr lang="en-US" dirty="0"/>
              <a:t> from 01-08-13.</a:t>
            </a:r>
            <a:r>
              <a:rPr lang="en-US" b="1" dirty="0">
                <a:solidFill>
                  <a:srgbClr val="C00000"/>
                </a:solidFill>
              </a:rPr>
              <a:t>csv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UDB</a:t>
            </a:r>
            <a:r>
              <a:rPr lang="en-US" dirty="0" smtClean="0"/>
              <a:t> = </a:t>
            </a:r>
            <a:r>
              <a:rPr lang="en-US" dirty="0" err="1" smtClean="0"/>
              <a:t>Userdatabase</a:t>
            </a:r>
            <a:r>
              <a:rPr lang="en-US" dirty="0" smtClean="0"/>
              <a:t> (</a:t>
            </a:r>
            <a:r>
              <a:rPr lang="en-US" dirty="0" err="1" smtClean="0"/>
              <a:t>anonymised</a:t>
            </a:r>
            <a:r>
              <a:rPr lang="en-US" dirty="0" smtClean="0"/>
              <a:t> data)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_l</a:t>
            </a:r>
            <a:r>
              <a:rPr lang="en-US" b="1" dirty="0" smtClean="0"/>
              <a:t> </a:t>
            </a:r>
            <a:r>
              <a:rPr lang="en-US" dirty="0" smtClean="0"/>
              <a:t>= longitudinal file/</a:t>
            </a:r>
            <a:r>
              <a:rPr lang="en-US" b="1" dirty="0" smtClean="0">
                <a:solidFill>
                  <a:srgbClr val="FF0000"/>
                </a:solidFill>
              </a:rPr>
              <a:t>_c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cross file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B050"/>
                </a:solidFill>
              </a:rPr>
              <a:t>11</a:t>
            </a:r>
            <a:r>
              <a:rPr lang="en-US" b="1" dirty="0" smtClean="0"/>
              <a:t> </a:t>
            </a:r>
            <a:r>
              <a:rPr lang="en-US" dirty="0" smtClean="0"/>
              <a:t>= year of the survey (c-file)/year of last wave (l-file)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dirty="0" smtClean="0"/>
              <a:t>=Household Register/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dirty="0" smtClean="0"/>
              <a:t>=Household Data/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dirty="0" smtClean="0"/>
              <a:t>=Personal Register/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dirty="0" smtClean="0"/>
              <a:t>=Personal Data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</a:rPr>
              <a:t>2011-1 </a:t>
            </a:r>
            <a:r>
              <a:rPr lang="en-US" dirty="0" smtClean="0"/>
              <a:t>= # of version  (e.g. 1st version of the 2011 data)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C00000"/>
                </a:solidFill>
              </a:rPr>
              <a:t>csv</a:t>
            </a:r>
            <a:r>
              <a:rPr lang="en-US" b="1" dirty="0" smtClean="0"/>
              <a:t> </a:t>
            </a:r>
            <a:r>
              <a:rPr lang="en-US" dirty="0" smtClean="0"/>
              <a:t>= type of data (e.g. comma separated values)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251520" y="1195446"/>
            <a:ext cx="8569325" cy="541687"/>
          </a:xfrm>
        </p:spPr>
        <p:txBody>
          <a:bodyPr/>
          <a:lstStyle/>
          <a:p>
            <a:r>
              <a:rPr lang="en-US" dirty="0" smtClean="0"/>
              <a:t>Some essentials - Specifics of file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GESIS </a:t>
            </a:r>
            <a:r>
              <a:rPr lang="de-DE" dirty="0" err="1" smtClean="0"/>
              <a:t>offers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transform</a:t>
            </a:r>
            <a:r>
              <a:rPr lang="de-DE" dirty="0" smtClean="0"/>
              <a:t> </a:t>
            </a:r>
            <a:r>
              <a:rPr lang="de-DE" dirty="0" err="1" smtClean="0"/>
              <a:t>Eurostat</a:t>
            </a:r>
            <a:r>
              <a:rPr lang="de-DE" dirty="0" smtClean="0"/>
              <a:t> SILC </a:t>
            </a:r>
            <a:r>
              <a:rPr lang="de-DE" dirty="0" err="1" smtClean="0"/>
              <a:t>files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SPSS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Stata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Go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://www.gesis.org/en/services/data-analysis/official-microdata/european-microdata/eu-silc/eu-silc-tools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Download SPSS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Stata</a:t>
            </a:r>
            <a:r>
              <a:rPr lang="de-DE" dirty="0" smtClean="0"/>
              <a:t> </a:t>
            </a:r>
            <a:r>
              <a:rPr lang="de-DE" dirty="0" err="1" smtClean="0"/>
              <a:t>routines</a:t>
            </a:r>
            <a:r>
              <a:rPr lang="de-DE" dirty="0" smtClean="0"/>
              <a:t>, </a:t>
            </a:r>
            <a:r>
              <a:rPr lang="de-DE" dirty="0" err="1" smtClean="0"/>
              <a:t>adapt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computing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1195446"/>
            <a:ext cx="8569325" cy="541687"/>
          </a:xfrm>
        </p:spPr>
        <p:txBody>
          <a:bodyPr/>
          <a:lstStyle/>
          <a:p>
            <a:r>
              <a:rPr lang="de-DE" dirty="0" smtClean="0"/>
              <a:t>Transform *.</a:t>
            </a:r>
            <a:r>
              <a:rPr lang="de-DE" dirty="0" err="1" smtClean="0"/>
              <a:t>csv</a:t>
            </a:r>
            <a:r>
              <a:rPr lang="de-DE" dirty="0" smtClean="0"/>
              <a:t>  </a:t>
            </a:r>
            <a:r>
              <a:rPr lang="de-DE" dirty="0" err="1" smtClean="0"/>
              <a:t>to</a:t>
            </a:r>
            <a:r>
              <a:rPr lang="de-DE" dirty="0" smtClean="0"/>
              <a:t> *.sav </a:t>
            </a:r>
            <a:r>
              <a:rPr lang="de-DE" dirty="0" err="1" smtClean="0"/>
              <a:t>and</a:t>
            </a:r>
            <a:r>
              <a:rPr lang="de-DE" dirty="0" smtClean="0"/>
              <a:t> *.</a:t>
            </a:r>
            <a:r>
              <a:rPr lang="de-DE" dirty="0" err="1" smtClean="0"/>
              <a:t>dta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6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Drop </a:t>
            </a:r>
            <a:r>
              <a:rPr lang="de-DE" dirty="0" err="1" smtClean="0"/>
              <a:t>household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5 </a:t>
            </a:r>
            <a:r>
              <a:rPr lang="de-DE" dirty="0" err="1" smtClean="0"/>
              <a:t>members</a:t>
            </a:r>
            <a:endParaRPr lang="de-DE" dirty="0" smtClean="0"/>
          </a:p>
          <a:p>
            <a:r>
              <a:rPr lang="de-DE" dirty="0" smtClean="0"/>
              <a:t>Random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/>
              <a:t>of </a:t>
            </a:r>
            <a:r>
              <a:rPr lang="de-DE" dirty="0" smtClean="0"/>
              <a:t>30% of the </a:t>
            </a:r>
            <a:r>
              <a:rPr lang="de-DE" dirty="0" err="1" smtClean="0"/>
              <a:t>remaining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but not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1500 </a:t>
            </a:r>
            <a:r>
              <a:rPr lang="de-DE" dirty="0" err="1"/>
              <a:t>cases</a:t>
            </a:r>
            <a:r>
              <a:rPr lang="de-DE" dirty="0"/>
              <a:t> per </a:t>
            </a:r>
            <a:r>
              <a:rPr lang="de-DE" dirty="0" err="1" smtClean="0"/>
              <a:t>country</a:t>
            </a:r>
            <a:endParaRPr lang="de-DE" dirty="0"/>
          </a:p>
          <a:p>
            <a:r>
              <a:rPr lang="de-DE" dirty="0" smtClean="0"/>
              <a:t>Drop regional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en-US" dirty="0" smtClean="0"/>
              <a:t>(DB040) and primary sampling </a:t>
            </a:r>
            <a:r>
              <a:rPr lang="en-US" dirty="0"/>
              <a:t>(</a:t>
            </a:r>
            <a:r>
              <a:rPr lang="en-US" dirty="0" smtClean="0"/>
              <a:t>DB060)</a:t>
            </a:r>
            <a:endParaRPr lang="de-DE" dirty="0" smtClean="0"/>
          </a:p>
          <a:p>
            <a:r>
              <a:rPr lang="de-DE" dirty="0" smtClean="0"/>
              <a:t>12 countries </a:t>
            </a:r>
            <a:r>
              <a:rPr lang="de-DE" dirty="0" err="1" smtClean="0"/>
              <a:t>granted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endParaRPr lang="de-DE" dirty="0" smtClean="0"/>
          </a:p>
          <a:p>
            <a:endParaRPr lang="de-DE" dirty="0"/>
          </a:p>
          <a:p>
            <a:r>
              <a:rPr lang="de-DE" b="1" dirty="0" smtClean="0">
                <a:solidFill>
                  <a:srgbClr val="FF0000"/>
                </a:solidFill>
              </a:rPr>
              <a:t>Data </a:t>
            </a:r>
            <a:r>
              <a:rPr lang="de-DE" b="1" dirty="0" err="1" smtClean="0">
                <a:solidFill>
                  <a:srgbClr val="FF0000"/>
                </a:solidFill>
              </a:rPr>
              <a:t>are</a:t>
            </a:r>
            <a:r>
              <a:rPr lang="de-DE" b="1" dirty="0" smtClean="0">
                <a:solidFill>
                  <a:srgbClr val="FF0000"/>
                </a:solidFill>
              </a:rPr>
              <a:t> not </a:t>
            </a:r>
            <a:r>
              <a:rPr lang="de-DE" b="1" dirty="0" err="1" smtClean="0">
                <a:solidFill>
                  <a:srgbClr val="FF0000"/>
                </a:solidFill>
              </a:rPr>
              <a:t>suitable</a:t>
            </a:r>
            <a:r>
              <a:rPr lang="de-DE" b="1" dirty="0" smtClean="0">
                <a:solidFill>
                  <a:srgbClr val="FF0000"/>
                </a:solidFill>
              </a:rPr>
              <a:t> for </a:t>
            </a:r>
            <a:r>
              <a:rPr lang="de-DE" b="1" dirty="0" err="1" smtClean="0">
                <a:solidFill>
                  <a:srgbClr val="FF0000"/>
                </a:solidFill>
              </a:rPr>
              <a:t>research</a:t>
            </a:r>
            <a:r>
              <a:rPr lang="de-DE" b="1" dirty="0" smtClean="0">
                <a:solidFill>
                  <a:srgbClr val="FF0000"/>
                </a:solidFill>
              </a:rPr>
              <a:t>!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1195446"/>
            <a:ext cx="8569325" cy="514628"/>
          </a:xfrm>
        </p:spPr>
        <p:txBody>
          <a:bodyPr/>
          <a:lstStyle/>
          <a:p>
            <a:r>
              <a:rPr lang="de-DE" dirty="0" smtClean="0"/>
              <a:t>SILC longitudinal training </a:t>
            </a:r>
            <a:r>
              <a:rPr lang="de-DE" dirty="0" err="1" smtClean="0"/>
              <a:t>data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666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1195446"/>
            <a:ext cx="8569325" cy="514628"/>
          </a:xfrm>
        </p:spPr>
        <p:txBody>
          <a:bodyPr/>
          <a:lstStyle/>
          <a:p>
            <a:r>
              <a:rPr lang="de-DE" dirty="0"/>
              <a:t>SILC longitudinal training </a:t>
            </a:r>
            <a:r>
              <a:rPr lang="de-DE" dirty="0" err="1" smtClean="0"/>
              <a:t>data</a:t>
            </a:r>
            <a:r>
              <a:rPr lang="de-DE" dirty="0" smtClean="0"/>
              <a:t>, </a:t>
            </a:r>
            <a:r>
              <a:rPr lang="de-DE" dirty="0" err="1" smtClean="0"/>
              <a:t>observation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484836" y="1936422"/>
            <a:ext cx="8047604" cy="4680048"/>
            <a:chOff x="0" y="0"/>
            <a:chExt cx="5752532" cy="3507475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2132" y="368490"/>
              <a:ext cx="934871" cy="3118513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7475" y="361666"/>
              <a:ext cx="1064525" cy="3145809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2472" y="361666"/>
              <a:ext cx="1160060" cy="3138985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545308" cy="3480179"/>
            </a:xfrm>
            <a:prstGeom prst="rect">
              <a:avLst/>
            </a:prstGeom>
          </p:spPr>
        </p:pic>
        <p:sp>
          <p:nvSpPr>
            <p:cNvPr id="10" name="Textfeld 2"/>
            <p:cNvSpPr txBox="1">
              <a:spLocks noChangeArrowheads="1"/>
            </p:cNvSpPr>
            <p:nvPr/>
          </p:nvSpPr>
          <p:spPr bwMode="auto">
            <a:xfrm>
              <a:off x="1323833" y="0"/>
              <a:ext cx="4326340" cy="6277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50000"/>
                </a:lnSpc>
                <a:spcAft>
                  <a:spcPts val="0"/>
                </a:spcAft>
                <a:tabLst>
                  <a:tab pos="900113" algn="ctr"/>
                  <a:tab pos="2419350" algn="ctr"/>
                  <a:tab pos="3870325" algn="ctr"/>
                  <a:tab pos="5383213" algn="ctr"/>
                </a:tabLst>
              </a:pPr>
              <a:r>
                <a:rPr lang="en-US" sz="1800" dirty="0">
                  <a:effectLst/>
                  <a:latin typeface="Calibri"/>
                  <a:ea typeface="Calibri"/>
                  <a:cs typeface="Times New Roman"/>
                </a:rPr>
                <a:t> 	</a:t>
              </a:r>
              <a:r>
                <a:rPr lang="en-US" sz="1800" dirty="0" smtClean="0">
                  <a:effectLst/>
                  <a:latin typeface="Calibri"/>
                  <a:ea typeface="Calibri"/>
                  <a:cs typeface="Times New Roman"/>
                </a:rPr>
                <a:t>HH-reg.</a:t>
              </a:r>
              <a:r>
                <a:rPr lang="en-US" sz="1800" dirty="0">
                  <a:effectLst/>
                  <a:latin typeface="Calibri"/>
                  <a:ea typeface="Calibri"/>
                  <a:cs typeface="Times New Roman"/>
                </a:rPr>
                <a:t>	HH-data	</a:t>
              </a:r>
              <a:r>
                <a:rPr lang="en-US" sz="1800" dirty="0" err="1">
                  <a:effectLst/>
                  <a:latin typeface="Calibri"/>
                  <a:ea typeface="Calibri"/>
                  <a:cs typeface="Times New Roman"/>
                </a:rPr>
                <a:t>Pers</a:t>
              </a:r>
              <a:r>
                <a:rPr lang="en-US" sz="1800" dirty="0">
                  <a:effectLst/>
                  <a:latin typeface="Calibri"/>
                  <a:ea typeface="Calibri"/>
                  <a:cs typeface="Times New Roman"/>
                </a:rPr>
                <a:t>-reg.	Pers.-data</a:t>
              </a:r>
              <a:endParaRPr lang="de-DE" sz="18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Aft>
                  <a:spcPts val="0"/>
                </a:spcAft>
                <a:tabLst>
                  <a:tab pos="900113" algn="ctr"/>
                  <a:tab pos="2419350" algn="ctr"/>
                  <a:tab pos="3870325" algn="ctr"/>
                  <a:tab pos="5383213" algn="ctr"/>
                </a:tabLst>
              </a:pPr>
              <a:r>
                <a:rPr lang="en-US" sz="1800" dirty="0">
                  <a:effectLst/>
                  <a:latin typeface="Calibri"/>
                  <a:ea typeface="Calibri"/>
                  <a:cs typeface="Times New Roman"/>
                </a:rPr>
                <a:t> 	D	H	R	P</a:t>
              </a:r>
              <a:endParaRPr lang="de-DE" sz="1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2" name="Rechteck 11"/>
          <p:cNvSpPr/>
          <p:nvPr/>
        </p:nvSpPr>
        <p:spPr>
          <a:xfrm>
            <a:off x="556844" y="1936422"/>
            <a:ext cx="1566884" cy="837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4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8C61-4C4B-494D-B590-8DD795B2642B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1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283&quot;/&gt;&lt;/object&gt;&lt;object type=&quot;3&quot; unique_id=&quot;10005&quot;&gt;&lt;property id=&quot;20148&quot; value=&quot;5&quot;/&gt;&lt;property id=&quot;20300&quot; value=&quot;Folie 2&quot;/&gt;&lt;property id=&quot;20307&quot; value=&quot;34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JI_Praesentation_blau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DJI_Praesentation_blau</Template>
  <TotalTime>0</TotalTime>
  <Words>141</Words>
  <Application>Microsoft Office PowerPoint</Application>
  <PresentationFormat>Bildschirmpräsentation (4:3)</PresentationFormat>
  <Paragraphs>72</Paragraphs>
  <Slides>9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DJI_Praesentation_blau</vt:lpstr>
      <vt:lpstr>Introduction to Training Data</vt:lpstr>
      <vt:lpstr>PowerPoint-Präsentation</vt:lpstr>
      <vt:lpstr>Some essentials - Specifics of file names</vt:lpstr>
      <vt:lpstr>Some essentials - Specifics of file names</vt:lpstr>
      <vt:lpstr>Some essentials - Specifics of file names</vt:lpstr>
      <vt:lpstr>Transform *.csv  to *.sav and *.dta</vt:lpstr>
      <vt:lpstr>SILC longitudinal training data</vt:lpstr>
      <vt:lpstr>SILC longitudinal training data, observation years</vt:lpstr>
      <vt:lpstr>PowerPoint-Präsentation</vt:lpstr>
    </vt:vector>
  </TitlesOfParts>
  <Company>DJI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Eltern ihr Erwerbsleben arrangieren und das Wohlbefinden von Müttern und Vätern in der Familie  in Ost- und Westdeutschland   Angelika Tölke &amp; Heike Wirth</dc:title>
  <dc:creator>toelke</dc:creator>
  <cp:lastModifiedBy>admin</cp:lastModifiedBy>
  <cp:revision>1537</cp:revision>
  <cp:lastPrinted>2014-02-03T10:05:41Z</cp:lastPrinted>
  <dcterms:created xsi:type="dcterms:W3CDTF">2012-02-13T09:45:42Z</dcterms:created>
  <dcterms:modified xsi:type="dcterms:W3CDTF">2014-02-20T11:05:58Z</dcterms:modified>
</cp:coreProperties>
</file>