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5"/>
  </p:sldMasterIdLst>
  <p:handoutMasterIdLst>
    <p:handoutMasterId r:id="rId23"/>
  </p:handoutMasterIdLst>
  <p:sldIdLst>
    <p:sldId id="256" r:id="rId6"/>
    <p:sldId id="258" r:id="rId7"/>
    <p:sldId id="257" r:id="rId8"/>
    <p:sldId id="264" r:id="rId9"/>
    <p:sldId id="266" r:id="rId10"/>
    <p:sldId id="260" r:id="rId11"/>
    <p:sldId id="272" r:id="rId12"/>
    <p:sldId id="273" r:id="rId13"/>
    <p:sldId id="270" r:id="rId14"/>
    <p:sldId id="267" r:id="rId15"/>
    <p:sldId id="268" r:id="rId16"/>
    <p:sldId id="269" r:id="rId17"/>
    <p:sldId id="271" r:id="rId18"/>
    <p:sldId id="274" r:id="rId19"/>
    <p:sldId id="262" r:id="rId20"/>
    <p:sldId id="263" r:id="rId21"/>
    <p:sldId id="261" r:id="rId22"/>
  </p:sldIdLst>
  <p:sldSz cx="12192000" cy="6858000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Source Code Pro" panose="020B0509030403020204" pitchFamily="49" charset="0"/>
      <p:regular r:id="rId28"/>
      <p:bold r:id="rId29"/>
      <p:italic r:id="rId30"/>
      <p:boldItalic r:id="rId31"/>
    </p:embeddedFont>
    <p:embeddedFont>
      <p:font typeface="Source Code Pro Black" panose="020B0809030403020204" pitchFamily="49" charset="0"/>
      <p:bold r:id="rId32"/>
      <p:boldItalic r:id="rId33"/>
    </p:embeddedFont>
    <p:embeddedFont>
      <p:font typeface="Source Code Pro Light" panose="020B0409030403020204" pitchFamily="49" charset="0"/>
      <p:regular r:id="rId34"/>
      <p:italic r:id="rId35"/>
    </p:embeddedFont>
    <p:embeddedFont>
      <p:font typeface="Source Code Pro Semibold" panose="020B0609030403020204" pitchFamily="49" charset="0"/>
      <p:bold r:id="rId36"/>
      <p:boldItalic r:id="rId37"/>
    </p:embeddedFont>
    <p:embeddedFont>
      <p:font typeface="Source Sans Pro" panose="020B0503030403020204" pitchFamily="34" charset="0"/>
      <p:regular r:id="rId38"/>
      <p:bold r:id="rId39"/>
      <p:italic r:id="rId40"/>
      <p:boldItalic r:id="rId41"/>
    </p:embeddedFont>
    <p:embeddedFont>
      <p:font typeface="Source Sans Pro Black" panose="020B0803030403020204" pitchFamily="34" charset="0"/>
      <p:bold r:id="rId42"/>
      <p:boldItalic r:id="rId43"/>
    </p:embeddedFont>
    <p:embeddedFont>
      <p:font typeface="Source Sans Pro Light" panose="020B0403030403020204" pitchFamily="34" charset="0"/>
      <p:regular r:id="rId44"/>
      <p:italic r:id="rId45"/>
    </p:embeddedFont>
    <p:embeddedFont>
      <p:font typeface="Source Sans Pro Semibold" panose="020B0603030403020204" pitchFamily="34" charset="0"/>
      <p:bold r:id="rId46"/>
      <p:boldItalic r:id="rId47"/>
    </p:embeddedFont>
    <p:embeddedFont>
      <p:font typeface="Source Serif Pro" panose="02040603050405020204" pitchFamily="18" charset="0"/>
      <p:regular r:id="rId48"/>
      <p:bold r:id="rId49"/>
      <p:italic r:id="rId50"/>
      <p:boldItalic r:id="rId51"/>
    </p:embeddedFont>
    <p:embeddedFont>
      <p:font typeface="Source Serif Pro Black" panose="02040903050405020204" pitchFamily="18" charset="0"/>
      <p:bold r:id="rId52"/>
      <p:boldItalic r:id="rId53"/>
    </p:embeddedFont>
    <p:embeddedFont>
      <p:font typeface="Source Serif Pro Light" panose="02040303050405020204" pitchFamily="18" charset="0"/>
      <p:regular r:id="rId54"/>
      <p:italic r:id="rId55"/>
    </p:embeddedFont>
    <p:embeddedFont>
      <p:font typeface="Source Serif Pro Semibold" panose="02040703050405020204" pitchFamily="18" charset="0"/>
      <p:bold r:id="rId56"/>
      <p:boldItalic r:id="rId57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32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21" Type="http://schemas.openxmlformats.org/officeDocument/2006/relationships/slide" Target="slides/slide16.xml"/><Relationship Id="rId34" Type="http://schemas.openxmlformats.org/officeDocument/2006/relationships/font" Target="fonts/font11.fntdata"/><Relationship Id="rId42" Type="http://schemas.openxmlformats.org/officeDocument/2006/relationships/font" Target="fonts/font19.fntdata"/><Relationship Id="rId47" Type="http://schemas.openxmlformats.org/officeDocument/2006/relationships/font" Target="fonts/font24.fntdata"/><Relationship Id="rId50" Type="http://schemas.openxmlformats.org/officeDocument/2006/relationships/font" Target="fonts/font27.fntdata"/><Relationship Id="rId55" Type="http://schemas.openxmlformats.org/officeDocument/2006/relationships/font" Target="fonts/font32.fntdata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font" Target="fonts/font6.fntdata"/><Relationship Id="rId41" Type="http://schemas.openxmlformats.org/officeDocument/2006/relationships/font" Target="fonts/font18.fntdata"/><Relationship Id="rId54" Type="http://schemas.openxmlformats.org/officeDocument/2006/relationships/font" Target="fonts/font31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45" Type="http://schemas.openxmlformats.org/officeDocument/2006/relationships/font" Target="fonts/font22.fntdata"/><Relationship Id="rId53" Type="http://schemas.openxmlformats.org/officeDocument/2006/relationships/font" Target="fonts/font30.fntdata"/><Relationship Id="rId58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49" Type="http://schemas.openxmlformats.org/officeDocument/2006/relationships/font" Target="fonts/font26.fntdata"/><Relationship Id="rId57" Type="http://schemas.openxmlformats.org/officeDocument/2006/relationships/font" Target="fonts/font34.fntdata"/><Relationship Id="rId61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8.fntdata"/><Relationship Id="rId44" Type="http://schemas.openxmlformats.org/officeDocument/2006/relationships/font" Target="fonts/font21.fntdata"/><Relationship Id="rId52" Type="http://schemas.openxmlformats.org/officeDocument/2006/relationships/font" Target="fonts/font29.fntdata"/><Relationship Id="rId60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font" Target="fonts/font20.fntdata"/><Relationship Id="rId48" Type="http://schemas.openxmlformats.org/officeDocument/2006/relationships/font" Target="fonts/font25.fntdata"/><Relationship Id="rId56" Type="http://schemas.openxmlformats.org/officeDocument/2006/relationships/font" Target="fonts/font33.fntdata"/><Relationship Id="rId8" Type="http://schemas.openxmlformats.org/officeDocument/2006/relationships/slide" Target="slides/slide3.xml"/><Relationship Id="rId51" Type="http://schemas.openxmlformats.org/officeDocument/2006/relationships/font" Target="fonts/font28.fntdata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46" Type="http://schemas.openxmlformats.org/officeDocument/2006/relationships/font" Target="fonts/font23.fntdata"/><Relationship Id="rId5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AA8EA4D3-3EBF-41A8-9960-E8C24949B86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85DEEFC-3D93-40D8-8E42-FEBF73BE93B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12AD49-B9FE-4B83-96C9-D10978BA9EE1}" type="datetimeFigureOut">
              <a:rPr lang="de-DE" smtClean="0"/>
              <a:t>29.09.2023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5AE672D-EF07-447B-AF63-AD5C3B4E5AB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B3AEB48-5A09-4FD3-A717-F88BD46103F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18F2D2-577F-445A-A6B9-05D5695BF39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70856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>
            <a:extLst>
              <a:ext uri="{FF2B5EF4-FFF2-40B4-BE49-F238E27FC236}">
                <a16:creationId xmlns:a16="http://schemas.microsoft.com/office/drawing/2014/main" id="{79FDC882-3BE4-4908-A4B3-9F5AA92A84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25" y="488462"/>
            <a:ext cx="2625437" cy="480864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8EAD7BAB-EA10-4179-BC06-42709828ADB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5384434"/>
            <a:ext cx="783379" cy="620677"/>
          </a:xfrm>
          <a:prstGeom prst="rect">
            <a:avLst/>
          </a:prstGeo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A0F84C6-D664-45BF-8A8F-1C55DA9B8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3A51-0D9D-4772-AEC2-48E534C6AA1D}" type="datetimeFigureOut">
              <a:rPr lang="de-DE" smtClean="0"/>
              <a:t>29.09.2023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A523B9E-4D2B-46BC-8246-59D60CA8C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9A2BE7B-1F90-4557-84F0-305D1B99D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ACE7-85A1-4CEC-91E8-678AA3DC437B}" type="slidenum">
              <a:rPr lang="de-DE" smtClean="0"/>
              <a:t>‹Nr.›</a:t>
            </a:fld>
            <a:endParaRPr lang="de-DE"/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E4D232AF-56BD-4DA1-9241-9C0856081D5E}"/>
              </a:ext>
            </a:extLst>
          </p:cNvPr>
          <p:cNvGrpSpPr/>
          <p:nvPr userDrawn="1"/>
        </p:nvGrpSpPr>
        <p:grpSpPr>
          <a:xfrm>
            <a:off x="0" y="1696444"/>
            <a:ext cx="12192000" cy="2722895"/>
            <a:chOff x="-5830" y="1696444"/>
            <a:chExt cx="9149830" cy="2043473"/>
          </a:xfrm>
        </p:grpSpPr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59295091-A79F-4DB6-B8FE-B7270009046A}"/>
                </a:ext>
              </a:extLst>
            </p:cNvPr>
            <p:cNvSpPr/>
            <p:nvPr userDrawn="1"/>
          </p:nvSpPr>
          <p:spPr>
            <a:xfrm>
              <a:off x="-5830" y="1696444"/>
              <a:ext cx="9149830" cy="1021657"/>
            </a:xfrm>
            <a:prstGeom prst="rect">
              <a:avLst/>
            </a:prstGeom>
            <a:solidFill>
              <a:srgbClr val="C6D1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latin typeface="Source Sans Pro" panose="020B0503030403020204" pitchFamily="34" charset="0"/>
              </a:endParaRPr>
            </a:p>
          </p:txBody>
        </p:sp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2B1F8656-EBA8-44A3-881A-670E67D1AA05}"/>
                </a:ext>
              </a:extLst>
            </p:cNvPr>
            <p:cNvSpPr/>
            <p:nvPr userDrawn="1"/>
          </p:nvSpPr>
          <p:spPr>
            <a:xfrm>
              <a:off x="-5830" y="2718100"/>
              <a:ext cx="9149830" cy="1021657"/>
            </a:xfrm>
            <a:prstGeom prst="rect">
              <a:avLst/>
            </a:prstGeom>
            <a:solidFill>
              <a:srgbClr val="5874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latin typeface="Source Sans Pro" panose="020B0503030403020204" pitchFamily="34" charset="0"/>
              </a:endParaRPr>
            </a:p>
          </p:txBody>
        </p:sp>
        <p:pic>
          <p:nvPicPr>
            <p:cNvPr id="14" name="Grafik 13" descr="Ein Bild, das Gebäude, draußen, Apartmentgebäude, Stadt enthält.&#10;&#10;Automatisch generierte Beschreibung">
              <a:extLst>
                <a:ext uri="{FF2B5EF4-FFF2-40B4-BE49-F238E27FC236}">
                  <a16:creationId xmlns:a16="http://schemas.microsoft.com/office/drawing/2014/main" id="{ADB5C530-A5C8-4C10-A847-1E12F417D00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221" y="1696444"/>
              <a:ext cx="2614400" cy="2043473"/>
            </a:xfrm>
            <a:prstGeom prst="rect">
              <a:avLst/>
            </a:prstGeom>
          </p:spPr>
        </p:pic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C13A71F9-4223-415D-86D7-36E8BC0F9A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28038" y="1855176"/>
            <a:ext cx="6825762" cy="1046285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218C2D9-6D98-4B53-9DE6-55C2B0ACE9E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28038" y="3182710"/>
            <a:ext cx="6825762" cy="108009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>
                <a:latin typeface="Source Sans Pro" pitchFamily="34" charset="0"/>
              </a:rPr>
              <a:t>Formatvorlage des Untertitelmasters durch Klicken bearbeiten</a:t>
            </a:r>
          </a:p>
        </p:txBody>
      </p:sp>
      <p:pic>
        <p:nvPicPr>
          <p:cNvPr id="13" name="Grafik 7">
            <a:extLst>
              <a:ext uri="{FF2B5EF4-FFF2-40B4-BE49-F238E27FC236}">
                <a16:creationId xmlns:a16="http://schemas.microsoft.com/office/drawing/2014/main" id="{9253C618-4DA2-401A-B0FC-1C2DA87EDF8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593113" y="260375"/>
            <a:ext cx="1521374" cy="75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470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A51AECA9-067B-4DB0-8BAD-1B3A9CA24D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977" y="352266"/>
            <a:ext cx="1603561" cy="29370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05032F3-DA9E-40D1-B7D4-0CC07E6A5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2BFCBF5-F288-4598-B944-7F3BEF6570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0930972-C6C5-4A75-82FD-979A3F122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3A51-0D9D-4772-AEC2-48E534C6AA1D}" type="datetimeFigureOut">
              <a:rPr lang="de-DE" smtClean="0"/>
              <a:t>29.09.2023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0EB1C7C-521D-4303-A975-5526414B7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0CFF594-29F2-4776-A59C-0FB3E9F80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ACE7-85A1-4CEC-91E8-678AA3DC437B}" type="slidenum">
              <a:rPr lang="de-DE" smtClean="0"/>
              <a:t>‹Nr.›</a:t>
            </a:fld>
            <a:endParaRPr lang="de-DE"/>
          </a:p>
        </p:txBody>
      </p:sp>
      <p:pic>
        <p:nvPicPr>
          <p:cNvPr id="10" name="Grafik 7">
            <a:extLst>
              <a:ext uri="{FF2B5EF4-FFF2-40B4-BE49-F238E27FC236}">
                <a16:creationId xmlns:a16="http://schemas.microsoft.com/office/drawing/2014/main" id="{1C24CE1D-78E5-456B-A0C6-CCCA004A2F1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93113" y="260375"/>
            <a:ext cx="1521374" cy="75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955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905177-4157-4AE6-AD0F-DF9433463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1A390A-0D40-469D-A280-142BFC212D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A60A03C-286A-42E9-8364-2B9CC23F94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72475D3-F4E6-4520-8511-2498EECFE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3A51-0D9D-4772-AEC2-48E534C6AA1D}" type="datetimeFigureOut">
              <a:rPr lang="de-DE" smtClean="0"/>
              <a:t>29.09.2023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C0E3667-B181-411A-82F7-BF7041F6C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49EC6ED-20C3-40F0-9F81-9B862C0A6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ACE7-85A1-4CEC-91E8-678AA3DC437B}" type="slidenum">
              <a:rPr lang="de-DE" smtClean="0"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4D377ABA-11B2-4D10-9A1E-763B70949E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977" y="352266"/>
            <a:ext cx="1603561" cy="293701"/>
          </a:xfrm>
          <a:prstGeom prst="rect">
            <a:avLst/>
          </a:prstGeom>
        </p:spPr>
      </p:pic>
      <p:pic>
        <p:nvPicPr>
          <p:cNvPr id="10" name="Grafik 7">
            <a:extLst>
              <a:ext uri="{FF2B5EF4-FFF2-40B4-BE49-F238E27FC236}">
                <a16:creationId xmlns:a16="http://schemas.microsoft.com/office/drawing/2014/main" id="{45870A16-101B-414C-AEA5-12CFC465E84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93113" y="260375"/>
            <a:ext cx="1521374" cy="75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573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D133485-E6C4-4051-A2D4-9A97DE2DF4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72861"/>
            <a:ext cx="5157787" cy="52870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4C4704A-4195-477F-8626-FE6B80F0D7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533092F-8660-43BA-94DD-3E8BFAA56A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72861"/>
            <a:ext cx="5183188" cy="52870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641D699-BACC-4A65-8726-2EB150CC31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AA06B25A-CCEF-4733-BC8B-E2D7B6079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3A51-0D9D-4772-AEC2-48E534C6AA1D}" type="datetimeFigureOut">
              <a:rPr lang="de-DE" smtClean="0"/>
              <a:t>29.09.2023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CDBA25B9-824B-40BC-B04C-C2DCE95A3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1159E7A-1F98-475C-8E72-6EC9F7396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ACE7-85A1-4CEC-91E8-678AA3DC437B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708A97F3-1918-4B8F-AE3D-CFA28E65B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31653"/>
            <a:ext cx="10515600" cy="759035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98371CCA-6CC4-4830-81E4-9F274D750E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977" y="352266"/>
            <a:ext cx="1603561" cy="293701"/>
          </a:xfrm>
          <a:prstGeom prst="rect">
            <a:avLst/>
          </a:prstGeom>
        </p:spPr>
      </p:pic>
      <p:pic>
        <p:nvPicPr>
          <p:cNvPr id="13" name="Grafik 7">
            <a:extLst>
              <a:ext uri="{FF2B5EF4-FFF2-40B4-BE49-F238E27FC236}">
                <a16:creationId xmlns:a16="http://schemas.microsoft.com/office/drawing/2014/main" id="{DE328F7B-40E4-4F44-B6BC-BC3EAF75CFD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93113" y="260375"/>
            <a:ext cx="1521374" cy="75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088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F99EF0-6912-43C8-8D72-EE3F04C65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CB7FAC6-8674-41C9-AD43-0E55FCFA3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3A51-0D9D-4772-AEC2-48E534C6AA1D}" type="datetimeFigureOut">
              <a:rPr lang="de-DE" smtClean="0"/>
              <a:t>29.09.2023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F0C4212-ADA2-4217-80D5-9D7388F64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6946947-ECC1-4ECD-A8CB-3839E7A58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ACE7-85A1-4CEC-91E8-678AA3DC437B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5F56C88-4214-4FFC-9A67-DC674A534A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977" y="352266"/>
            <a:ext cx="1603561" cy="293701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B66771B5-014F-4564-80BF-814934DE6E8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93113" y="260375"/>
            <a:ext cx="1521374" cy="75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388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D0BAF18-15B1-464B-9447-30923C192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3A51-0D9D-4772-AEC2-48E534C6AA1D}" type="datetimeFigureOut">
              <a:rPr lang="de-DE" smtClean="0"/>
              <a:t>29.09.2023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E38790F-7FE2-4FF0-A7EF-7F88BD3FF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7D2608E-A353-477A-889A-54C8350C1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ACE7-85A1-4CEC-91E8-678AA3DC437B}" type="slidenum">
              <a:rPr lang="de-DE" smtClean="0"/>
              <a:t>‹Nr.›</a:t>
            </a:fld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9D833BE-2C14-48BD-915C-323F86C6F9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977" y="352266"/>
            <a:ext cx="1603561" cy="293701"/>
          </a:xfrm>
          <a:prstGeom prst="rect">
            <a:avLst/>
          </a:prstGeom>
        </p:spPr>
      </p:pic>
      <p:pic>
        <p:nvPicPr>
          <p:cNvPr id="7" name="Grafik 7">
            <a:extLst>
              <a:ext uri="{FF2B5EF4-FFF2-40B4-BE49-F238E27FC236}">
                <a16:creationId xmlns:a16="http://schemas.microsoft.com/office/drawing/2014/main" id="{97F5AC15-D609-4B44-AA50-EBDD6F71AD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93113" y="260375"/>
            <a:ext cx="1521374" cy="75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379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F99EF0-6912-43C8-8D72-EE3F04C657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Schriftproben Source Sans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CB7FAC6-8674-41C9-AD43-0E55FCFA3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3A51-0D9D-4772-AEC2-48E534C6AA1D}" type="datetimeFigureOut">
              <a:rPr lang="de-DE" smtClean="0"/>
              <a:t>29.09.2023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F0C4212-ADA2-4217-80D5-9D7388F64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6946947-ECC1-4ECD-A8CB-3839E7A58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ACE7-85A1-4CEC-91E8-678AA3DC437B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A5C2DF44-2901-4480-84A4-72A7256894B9}"/>
              </a:ext>
            </a:extLst>
          </p:cNvPr>
          <p:cNvSpPr txBox="1"/>
          <p:nvPr userDrawn="1"/>
        </p:nvSpPr>
        <p:spPr>
          <a:xfrm>
            <a:off x="798600" y="1859339"/>
            <a:ext cx="3240000" cy="3477875"/>
          </a:xfrm>
          <a:prstGeom prst="rect">
            <a:avLst/>
          </a:prstGeom>
          <a:noFill/>
        </p:spPr>
        <p:txBody>
          <a:bodyPr wrap="square" numCol="1" spcCol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000" dirty="0">
                <a:latin typeface="Source Sans Pro" panose="020B0503030403020204" pitchFamily="34" charset="0"/>
              </a:rPr>
              <a:t>Source</a:t>
            </a:r>
            <a:r>
              <a:rPr lang="de-DE" sz="2000" baseline="0" dirty="0">
                <a:latin typeface="Source Sans Pro" panose="020B0503030403020204" pitchFamily="34" charset="0"/>
              </a:rPr>
              <a:t> Sans light</a:t>
            </a:r>
            <a:endParaRPr lang="de-DE" sz="2000" dirty="0">
              <a:latin typeface="Source Sans Pro" panose="020B0503030403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000" dirty="0">
                <a:latin typeface="Source Sans Pro" panose="020B0503030403020204" pitchFamily="34" charset="0"/>
              </a:rPr>
              <a:t>Source</a:t>
            </a:r>
            <a:r>
              <a:rPr lang="de-DE" sz="2000" baseline="0" dirty="0">
                <a:latin typeface="Source Sans Pro" panose="020B0503030403020204" pitchFamily="34" charset="0"/>
              </a:rPr>
              <a:t> Sans </a:t>
            </a:r>
            <a:r>
              <a:rPr lang="de-DE" sz="2000" baseline="0" dirty="0" err="1">
                <a:latin typeface="Source Sans Pro" panose="020B0503030403020204" pitchFamily="34" charset="0"/>
              </a:rPr>
              <a:t>regular</a:t>
            </a:r>
            <a:endParaRPr lang="de-DE" sz="2000" dirty="0">
              <a:latin typeface="Source Sans Pro" panose="020B0503030403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000" dirty="0">
                <a:latin typeface="Source Sans Pro Semibold" panose="020B0603030403020204" pitchFamily="34" charset="0"/>
              </a:rPr>
              <a:t>Source</a:t>
            </a:r>
            <a:r>
              <a:rPr lang="de-DE" sz="2000" baseline="0" dirty="0">
                <a:latin typeface="Source Sans Pro Semibold" panose="020B0603030403020204" pitchFamily="34" charset="0"/>
              </a:rPr>
              <a:t> Sans </a:t>
            </a:r>
            <a:r>
              <a:rPr lang="de-DE" sz="2000" baseline="0" dirty="0" err="1">
                <a:latin typeface="Source Sans Pro Semibold" panose="020B0603030403020204" pitchFamily="34" charset="0"/>
              </a:rPr>
              <a:t>semibold</a:t>
            </a:r>
            <a:endParaRPr lang="de-DE" sz="2000" dirty="0">
              <a:latin typeface="Source Sans Pro Semibold" panose="020B0603030403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000" b="1" dirty="0">
                <a:latin typeface="Source Sans Pro" panose="020B0503030403020204" pitchFamily="34" charset="0"/>
              </a:rPr>
              <a:t>Source</a:t>
            </a:r>
            <a:r>
              <a:rPr lang="de-DE" sz="2000" b="1" baseline="0" dirty="0">
                <a:latin typeface="Source Sans Pro" panose="020B0503030403020204" pitchFamily="34" charset="0"/>
              </a:rPr>
              <a:t> Sans </a:t>
            </a:r>
            <a:r>
              <a:rPr lang="de-DE" sz="2000" b="1" baseline="0" dirty="0" err="1">
                <a:latin typeface="Source Sans Pro" panose="020B0503030403020204" pitchFamily="34" charset="0"/>
              </a:rPr>
              <a:t>bold</a:t>
            </a:r>
            <a:endParaRPr lang="de-DE" sz="2000" b="1" dirty="0">
              <a:latin typeface="Source Sans Pro" panose="020B0503030403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000" dirty="0">
                <a:latin typeface="Source Sans Pro Black" panose="020B0803030403020204" pitchFamily="34" charset="0"/>
              </a:rPr>
              <a:t>Source</a:t>
            </a:r>
            <a:r>
              <a:rPr lang="de-DE" sz="2000" baseline="0" dirty="0">
                <a:latin typeface="Source Sans Pro Black" panose="020B0803030403020204" pitchFamily="34" charset="0"/>
              </a:rPr>
              <a:t> Sans </a:t>
            </a:r>
            <a:r>
              <a:rPr lang="de-DE" sz="2000" baseline="0" dirty="0" err="1">
                <a:latin typeface="Source Sans Pro Black" panose="020B0803030403020204" pitchFamily="34" charset="0"/>
              </a:rPr>
              <a:t>black</a:t>
            </a:r>
            <a:endParaRPr lang="de-DE" sz="2000" baseline="0" dirty="0">
              <a:latin typeface="Source Sans Pro Black" panose="020B0803030403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2000" dirty="0">
              <a:latin typeface="Source Sans Pro Black" panose="020B0803030403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000" dirty="0">
                <a:latin typeface="Source Serif Pro Light" panose="02040303050405020204" pitchFamily="18" charset="0"/>
                <a:ea typeface="Source Serif Pro Light" panose="02040303050405020204" pitchFamily="18" charset="0"/>
              </a:rPr>
              <a:t>Source</a:t>
            </a:r>
            <a:r>
              <a:rPr lang="de-DE" sz="2000" baseline="0" dirty="0">
                <a:latin typeface="Source Serif Pro Light" panose="02040303050405020204" pitchFamily="18" charset="0"/>
                <a:ea typeface="Source Serif Pro Light" panose="02040303050405020204" pitchFamily="18" charset="0"/>
              </a:rPr>
              <a:t> Serif light</a:t>
            </a:r>
            <a:endParaRPr lang="de-DE" sz="2000" dirty="0">
              <a:latin typeface="Source Serif Pro Light" panose="02040303050405020204" pitchFamily="18" charset="0"/>
              <a:ea typeface="Source Serif Pro Light" panose="02040303050405020204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000" dirty="0">
                <a:latin typeface="Source Serif Pro" panose="02040603050405020204" pitchFamily="18" charset="0"/>
              </a:rPr>
              <a:t>Source</a:t>
            </a:r>
            <a:r>
              <a:rPr lang="de-DE" sz="2000" baseline="0" dirty="0">
                <a:latin typeface="Source Serif Pro" panose="02040603050405020204" pitchFamily="18" charset="0"/>
              </a:rPr>
              <a:t> Serif </a:t>
            </a:r>
            <a:r>
              <a:rPr lang="de-DE" sz="2000" baseline="0" dirty="0" err="1">
                <a:latin typeface="Source Serif Pro" panose="02040603050405020204" pitchFamily="18" charset="0"/>
              </a:rPr>
              <a:t>regular</a:t>
            </a:r>
            <a:endParaRPr lang="de-DE" sz="2000" dirty="0">
              <a:latin typeface="Source Serif Pro" panose="02040603050405020204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000" dirty="0">
                <a:latin typeface="Source Serif Pro Semibold" panose="02040703050405020204" pitchFamily="18" charset="0"/>
              </a:rPr>
              <a:t>Source</a:t>
            </a:r>
            <a:r>
              <a:rPr lang="de-DE" sz="2000" baseline="0" dirty="0">
                <a:latin typeface="Source Serif Pro Semibold" panose="02040703050405020204" pitchFamily="18" charset="0"/>
              </a:rPr>
              <a:t> Serif </a:t>
            </a:r>
            <a:r>
              <a:rPr lang="de-DE" sz="2000" baseline="0" dirty="0" err="1">
                <a:latin typeface="Source Serif Pro Semibold" panose="02040703050405020204" pitchFamily="18" charset="0"/>
              </a:rPr>
              <a:t>semibold</a:t>
            </a:r>
            <a:endParaRPr lang="de-DE" sz="2000" dirty="0">
              <a:latin typeface="Source Serif Pro Semibold" panose="02040703050405020204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000" b="1" dirty="0">
                <a:latin typeface="Source Serif Pro" panose="02040603050405020204" pitchFamily="18" charset="0"/>
              </a:rPr>
              <a:t>Source</a:t>
            </a:r>
            <a:r>
              <a:rPr lang="de-DE" sz="2000" b="1" baseline="0" dirty="0">
                <a:latin typeface="Source Serif Pro" panose="02040603050405020204" pitchFamily="18" charset="0"/>
              </a:rPr>
              <a:t> Serif </a:t>
            </a:r>
            <a:r>
              <a:rPr lang="de-DE" sz="2000" b="1" baseline="0" dirty="0" err="1">
                <a:latin typeface="Source Serif Pro" panose="02040603050405020204" pitchFamily="18" charset="0"/>
              </a:rPr>
              <a:t>bold</a:t>
            </a:r>
            <a:endParaRPr lang="de-DE" sz="2000" b="1" dirty="0">
              <a:latin typeface="Source Serif Pro" panose="02040603050405020204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000" dirty="0">
                <a:latin typeface="Source Serif Pro Black" panose="02040903050405020204" pitchFamily="18" charset="0"/>
              </a:rPr>
              <a:t>Source</a:t>
            </a:r>
            <a:r>
              <a:rPr lang="de-DE" sz="2000" baseline="0" dirty="0">
                <a:latin typeface="Source Serif Pro Black" panose="02040903050405020204" pitchFamily="18" charset="0"/>
              </a:rPr>
              <a:t> Serif </a:t>
            </a:r>
            <a:r>
              <a:rPr lang="de-DE" sz="2000" baseline="0" dirty="0" err="1">
                <a:latin typeface="Source Serif Pro Black" panose="02040903050405020204" pitchFamily="18" charset="0"/>
              </a:rPr>
              <a:t>black</a:t>
            </a:r>
            <a:endParaRPr lang="de-DE" sz="2000" baseline="0" dirty="0">
              <a:latin typeface="Source Serif Pro Black" panose="02040903050405020204" pitchFamily="18" charset="0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DDEC64FE-F97F-47B8-A536-83CDB10BA0DF}"/>
              </a:ext>
            </a:extLst>
          </p:cNvPr>
          <p:cNvSpPr/>
          <p:nvPr userDrawn="1"/>
        </p:nvSpPr>
        <p:spPr>
          <a:xfrm>
            <a:off x="5317838" y="1859339"/>
            <a:ext cx="3240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000" dirty="0">
                <a:latin typeface="Source Code Pro Light" panose="020B0409030403020204" pitchFamily="49" charset="0"/>
                <a:ea typeface="Source Serif Pro Light" panose="02040303050405020204" pitchFamily="18" charset="0"/>
              </a:rPr>
              <a:t>Source</a:t>
            </a:r>
            <a:r>
              <a:rPr lang="de-DE" sz="2000" baseline="0" dirty="0">
                <a:latin typeface="Source Code Pro Light" panose="020B0409030403020204" pitchFamily="49" charset="0"/>
                <a:ea typeface="Source Serif Pro Light" panose="02040303050405020204" pitchFamily="18" charset="0"/>
              </a:rPr>
              <a:t> Code light</a:t>
            </a:r>
            <a:endParaRPr lang="de-DE" sz="2000" dirty="0">
              <a:latin typeface="Source Code Pro Light" panose="020B0409030403020204" pitchFamily="49" charset="0"/>
              <a:ea typeface="Source Serif Pro Light" panose="02040303050405020204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000" dirty="0">
                <a:latin typeface="Source Code Pro" panose="020B0509030403020204" pitchFamily="49" charset="0"/>
              </a:rPr>
              <a:t>Source</a:t>
            </a:r>
            <a:r>
              <a:rPr lang="de-DE" sz="2000" baseline="0" dirty="0">
                <a:latin typeface="Source Code Pro" panose="020B0509030403020204" pitchFamily="49" charset="0"/>
              </a:rPr>
              <a:t> Code </a:t>
            </a:r>
            <a:r>
              <a:rPr lang="de-DE" sz="2000" baseline="0" dirty="0" err="1">
                <a:latin typeface="Source Code Pro" panose="020B0509030403020204" pitchFamily="49" charset="0"/>
              </a:rPr>
              <a:t>regular</a:t>
            </a:r>
            <a:endParaRPr lang="de-DE" sz="2000" dirty="0">
              <a:latin typeface="Source Code Pro" panose="020B0509030403020204" pitchFamily="49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000" dirty="0">
                <a:latin typeface="Source Code Pro Semibold" panose="020B0609030403020204" pitchFamily="49" charset="0"/>
              </a:rPr>
              <a:t>Source</a:t>
            </a:r>
            <a:r>
              <a:rPr lang="de-DE" sz="2000" baseline="0" dirty="0">
                <a:latin typeface="Source Code Pro Semibold" panose="020B0609030403020204" pitchFamily="49" charset="0"/>
              </a:rPr>
              <a:t> Code </a:t>
            </a:r>
            <a:r>
              <a:rPr lang="de-DE" sz="2000" baseline="0" dirty="0" err="1">
                <a:latin typeface="Source Code Pro Semibold" panose="020B0609030403020204" pitchFamily="49" charset="0"/>
              </a:rPr>
              <a:t>semibold</a:t>
            </a:r>
            <a:endParaRPr lang="de-DE" sz="2000" dirty="0">
              <a:latin typeface="Source Code Pro Semibold" panose="020B0609030403020204" pitchFamily="49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000" b="1" dirty="0">
                <a:latin typeface="Source Code Pro" panose="020B0509030403020204" pitchFamily="49" charset="0"/>
              </a:rPr>
              <a:t>Source</a:t>
            </a:r>
            <a:r>
              <a:rPr lang="de-DE" sz="2000" b="1" baseline="0" dirty="0">
                <a:latin typeface="Source Code Pro" panose="020B0509030403020204" pitchFamily="49" charset="0"/>
              </a:rPr>
              <a:t> Code </a:t>
            </a:r>
            <a:r>
              <a:rPr lang="de-DE" sz="2000" b="1" baseline="0" dirty="0" err="1">
                <a:latin typeface="Source Code Pro" panose="020B0509030403020204" pitchFamily="49" charset="0"/>
              </a:rPr>
              <a:t>bold</a:t>
            </a:r>
            <a:endParaRPr lang="de-DE" sz="2000" b="1" dirty="0">
              <a:latin typeface="Source Code Pro" panose="020B0509030403020204" pitchFamily="49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000" dirty="0">
                <a:latin typeface="Source Code Pro Black" panose="020B0809030403020204" pitchFamily="49" charset="0"/>
              </a:rPr>
              <a:t>Source</a:t>
            </a:r>
            <a:r>
              <a:rPr lang="de-DE" sz="2000" baseline="0" dirty="0">
                <a:latin typeface="Source Code Pro Black" panose="020B0809030403020204" pitchFamily="49" charset="0"/>
              </a:rPr>
              <a:t> Code </a:t>
            </a:r>
            <a:r>
              <a:rPr lang="de-DE" sz="2000" baseline="0" dirty="0" err="1">
                <a:latin typeface="Source Code Pro Black" panose="020B0809030403020204" pitchFamily="49" charset="0"/>
              </a:rPr>
              <a:t>black</a:t>
            </a:r>
            <a:endParaRPr lang="de-DE" sz="2000" dirty="0">
              <a:latin typeface="Source Code Pro Black" panose="020B0809030403020204" pitchFamily="49" charset="0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3E418109-440A-4652-96D4-FCD81BDF0C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977" y="352266"/>
            <a:ext cx="1603561" cy="293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115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AF9D96D-C2E5-4945-B756-5C740ED21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3A51-0D9D-4772-AEC2-48E534C6AA1D}" type="datetimeFigureOut">
              <a:rPr lang="de-DE" smtClean="0"/>
              <a:t>29.09.2023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12CD133-11B7-4651-97C5-AAD5E2B26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A597593-41F5-4D19-9F63-7A01EA981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ACE7-85A1-4CEC-91E8-678AA3DC437B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9E6F6327-135E-4A6B-BEDC-8E0CA34A2748}"/>
              </a:ext>
            </a:extLst>
          </p:cNvPr>
          <p:cNvSpPr/>
          <p:nvPr userDrawn="1"/>
        </p:nvSpPr>
        <p:spPr>
          <a:xfrm>
            <a:off x="0" y="2742738"/>
            <a:ext cx="12192000" cy="1152128"/>
          </a:xfrm>
          <a:prstGeom prst="rect">
            <a:avLst/>
          </a:prstGeom>
          <a:solidFill>
            <a:srgbClr val="587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Source Sans Pro" panose="020B0503030403020204" pitchFamily="34" charset="0"/>
            </a:endParaRPr>
          </a:p>
        </p:txBody>
      </p:sp>
      <p:sp>
        <p:nvSpPr>
          <p:cNvPr id="8" name="Textplatzhalter 3">
            <a:extLst>
              <a:ext uri="{FF2B5EF4-FFF2-40B4-BE49-F238E27FC236}">
                <a16:creationId xmlns:a16="http://schemas.microsoft.com/office/drawing/2014/main" id="{DC1808C5-3C6D-451A-914C-6D5FA3EB0E8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030769"/>
            <a:ext cx="10515600" cy="576065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Source Sans Pro Light" panose="020B0403030403020204" pitchFamily="34" charset="0"/>
              </a:defRPr>
            </a:lvl1pPr>
          </a:lstStyle>
          <a:p>
            <a:pPr lvl="0"/>
            <a:r>
              <a:rPr lang="en-US" dirty="0"/>
              <a:t>Thank you for your attention</a:t>
            </a:r>
            <a:r>
              <a:rPr lang="de-DE" dirty="0"/>
              <a:t>.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71B07B21-ADB3-49B3-81D3-8D81C2A8302A}"/>
              </a:ext>
            </a:extLst>
          </p:cNvPr>
          <p:cNvSpPr/>
          <p:nvPr userDrawn="1"/>
        </p:nvSpPr>
        <p:spPr>
          <a:xfrm>
            <a:off x="0" y="2391082"/>
            <a:ext cx="12192000" cy="351656"/>
          </a:xfrm>
          <a:prstGeom prst="rect">
            <a:avLst/>
          </a:prstGeom>
          <a:solidFill>
            <a:srgbClr val="58748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Source Sans Pro" panose="020B0503030403020204" pitchFamily="34" charset="0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BC723152-29A8-400E-B7DD-27D272A533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4724118"/>
            <a:ext cx="2625437" cy="480864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960CF0C0-0AA9-45DD-8368-04725AE12FA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021" y="4654212"/>
            <a:ext cx="783379" cy="620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565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FCC4A33-362E-4E34-8BEA-B4CA4D4B7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31653"/>
            <a:ext cx="10515600" cy="759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C82B394-6FC1-4420-88BE-72C645AC72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D14150A-0E48-4EB4-A686-E8A4C83E9C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13A51-0D9D-4772-AEC2-48E534C6AA1D}" type="datetimeFigureOut">
              <a:rPr lang="de-DE" smtClean="0"/>
              <a:t>29.09.2023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704C498-444E-47C5-8BF2-3EF7C6AB19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C26CF53-F876-4308-880E-9F5A3DE453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EACE7-85A1-4CEC-91E8-678AA3DC437B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798DF515-CA59-4F91-B12F-A6E29661D759}"/>
              </a:ext>
            </a:extLst>
          </p:cNvPr>
          <p:cNvSpPr/>
          <p:nvPr userDrawn="1"/>
        </p:nvSpPr>
        <p:spPr>
          <a:xfrm>
            <a:off x="0" y="0"/>
            <a:ext cx="12192000" cy="136525"/>
          </a:xfrm>
          <a:prstGeom prst="rect">
            <a:avLst/>
          </a:prstGeom>
          <a:solidFill>
            <a:srgbClr val="587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Source Sans Pro" panose="020B0503030403020204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B95C0237-99A7-44C1-A4C1-394D98050956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0593113" y="260375"/>
            <a:ext cx="1521374" cy="75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227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sis.org/en/services" TargetMode="External"/><Relationship Id="rId2" Type="http://schemas.openxmlformats.org/officeDocument/2006/relationships/hyperlink" Target="http://www.gesis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esis.org/en/services/sharing-knowledge/consulting-and-guidelines/meet-the-experts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iQ98odXlAkX63EaFWNjH0g" TargetMode="External"/><Relationship Id="rId2" Type="http://schemas.openxmlformats.org/officeDocument/2006/relationships/hyperlink" Target="https://www.gesis.org/en/services/sharing-knowledge/consulting-and-guidelines/meet-the-expert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54F540-8F98-45C2-832B-766862C215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/>
              <a:t>Introduction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the </a:t>
            </a:r>
            <a:br>
              <a:rPr lang="de-DE" dirty="0"/>
            </a:br>
            <a:r>
              <a:rPr lang="de-DE" dirty="0"/>
              <a:t>GESIS Data Services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AFBC06C-7F2A-4753-B05B-BBAB725039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 err="1"/>
              <a:t>Meet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Experts</a:t>
            </a:r>
            <a:r>
              <a:rPr lang="de-DE" sz="900" dirty="0"/>
              <a:t> </a:t>
            </a:r>
            <a:r>
              <a:rPr lang="de-DE" dirty="0"/>
              <a:t> – GESIS online </a:t>
            </a:r>
            <a:r>
              <a:rPr lang="de-DE" dirty="0" err="1"/>
              <a:t>talks</a:t>
            </a:r>
            <a:endParaRPr lang="de-DE" sz="1600" b="1" i="1" dirty="0">
              <a:latin typeface="Source Sans Pro Semibold" panose="020B0503030403020204" pitchFamily="34" charset="77"/>
            </a:endParaRPr>
          </a:p>
          <a:p>
            <a:r>
              <a:rPr lang="en-US" sz="1900" i="1" dirty="0"/>
              <a:t>Data Services, Data Archiving, and Research Data Management</a:t>
            </a:r>
          </a:p>
          <a:p>
            <a:r>
              <a:rPr lang="de-DE" sz="1500" i="1" dirty="0"/>
              <a:t>Oliver Watteler, 28.09.2023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539252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A80830-B487-AC8A-3508-6601861D4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Archiving BASIC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77442B5-3121-BB88-B38A-C0EE76A0B7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Storage of your files for at least 25 years (bitstream preservation) </a:t>
            </a:r>
          </a:p>
          <a:p>
            <a:pPr lvl="1"/>
            <a:r>
              <a:rPr lang="en-US" dirty="0"/>
              <a:t>Bitstream preservation = preservation of file as is</a:t>
            </a:r>
          </a:p>
          <a:p>
            <a:pPr lvl="1"/>
            <a:r>
              <a:rPr lang="en-US" dirty="0"/>
              <a:t>Long-term preservation also about readability </a:t>
            </a:r>
            <a:r>
              <a:rPr lang="en-US"/>
              <a:t>and u</a:t>
            </a:r>
            <a:r>
              <a:rPr lang="de-DE"/>
              <a:t>sability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Ingest check BASIC</a:t>
            </a:r>
          </a:p>
          <a:p>
            <a:pPr lvl="1"/>
            <a:r>
              <a:rPr lang="en-US" dirty="0"/>
              <a:t>Basic checks without quality assurance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DOI registration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Form to describe your data with supplementary information (metadata)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Publication of your data via our repository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96457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D80115-BE27-6AF8-89F4-9A615E889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Archiving</a:t>
            </a:r>
            <a:r>
              <a:rPr lang="de-DE" dirty="0"/>
              <a:t> PLUS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ECE96EB-2659-FE63-1272-294388CCF7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Ingest check PLUS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Matching questionnaire/code schema with variables in the data set 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Check of variable and value labels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Check of missing values</a:t>
            </a:r>
          </a:p>
          <a:p>
            <a:r>
              <a:rPr lang="en-US" dirty="0"/>
              <a:t>Long-term digital preservation </a:t>
            </a:r>
          </a:p>
          <a:p>
            <a:pPr lvl="1"/>
            <a:r>
              <a:rPr lang="en-US" dirty="0"/>
              <a:t>If applicable, technical format migration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High quality, qualified study(*) description </a:t>
            </a:r>
          </a:p>
          <a:p>
            <a:pPr lvl="1"/>
            <a:r>
              <a:rPr lang="en-US" dirty="0"/>
              <a:t>German and English </a:t>
            </a:r>
          </a:p>
          <a:p>
            <a:r>
              <a:rPr lang="en-US" dirty="0"/>
              <a:t>DOI registration </a:t>
            </a:r>
          </a:p>
          <a:p>
            <a:r>
              <a:rPr lang="en-US" dirty="0"/>
              <a:t>Publication of data and documents for download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i="1" dirty="0"/>
              <a:t>	</a:t>
            </a:r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(*) ‘Study’ = a unit comprising one or more related data files and documents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34949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661EBF-56E5-73E1-56D0-9D2F2D511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Archiving</a:t>
            </a:r>
            <a:r>
              <a:rPr lang="de-DE" dirty="0"/>
              <a:t> PREMIUM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F076863-8D28-360B-8CFF-01257F45EB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236128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Basis is Archiving PLUS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Ingest check PREMIUM</a:t>
            </a:r>
          </a:p>
          <a:p>
            <a:pPr lvl="1"/>
            <a:r>
              <a:rPr lang="en-US" sz="2200" dirty="0"/>
              <a:t>More checks on quality issues</a:t>
            </a:r>
          </a:p>
          <a:p>
            <a:r>
              <a:rPr lang="en-US" sz="2400" dirty="0"/>
              <a:t>Quality assurance</a:t>
            </a:r>
          </a:p>
          <a:p>
            <a:pPr lvl="1"/>
            <a:r>
              <a:rPr lang="en-US" sz="2200" dirty="0"/>
              <a:t>Testing of the routing (ex post) </a:t>
            </a:r>
          </a:p>
          <a:p>
            <a:pPr lvl="1"/>
            <a:r>
              <a:rPr lang="en-US" sz="2200" dirty="0"/>
              <a:t>Check for substantive consistency </a:t>
            </a:r>
          </a:p>
          <a:p>
            <a:pPr lvl="1"/>
            <a:r>
              <a:rPr lang="en-US" sz="2200" dirty="0"/>
              <a:t>Checking your data in case of multiple responses </a:t>
            </a:r>
          </a:p>
          <a:p>
            <a:r>
              <a:rPr lang="en-US" sz="2400" dirty="0"/>
              <a:t>Documentation also on variable level </a:t>
            </a:r>
          </a:p>
        </p:txBody>
      </p:sp>
    </p:spTree>
    <p:extLst>
      <p:ext uri="{BB962C8B-B14F-4D97-AF65-F5344CB8AC3E}">
        <p14:creationId xmlns:p14="http://schemas.microsoft.com/office/powerpoint/2010/main" val="603865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69408D-6D00-6D71-5CAB-4960441FF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Three</a:t>
            </a:r>
            <a:r>
              <a:rPr lang="de-DE" dirty="0"/>
              <a:t> Service Packages - </a:t>
            </a:r>
            <a:r>
              <a:rPr lang="de-DE" dirty="0" err="1"/>
              <a:t>Overview</a:t>
            </a:r>
            <a:endParaRPr lang="de-DE" dirty="0"/>
          </a:p>
        </p:txBody>
      </p:sp>
      <p:graphicFrame>
        <p:nvGraphicFramePr>
          <p:cNvPr id="5" name="Tabelle 5">
            <a:extLst>
              <a:ext uri="{FF2B5EF4-FFF2-40B4-BE49-F238E27FC236}">
                <a16:creationId xmlns:a16="http://schemas.microsoft.com/office/drawing/2014/main" id="{CBEC4ACF-B828-FE43-41A8-127D279C66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6961445"/>
              </p:ext>
            </p:extLst>
          </p:nvPr>
        </p:nvGraphicFramePr>
        <p:xfrm>
          <a:off x="838200" y="1690688"/>
          <a:ext cx="10515600" cy="4946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1933432334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527183938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998087833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709585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0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Archiving</a:t>
                      </a:r>
                      <a:r>
                        <a:rPr lang="de-DE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BASIC</a:t>
                      </a:r>
                      <a:endParaRPr lang="de-DE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0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Archiving</a:t>
                      </a:r>
                      <a:r>
                        <a:rPr lang="de-DE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PLUS</a:t>
                      </a:r>
                      <a:endParaRPr lang="de-DE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0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Archiving</a:t>
                      </a:r>
                      <a:r>
                        <a:rPr lang="de-DE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PREMIUM</a:t>
                      </a:r>
                      <a:endParaRPr lang="de-DE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10618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b="1" u="none" strike="noStrike">
                          <a:solidFill>
                            <a:srgbClr val="000000"/>
                          </a:solidFill>
                          <a:effectLst/>
                        </a:rPr>
                        <a:t>Ingest check</a:t>
                      </a:r>
                      <a:endParaRPr lang="de-DE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BASIS</a:t>
                      </a:r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--</a:t>
                      </a:r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--</a:t>
                      </a:r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075644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b="1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de-DE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PLUS</a:t>
                      </a:r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--</a:t>
                      </a:r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65692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b="1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de-DE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PREMIUM</a:t>
                      </a:r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100673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b="1" u="none" strike="noStrike">
                          <a:solidFill>
                            <a:srgbClr val="000000"/>
                          </a:solidFill>
                          <a:effectLst/>
                        </a:rPr>
                        <a:t>Study description</a:t>
                      </a:r>
                      <a:endParaRPr lang="de-DE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Self description</a:t>
                      </a:r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--</a:t>
                      </a:r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--</a:t>
                      </a:r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142651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de-DE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Description by GESIS</a:t>
                      </a:r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Description by GESIS</a:t>
                      </a:r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746015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b="1" u="none" strike="noStrike">
                          <a:solidFill>
                            <a:srgbClr val="000000"/>
                          </a:solidFill>
                          <a:effectLst/>
                        </a:rPr>
                        <a:t>Preservation</a:t>
                      </a:r>
                      <a:endParaRPr lang="de-DE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Bitstream Preservation</a:t>
                      </a:r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--</a:t>
                      </a:r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--</a:t>
                      </a:r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163399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b="1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de-DE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Conversion of files into preferred formats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Long-term preservation</a:t>
                      </a:r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Long-term preservation</a:t>
                      </a:r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431284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b="1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de-DE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Quality </a:t>
                      </a:r>
                      <a:r>
                        <a:rPr lang="de-DE" sz="20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assurance</a:t>
                      </a:r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17750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b="1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de-DE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0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Documentation</a:t>
                      </a:r>
                      <a:r>
                        <a:rPr lang="de-DE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on</a:t>
                      </a:r>
                    </a:p>
                    <a:p>
                      <a:pPr algn="ctr" fontAlgn="ctr"/>
                      <a:r>
                        <a:rPr lang="de-DE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variable </a:t>
                      </a:r>
                      <a:r>
                        <a:rPr lang="de-DE" sz="20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level</a:t>
                      </a:r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835364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b="1" u="none" strike="noStrike">
                          <a:solidFill>
                            <a:srgbClr val="000000"/>
                          </a:solidFill>
                          <a:effectLst/>
                        </a:rPr>
                        <a:t>Access</a:t>
                      </a:r>
                      <a:endParaRPr lang="de-DE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Download</a:t>
                      </a:r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Download</a:t>
                      </a:r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Download</a:t>
                      </a:r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411836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b="1" u="none" strike="noStrike">
                          <a:solidFill>
                            <a:srgbClr val="000000"/>
                          </a:solidFill>
                          <a:effectLst/>
                        </a:rPr>
                        <a:t>Persistent Indentifier</a:t>
                      </a:r>
                      <a:endParaRPr lang="de-DE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DOI</a:t>
                      </a:r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DOI</a:t>
                      </a:r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DOI</a:t>
                      </a:r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19237370"/>
                  </a:ext>
                </a:extLst>
              </a:tr>
            </a:tbl>
          </a:graphicData>
        </a:graphic>
      </p:graphicFrame>
      <p:sp>
        <p:nvSpPr>
          <p:cNvPr id="3" name="Rechteck 2">
            <a:extLst>
              <a:ext uri="{FF2B5EF4-FFF2-40B4-BE49-F238E27FC236}">
                <a16:creationId xmlns:a16="http://schemas.microsoft.com/office/drawing/2014/main" id="{BBD3943C-26A2-7E3E-0759-58626E985B1C}"/>
              </a:ext>
            </a:extLst>
          </p:cNvPr>
          <p:cNvSpPr/>
          <p:nvPr/>
        </p:nvSpPr>
        <p:spPr>
          <a:xfrm>
            <a:off x="838200" y="2071396"/>
            <a:ext cx="10515600" cy="1082351"/>
          </a:xfrm>
          <a:prstGeom prst="rect">
            <a:avLst/>
          </a:prstGeom>
          <a:solidFill>
            <a:srgbClr val="FFFF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B7318811-2613-C231-AD4B-833CCF473E56}"/>
              </a:ext>
            </a:extLst>
          </p:cNvPr>
          <p:cNvSpPr/>
          <p:nvPr/>
        </p:nvSpPr>
        <p:spPr>
          <a:xfrm>
            <a:off x="838200" y="3153747"/>
            <a:ext cx="10515600" cy="759035"/>
          </a:xfrm>
          <a:prstGeom prst="rect">
            <a:avLst/>
          </a:prstGeom>
          <a:solidFill>
            <a:srgbClr val="FFFF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FA532F8E-CB0C-48B4-F521-FC4275536078}"/>
              </a:ext>
            </a:extLst>
          </p:cNvPr>
          <p:cNvSpPr/>
          <p:nvPr/>
        </p:nvSpPr>
        <p:spPr>
          <a:xfrm>
            <a:off x="838200" y="3915892"/>
            <a:ext cx="10515600" cy="2010455"/>
          </a:xfrm>
          <a:prstGeom prst="rect">
            <a:avLst/>
          </a:prstGeom>
          <a:solidFill>
            <a:srgbClr val="FFFF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984C4C74-A4B3-2CBC-826F-E7296C779DF2}"/>
              </a:ext>
            </a:extLst>
          </p:cNvPr>
          <p:cNvSpPr/>
          <p:nvPr/>
        </p:nvSpPr>
        <p:spPr>
          <a:xfrm>
            <a:off x="838200" y="5917803"/>
            <a:ext cx="10515600" cy="719535"/>
          </a:xfrm>
          <a:prstGeom prst="rect">
            <a:avLst/>
          </a:prstGeom>
          <a:solidFill>
            <a:srgbClr val="FFFF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284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B02479-170D-10C9-8ABA-DA1920E55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Recommendations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B18C316-F8B8-8A59-E7BA-04A06DC799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Check out </a:t>
            </a:r>
            <a:r>
              <a:rPr lang="de-DE" dirty="0" err="1"/>
              <a:t>our</a:t>
            </a:r>
            <a:r>
              <a:rPr lang="de-DE" dirty="0"/>
              <a:t> </a:t>
            </a:r>
            <a:r>
              <a:rPr lang="de-DE" dirty="0" err="1"/>
              <a:t>website</a:t>
            </a:r>
            <a:r>
              <a:rPr lang="de-DE" dirty="0"/>
              <a:t>!</a:t>
            </a:r>
          </a:p>
          <a:p>
            <a:r>
              <a:rPr lang="de-DE" dirty="0"/>
              <a:t>Take a </a:t>
            </a:r>
            <a:r>
              <a:rPr lang="de-DE" dirty="0" err="1"/>
              <a:t>course</a:t>
            </a:r>
            <a:r>
              <a:rPr lang="de-DE" dirty="0"/>
              <a:t> and </a:t>
            </a:r>
            <a:r>
              <a:rPr lang="de-DE" dirty="0" err="1"/>
              <a:t>learn</a:t>
            </a:r>
            <a:r>
              <a:rPr lang="de-DE" dirty="0"/>
              <a:t> </a:t>
            </a:r>
            <a:r>
              <a:rPr lang="de-DE" dirty="0" err="1"/>
              <a:t>about</a:t>
            </a:r>
            <a:r>
              <a:rPr lang="de-DE" dirty="0"/>
              <a:t> </a:t>
            </a:r>
            <a:r>
              <a:rPr lang="de-DE" dirty="0" err="1"/>
              <a:t>general</a:t>
            </a:r>
            <a:r>
              <a:rPr lang="de-DE" dirty="0"/>
              <a:t> RDM!</a:t>
            </a:r>
          </a:p>
          <a:p>
            <a:r>
              <a:rPr lang="de-DE" dirty="0"/>
              <a:t>Contact </a:t>
            </a:r>
            <a:r>
              <a:rPr lang="de-DE" dirty="0" err="1"/>
              <a:t>us</a:t>
            </a:r>
            <a:r>
              <a:rPr lang="de-DE" dirty="0"/>
              <a:t> </a:t>
            </a:r>
            <a:r>
              <a:rPr lang="de-DE" dirty="0" err="1"/>
              <a:t>early</a:t>
            </a:r>
            <a:r>
              <a:rPr lang="de-DE" dirty="0"/>
              <a:t> in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project</a:t>
            </a:r>
            <a:r>
              <a:rPr lang="de-DE" dirty="0"/>
              <a:t>!</a:t>
            </a:r>
          </a:p>
          <a:p>
            <a:r>
              <a:rPr lang="de-DE" dirty="0"/>
              <a:t>Work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us</a:t>
            </a:r>
            <a:r>
              <a:rPr lang="de-DE" dirty="0"/>
              <a:t> on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publication</a:t>
            </a:r>
            <a:r>
              <a:rPr lang="de-DE" dirty="0"/>
              <a:t> </a:t>
            </a:r>
            <a:r>
              <a:rPr lang="de-DE" dirty="0" err="1"/>
              <a:t>before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project</a:t>
            </a:r>
            <a:r>
              <a:rPr lang="de-DE" dirty="0"/>
              <a:t> </a:t>
            </a:r>
            <a:r>
              <a:rPr lang="de-DE" dirty="0" err="1"/>
              <a:t>ends</a:t>
            </a:r>
            <a:r>
              <a:rPr lang="de-DE" dirty="0"/>
              <a:t>!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https://www.gesis.org/en/data-services</a:t>
            </a:r>
          </a:p>
          <a:p>
            <a:endParaRPr lang="de-DE" dirty="0"/>
          </a:p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56C4F3D-F005-B591-DA49-EA1734018D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8618" y="3919223"/>
            <a:ext cx="2248214" cy="225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1265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8C44C54A-1602-4057-ACBE-9D84E0990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Expert </a:t>
            </a:r>
            <a:r>
              <a:rPr lang="de-DE" dirty="0" err="1"/>
              <a:t>contact</a:t>
            </a:r>
            <a:r>
              <a:rPr lang="de-DE" dirty="0"/>
              <a:t> &amp; GESIS </a:t>
            </a:r>
            <a:r>
              <a:rPr lang="de-DE" dirty="0" err="1"/>
              <a:t>consulting</a:t>
            </a:r>
            <a:endParaRPr lang="de-DE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F90EF84F-8114-431A-A3A2-E7998388AE3E}"/>
              </a:ext>
            </a:extLst>
          </p:cNvPr>
          <p:cNvSpPr txBox="1"/>
          <p:nvPr/>
        </p:nvSpPr>
        <p:spPr>
          <a:xfrm>
            <a:off x="2208212" y="2056215"/>
            <a:ext cx="7775575" cy="116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de-DE" sz="2000" b="1" dirty="0">
                <a:solidFill>
                  <a:srgbClr val="58748F"/>
                </a:solidFill>
                <a:latin typeface="Source Sans Pro Semibold" panose="020B0503030403020204" pitchFamily="34" charset="77"/>
                <a:ea typeface="+mj-ea"/>
                <a:cs typeface="+mj-cs"/>
              </a:rPr>
              <a:t>Contact</a:t>
            </a:r>
            <a:r>
              <a:rPr lang="de-DE" sz="2000" dirty="0">
                <a:solidFill>
                  <a:srgbClr val="58748F"/>
                </a:solidFill>
                <a:latin typeface="Source Sans Pro" panose="020B0503030403020204" pitchFamily="34" charset="0"/>
                <a:ea typeface="+mj-ea"/>
                <a:cs typeface="+mj-cs"/>
              </a:rPr>
              <a:t>: </a:t>
            </a:r>
            <a:r>
              <a:rPr lang="de-DE" sz="2000" dirty="0">
                <a:latin typeface="Source Sans Pro" panose="020B0503030403020204" pitchFamily="34" charset="77"/>
              </a:rPr>
              <a:t> you can reach the </a:t>
            </a:r>
            <a:r>
              <a:rPr lang="de-DE" sz="2000" dirty="0" err="1">
                <a:latin typeface="Source Sans Pro" panose="020B0503030403020204" pitchFamily="34" charset="77"/>
              </a:rPr>
              <a:t>speaker</a:t>
            </a:r>
            <a:r>
              <a:rPr lang="de-DE" sz="2000" dirty="0">
                <a:latin typeface="Source Sans Pro" panose="020B0503030403020204" pitchFamily="34" charset="77"/>
              </a:rPr>
              <a:t> via e-mail:</a:t>
            </a:r>
            <a:br>
              <a:rPr lang="de-DE" sz="2000" dirty="0">
                <a:latin typeface="Source Sans Pro" panose="020B0503030403020204" pitchFamily="34" charset="77"/>
              </a:rPr>
            </a:br>
            <a:r>
              <a:rPr lang="de-DE" sz="2000" dirty="0">
                <a:latin typeface="Source Sans Pro" panose="020B0503030403020204" pitchFamily="34" charset="77"/>
              </a:rPr>
              <a:t>oliver.watteler@gesis.org</a:t>
            </a:r>
          </a:p>
          <a:p>
            <a:endParaRPr lang="de-DE" sz="2400" dirty="0">
              <a:latin typeface="Source Sans Pro" panose="020B0503030403020204" pitchFamily="34" charset="77"/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1B106D4A-3C4E-423C-95CC-EAFB25EF2E4F}"/>
              </a:ext>
            </a:extLst>
          </p:cNvPr>
          <p:cNvSpPr txBox="1"/>
          <p:nvPr/>
        </p:nvSpPr>
        <p:spPr>
          <a:xfrm>
            <a:off x="838200" y="4056476"/>
            <a:ext cx="10277924" cy="1869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Bef>
                <a:spcPts val="800"/>
              </a:spcBef>
            </a:pPr>
            <a:r>
              <a:rPr lang="de-DE" sz="2000" b="1" dirty="0">
                <a:solidFill>
                  <a:srgbClr val="58748F"/>
                </a:solidFill>
                <a:latin typeface="Source Sans Pro Semibold" panose="020B0503030403020204" pitchFamily="34" charset="77"/>
                <a:ea typeface="+mj-ea"/>
                <a:cs typeface="+mj-cs"/>
              </a:rPr>
              <a:t>GESIS Consulting</a:t>
            </a:r>
            <a:r>
              <a:rPr lang="de-DE" sz="2000" dirty="0">
                <a:latin typeface="Source Sans Pro" panose="020B0503030403020204" pitchFamily="34" charset="77"/>
              </a:rPr>
              <a:t>: GESIS offers individual consulting  in a number of areas – including survey design &amp; methodology, data archiving, digital behavioral data &amp; computational social science – and across the research data cycle. </a:t>
            </a:r>
          </a:p>
          <a:p>
            <a:pPr>
              <a:lnSpc>
                <a:spcPct val="110000"/>
              </a:lnSpc>
              <a:spcBef>
                <a:spcPts val="800"/>
              </a:spcBef>
            </a:pPr>
            <a:r>
              <a:rPr lang="de-DE" sz="2000" dirty="0">
                <a:latin typeface="Source Sans Pro" panose="020B0503030403020204" pitchFamily="34" charset="77"/>
              </a:rPr>
              <a:t>Please visit our website </a:t>
            </a:r>
            <a:r>
              <a:rPr lang="de-DE" sz="2000" dirty="0">
                <a:solidFill>
                  <a:srgbClr val="58748F"/>
                </a:solidFill>
                <a:latin typeface="Source Sans Pro" panose="020B0503030403020204" pitchFamily="34" charset="77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www.gesis.org</a:t>
            </a:r>
            <a:r>
              <a:rPr lang="de-DE" sz="2000" dirty="0">
                <a:solidFill>
                  <a:srgbClr val="58748F"/>
                </a:solidFill>
                <a:latin typeface="Source Sans Pro" panose="020B0503030403020204" pitchFamily="34" charset="77"/>
              </a:rPr>
              <a:t> </a:t>
            </a:r>
            <a:r>
              <a:rPr lang="de-DE" sz="2000" dirty="0">
                <a:latin typeface="Source Sans Pro" panose="020B0503030403020204" pitchFamily="34" charset="77"/>
              </a:rPr>
              <a:t>for more </a:t>
            </a:r>
            <a:r>
              <a:rPr lang="de-DE" sz="2000" dirty="0">
                <a:solidFill>
                  <a:srgbClr val="58748F"/>
                </a:solidFill>
                <a:latin typeface="Source Sans Pro" panose="020B0503030403020204" pitchFamily="34" charset="77"/>
                <a:hlinkClick r:id="rId3"/>
              </a:rPr>
              <a:t>detailed information</a:t>
            </a:r>
            <a:r>
              <a:rPr lang="de-DE" sz="2000" dirty="0">
                <a:latin typeface="Source Sans Pro" panose="020B0503030403020204" pitchFamily="34" charset="77"/>
                <a:hlinkClick r:id="rId3"/>
              </a:rPr>
              <a:t> </a:t>
            </a:r>
            <a:r>
              <a:rPr lang="de-DE" sz="2000" dirty="0">
                <a:latin typeface="Source Sans Pro" panose="020B0503030403020204" pitchFamily="34" charset="77"/>
              </a:rPr>
              <a:t>on available services and terms.</a:t>
            </a:r>
          </a:p>
        </p:txBody>
      </p:sp>
      <p:pic>
        <p:nvPicPr>
          <p:cNvPr id="16" name="Grafik 15" descr="Ein Bild, das Objekt, Uhr enthält.&#10;&#10;Automatisch generierte Beschreibung">
            <a:extLst>
              <a:ext uri="{FF2B5EF4-FFF2-40B4-BE49-F238E27FC236}">
                <a16:creationId xmlns:a16="http://schemas.microsoft.com/office/drawing/2014/main" id="{79F52072-F8D7-4B61-A58D-A53E37BAD7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70000" contrast="-70000"/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67" y="1835317"/>
            <a:ext cx="1853084" cy="1761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1540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ED886A-4B96-41D9-9875-9FA3B8A8B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Upcoming</a:t>
            </a:r>
            <a:r>
              <a:rPr lang="de-DE" dirty="0"/>
              <a:t> </a:t>
            </a:r>
            <a:r>
              <a:rPr lang="de-DE" dirty="0" err="1"/>
              <a:t>talks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1F73C83-6858-47A9-A251-C406B2F790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visit</a:t>
            </a:r>
            <a:r>
              <a:rPr lang="de-DE" dirty="0"/>
              <a:t> </a:t>
            </a:r>
            <a:r>
              <a:rPr lang="de-DE" dirty="0" err="1"/>
              <a:t>our</a:t>
            </a:r>
            <a:r>
              <a:rPr lang="de-DE" dirty="0"/>
              <a:t> </a:t>
            </a:r>
            <a:r>
              <a:rPr lang="de-DE" dirty="0" err="1"/>
              <a:t>meet</a:t>
            </a:r>
            <a:r>
              <a:rPr lang="de-DE" dirty="0"/>
              <a:t>-the-</a:t>
            </a:r>
            <a:r>
              <a:rPr lang="de-DE" dirty="0" err="1"/>
              <a:t>experts</a:t>
            </a:r>
            <a:r>
              <a:rPr lang="de-DE" dirty="0"/>
              <a:t> </a:t>
            </a:r>
            <a:r>
              <a:rPr lang="de-DE" dirty="0" err="1"/>
              <a:t>website</a:t>
            </a:r>
            <a:r>
              <a:rPr lang="de-DE" dirty="0"/>
              <a:t>:</a:t>
            </a:r>
          </a:p>
          <a:p>
            <a:pPr lvl="1"/>
            <a:r>
              <a:rPr lang="de-DE" dirty="0">
                <a:hlinkClick r:id="rId2"/>
              </a:rPr>
              <a:t>https://www.gesis.org/en/services/sharing-knowledge/consulting-and-guidelines/meet-the-experts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387369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9E0FD97C-484B-4A6B-BB38-AF427C3F3725}"/>
              </a:ext>
            </a:extLst>
          </p:cNvPr>
          <p:cNvSpPr txBox="1">
            <a:spLocks/>
          </p:cNvSpPr>
          <p:nvPr/>
        </p:nvSpPr>
        <p:spPr>
          <a:xfrm>
            <a:off x="2208212" y="2633484"/>
            <a:ext cx="7775575" cy="5095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rgbClr val="58748F"/>
                </a:solidFill>
                <a:latin typeface="Source Sans Pro" panose="020B050303040302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srgbClr val="58748F"/>
                </a:solidFill>
                <a:effectLst/>
                <a:uLnTx/>
                <a:uFillTx/>
                <a:latin typeface="Source Sans Pro" panose="020B0503030403020204" pitchFamily="34" charset="0"/>
                <a:ea typeface="+mj-ea"/>
                <a:cs typeface="+mj-cs"/>
              </a:rPr>
            </a:br>
            <a:b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srgbClr val="58748F"/>
                </a:solidFill>
                <a:effectLst/>
                <a:uLnTx/>
                <a:uFillTx/>
                <a:latin typeface="Source Sans Pro" panose="020B0503030403020204" pitchFamily="34" charset="0"/>
                <a:ea typeface="+mj-ea"/>
                <a:cs typeface="+mj-cs"/>
              </a:rPr>
            </a:br>
            <a:b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srgbClr val="58748F"/>
                </a:solidFill>
                <a:effectLst/>
                <a:uLnTx/>
                <a:uFillTx/>
                <a:latin typeface="Source Sans Pro" panose="020B0503030403020204" pitchFamily="34" charset="0"/>
                <a:ea typeface="+mj-ea"/>
                <a:cs typeface="+mj-cs"/>
              </a:rPr>
            </a:br>
            <a:b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srgbClr val="58748F"/>
                </a:solidFill>
                <a:effectLst/>
                <a:uLnTx/>
                <a:uFillTx/>
                <a:latin typeface="Source Sans Pro" panose="020B0503030403020204" pitchFamily="34" charset="0"/>
                <a:ea typeface="+mj-ea"/>
                <a:cs typeface="+mj-cs"/>
              </a:rPr>
            </a:br>
            <a:r>
              <a:rPr kumimoji="0" lang="de-DE" sz="4000" i="0" u="none" strike="noStrike" kern="1200" cap="none" spc="0" normalizeH="0" baseline="0" noProof="0" dirty="0" err="1">
                <a:ln>
                  <a:noFill/>
                </a:ln>
                <a:solidFill>
                  <a:srgbClr val="58748F"/>
                </a:solidFill>
                <a:effectLst/>
                <a:uLnTx/>
                <a:uFillTx/>
                <a:latin typeface="Source Sans Pro" panose="020B0503030403020204" pitchFamily="34" charset="0"/>
                <a:ea typeface="+mj-ea"/>
                <a:cs typeface="+mj-cs"/>
              </a:rPr>
              <a:t>Thank</a:t>
            </a:r>
            <a:r>
              <a:rPr kumimoji="0" lang="de-DE" sz="4000" i="0" u="none" strike="noStrike" kern="1200" cap="none" spc="0" normalizeH="0" baseline="0" noProof="0" dirty="0">
                <a:ln>
                  <a:noFill/>
                </a:ln>
                <a:solidFill>
                  <a:srgbClr val="58748F"/>
                </a:solidFill>
                <a:effectLst/>
                <a:uLnTx/>
                <a:uFillTx/>
                <a:latin typeface="Source Sans Pro" panose="020B0503030403020204" pitchFamily="34" charset="0"/>
                <a:ea typeface="+mj-ea"/>
                <a:cs typeface="+mj-cs"/>
              </a:rPr>
              <a:t> </a:t>
            </a:r>
            <a:r>
              <a:rPr kumimoji="0" lang="de-DE" sz="4000" i="0" u="none" strike="noStrike" kern="1200" cap="none" spc="0" normalizeH="0" baseline="0" noProof="0" dirty="0" err="1">
                <a:ln>
                  <a:noFill/>
                </a:ln>
                <a:solidFill>
                  <a:srgbClr val="58748F"/>
                </a:solidFill>
                <a:effectLst/>
                <a:uLnTx/>
                <a:uFillTx/>
                <a:latin typeface="Source Sans Pro" panose="020B0503030403020204" pitchFamily="34" charset="0"/>
                <a:ea typeface="+mj-ea"/>
                <a:cs typeface="+mj-cs"/>
              </a:rPr>
              <a:t>you</a:t>
            </a:r>
            <a:r>
              <a:rPr kumimoji="0" lang="de-DE" sz="4000" i="0" u="none" strike="noStrike" kern="1200" cap="none" spc="0" normalizeH="0" baseline="0" noProof="0" dirty="0">
                <a:ln>
                  <a:noFill/>
                </a:ln>
                <a:solidFill>
                  <a:srgbClr val="58748F"/>
                </a:solidFill>
                <a:effectLst/>
                <a:uLnTx/>
                <a:uFillTx/>
                <a:latin typeface="Source Sans Pro" panose="020B0503030403020204" pitchFamily="34" charset="0"/>
                <a:ea typeface="+mj-ea"/>
                <a:cs typeface="+mj-cs"/>
              </a:rPr>
              <a:t> </a:t>
            </a:r>
            <a:r>
              <a:rPr kumimoji="0" lang="de-DE" sz="4000" i="0" u="none" strike="noStrike" kern="1200" cap="none" spc="0" normalizeH="0" baseline="0" noProof="0" dirty="0" err="1">
                <a:ln>
                  <a:noFill/>
                </a:ln>
                <a:solidFill>
                  <a:srgbClr val="58748F"/>
                </a:solidFill>
                <a:effectLst/>
                <a:uLnTx/>
                <a:uFillTx/>
                <a:latin typeface="Source Sans Pro" panose="020B0503030403020204" pitchFamily="34" charset="0"/>
                <a:ea typeface="+mj-ea"/>
                <a:cs typeface="+mj-cs"/>
              </a:rPr>
              <a:t>for</a:t>
            </a:r>
            <a:r>
              <a:rPr kumimoji="0" lang="de-DE" sz="4000" i="0" u="none" strike="noStrike" kern="1200" cap="none" spc="0" normalizeH="0" baseline="0" noProof="0" dirty="0">
                <a:ln>
                  <a:noFill/>
                </a:ln>
                <a:solidFill>
                  <a:srgbClr val="58748F"/>
                </a:solidFill>
                <a:effectLst/>
                <a:uLnTx/>
                <a:uFillTx/>
                <a:latin typeface="Source Sans Pro" panose="020B0503030403020204" pitchFamily="34" charset="0"/>
                <a:ea typeface="+mj-ea"/>
                <a:cs typeface="+mj-cs"/>
              </a:rPr>
              <a:t> </a:t>
            </a:r>
            <a:r>
              <a:rPr kumimoji="0" lang="de-DE" sz="4000" i="0" u="none" strike="noStrike" kern="1200" cap="none" spc="0" normalizeH="0" baseline="0" noProof="0" dirty="0" err="1">
                <a:ln>
                  <a:noFill/>
                </a:ln>
                <a:solidFill>
                  <a:srgbClr val="58748F"/>
                </a:solidFill>
                <a:effectLst/>
                <a:uLnTx/>
                <a:uFillTx/>
                <a:latin typeface="Source Sans Pro" panose="020B0503030403020204" pitchFamily="34" charset="0"/>
                <a:ea typeface="+mj-ea"/>
                <a:cs typeface="+mj-cs"/>
              </a:rPr>
              <a:t>participating</a:t>
            </a:r>
            <a:r>
              <a:rPr kumimoji="0" lang="de-DE" sz="4000" i="0" u="none" strike="noStrike" kern="1200" cap="none" spc="0" normalizeH="0" baseline="0" noProof="0" dirty="0">
                <a:ln>
                  <a:noFill/>
                </a:ln>
                <a:solidFill>
                  <a:srgbClr val="58748F"/>
                </a:solidFill>
                <a:effectLst/>
                <a:uLnTx/>
                <a:uFillTx/>
                <a:latin typeface="Source Sans Pro" panose="020B0503030403020204" pitchFamily="34" charset="0"/>
                <a:ea typeface="+mj-ea"/>
                <a:cs typeface="+mj-cs"/>
              </a:rPr>
              <a:t>!</a:t>
            </a:r>
            <a:br>
              <a:rPr kumimoji="0" lang="de-DE" sz="4000" i="0" u="none" strike="noStrike" kern="1200" cap="none" spc="0" normalizeH="0" baseline="0" noProof="0" dirty="0">
                <a:ln>
                  <a:noFill/>
                </a:ln>
                <a:solidFill>
                  <a:srgbClr val="58748F"/>
                </a:solidFill>
                <a:effectLst/>
                <a:uLnTx/>
                <a:uFillTx/>
                <a:latin typeface="Source Sans Pro" panose="020B0503030403020204" pitchFamily="34" charset="0"/>
                <a:ea typeface="+mj-ea"/>
                <a:cs typeface="+mj-cs"/>
              </a:rPr>
            </a:br>
            <a:br>
              <a:rPr kumimoji="0" lang="de-DE" sz="4000" i="0" u="none" strike="noStrike" kern="1200" cap="none" spc="0" normalizeH="0" baseline="0" noProof="0" dirty="0">
                <a:ln>
                  <a:noFill/>
                </a:ln>
                <a:solidFill>
                  <a:srgbClr val="58748F"/>
                </a:solidFill>
                <a:effectLst/>
                <a:uLnTx/>
                <a:uFillTx/>
                <a:latin typeface="Source Sans Pro" panose="020B0503030403020204" pitchFamily="34" charset="0"/>
                <a:ea typeface="+mj-ea"/>
                <a:cs typeface="+mj-cs"/>
              </a:rPr>
            </a:br>
            <a:endParaRPr kumimoji="0" lang="de-DE" sz="3200" b="0" i="0" u="none" strike="noStrike" kern="1200" cap="none" spc="0" normalizeH="0" baseline="0" noProof="0" dirty="0">
              <a:ln>
                <a:noFill/>
              </a:ln>
              <a:solidFill>
                <a:srgbClr val="58748F"/>
              </a:solidFill>
              <a:effectLst/>
              <a:uLnTx/>
              <a:uFillTx/>
              <a:latin typeface="Source Sans Pro" panose="020B0503030403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71958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A704DE-30CE-4CFD-B2C7-77B996BF7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 err="1"/>
              <a:t>Logistics</a:t>
            </a:r>
            <a:r>
              <a:rPr lang="de-DE" dirty="0"/>
              <a:t>: </a:t>
            </a:r>
            <a:r>
              <a:rPr lang="de-DE" sz="4000" dirty="0"/>
              <a:t>Information </a:t>
            </a:r>
            <a:r>
              <a:rPr lang="de-DE" sz="4000" dirty="0" err="1"/>
              <a:t>prior</a:t>
            </a:r>
            <a:r>
              <a:rPr lang="de-DE" sz="4000" dirty="0"/>
              <a:t> </a:t>
            </a:r>
            <a:r>
              <a:rPr lang="de-DE" sz="4000" dirty="0" err="1"/>
              <a:t>to</a:t>
            </a:r>
            <a:r>
              <a:rPr lang="de-DE" sz="4000" dirty="0"/>
              <a:t> the </a:t>
            </a:r>
            <a:r>
              <a:rPr lang="de-DE" sz="4000" dirty="0" err="1"/>
              <a:t>talk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513FF81-AEA0-4654-9059-A0CEECD2CB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This talk will be recorded. </a:t>
            </a:r>
            <a:r>
              <a:rPr lang="de-DE" sz="2800" dirty="0" err="1"/>
              <a:t>We</a:t>
            </a:r>
            <a:r>
              <a:rPr lang="de-DE" sz="2800" dirty="0"/>
              <a:t> do </a:t>
            </a:r>
            <a:r>
              <a:rPr lang="de-DE" sz="2800" u="sng" dirty="0"/>
              <a:t>not </a:t>
            </a:r>
            <a:r>
              <a:rPr lang="de-DE" sz="2800" u="sng" dirty="0" err="1"/>
              <a:t>record</a:t>
            </a:r>
            <a:r>
              <a:rPr lang="de-DE" sz="2800" u="sng" dirty="0"/>
              <a:t> </a:t>
            </a:r>
            <a:r>
              <a:rPr lang="de-DE" sz="2800" dirty="0" err="1"/>
              <a:t>the</a:t>
            </a:r>
            <a:r>
              <a:rPr lang="de-DE" sz="2800" dirty="0"/>
              <a:t> Q&amp;A </a:t>
            </a:r>
            <a:r>
              <a:rPr lang="de-DE" sz="2800" dirty="0" err="1"/>
              <a:t>session</a:t>
            </a:r>
            <a:r>
              <a:rPr lang="de-DE" sz="2800" dirty="0"/>
              <a:t> after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talk</a:t>
            </a:r>
            <a:r>
              <a:rPr lang="de-DE" sz="2800" dirty="0"/>
              <a:t>. </a:t>
            </a:r>
          </a:p>
          <a:p>
            <a:pPr>
              <a:lnSpc>
                <a:spcPct val="105000"/>
              </a:lnSpc>
              <a:spcBef>
                <a:spcPts val="1000"/>
              </a:spcBef>
            </a:pPr>
            <a:r>
              <a:rPr lang="de-DE" sz="2800" dirty="0" err="1"/>
              <a:t>Participants</a:t>
            </a:r>
            <a:r>
              <a:rPr lang="de-DE" sz="2800" dirty="0"/>
              <a:t> </a:t>
            </a:r>
            <a:r>
              <a:rPr lang="de-DE" sz="2800" dirty="0" err="1"/>
              <a:t>are</a:t>
            </a:r>
            <a:r>
              <a:rPr lang="de-DE" sz="2800" dirty="0"/>
              <a:t> </a:t>
            </a:r>
            <a:r>
              <a:rPr lang="de-DE" sz="2800" dirty="0" err="1"/>
              <a:t>muted</a:t>
            </a:r>
            <a:r>
              <a:rPr lang="de-DE" sz="2800" dirty="0"/>
              <a:t> </a:t>
            </a:r>
            <a:r>
              <a:rPr lang="de-DE" sz="2800" dirty="0" err="1"/>
              <a:t>during</a:t>
            </a:r>
            <a:r>
              <a:rPr lang="de-DE" sz="2800" dirty="0"/>
              <a:t>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session</a:t>
            </a:r>
            <a:r>
              <a:rPr lang="de-DE" sz="2800" dirty="0"/>
              <a:t>. Questions will </a:t>
            </a:r>
            <a:r>
              <a:rPr lang="de-DE" sz="2800" dirty="0" err="1"/>
              <a:t>be</a:t>
            </a:r>
            <a:r>
              <a:rPr lang="de-DE" sz="2800" dirty="0"/>
              <a:t> </a:t>
            </a:r>
            <a:r>
              <a:rPr lang="de-DE" sz="2800" dirty="0" err="1"/>
              <a:t>collected</a:t>
            </a:r>
            <a:r>
              <a:rPr lang="de-DE" sz="2800" dirty="0"/>
              <a:t> </a:t>
            </a:r>
            <a:r>
              <a:rPr lang="de-DE" sz="2800" dirty="0" err="1"/>
              <a:t>during</a:t>
            </a:r>
            <a:r>
              <a:rPr lang="de-DE" sz="2800" dirty="0"/>
              <a:t> </a:t>
            </a:r>
            <a:r>
              <a:rPr lang="de-DE" sz="2800" dirty="0" err="1"/>
              <a:t>presentation</a:t>
            </a:r>
            <a:r>
              <a:rPr lang="de-DE" sz="2800" dirty="0"/>
              <a:t> and </a:t>
            </a:r>
            <a:r>
              <a:rPr lang="de-DE" sz="2800" dirty="0" err="1"/>
              <a:t>answered</a:t>
            </a:r>
            <a:r>
              <a:rPr lang="de-DE" sz="2800" dirty="0"/>
              <a:t> after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talk</a:t>
            </a:r>
            <a:r>
              <a:rPr lang="de-DE" sz="2800" dirty="0"/>
              <a:t>. </a:t>
            </a:r>
          </a:p>
          <a:p>
            <a:r>
              <a:rPr lang="en-GB" dirty="0"/>
              <a:t>Please ask questions to </a:t>
            </a:r>
            <a:r>
              <a:rPr lang="en-GB"/>
              <a:t>“moderator" </a:t>
            </a:r>
            <a:r>
              <a:rPr lang="en-GB" dirty="0"/>
              <a:t>via the chat function</a:t>
            </a:r>
          </a:p>
          <a:p>
            <a:pPr marL="182563" indent="0">
              <a:buNone/>
            </a:pPr>
            <a:r>
              <a:rPr lang="de-DE" sz="2800" i="1" dirty="0" err="1"/>
              <a:t>If</a:t>
            </a:r>
            <a:r>
              <a:rPr lang="de-DE" sz="2800" i="1" dirty="0"/>
              <a:t> </a:t>
            </a:r>
            <a:r>
              <a:rPr lang="de-DE" sz="2800" i="1" dirty="0" err="1"/>
              <a:t>you</a:t>
            </a:r>
            <a:r>
              <a:rPr lang="de-DE" sz="2800" i="1" dirty="0"/>
              <a:t> </a:t>
            </a:r>
            <a:r>
              <a:rPr lang="de-DE" sz="2800" i="1" dirty="0" err="1"/>
              <a:t>post</a:t>
            </a:r>
            <a:r>
              <a:rPr lang="de-DE" sz="2800" i="1" dirty="0"/>
              <a:t> in </a:t>
            </a:r>
            <a:r>
              <a:rPr lang="de-DE" sz="2800" i="1" dirty="0" err="1"/>
              <a:t>the</a:t>
            </a:r>
            <a:r>
              <a:rPr lang="de-DE" sz="2800" i="1" dirty="0"/>
              <a:t> </a:t>
            </a:r>
            <a:r>
              <a:rPr lang="de-DE" sz="2800" i="1" dirty="0" err="1"/>
              <a:t>general</a:t>
            </a:r>
            <a:r>
              <a:rPr lang="de-DE" sz="2800" i="1" dirty="0"/>
              <a:t> </a:t>
            </a:r>
            <a:r>
              <a:rPr lang="de-DE" sz="2800" i="1" dirty="0" err="1"/>
              <a:t>chat</a:t>
            </a:r>
            <a:r>
              <a:rPr lang="de-DE" sz="2800" i="1" dirty="0"/>
              <a:t>, </a:t>
            </a:r>
            <a:r>
              <a:rPr lang="de-DE" sz="2800" i="1" dirty="0" err="1"/>
              <a:t>your</a:t>
            </a:r>
            <a:r>
              <a:rPr lang="de-DE" sz="2800" i="1" dirty="0"/>
              <a:t> </a:t>
            </a:r>
            <a:r>
              <a:rPr lang="de-DE" sz="2800" i="1" dirty="0" err="1"/>
              <a:t>name</a:t>
            </a:r>
            <a:r>
              <a:rPr lang="de-DE" sz="2800" i="1" dirty="0"/>
              <a:t> and </a:t>
            </a:r>
            <a:r>
              <a:rPr lang="de-DE" sz="2800" i="1" dirty="0" err="1"/>
              <a:t>message</a:t>
            </a:r>
            <a:r>
              <a:rPr lang="de-DE" sz="2800" i="1" dirty="0"/>
              <a:t> will </a:t>
            </a:r>
            <a:r>
              <a:rPr lang="de-DE" sz="2800" i="1" dirty="0" err="1"/>
              <a:t>be</a:t>
            </a:r>
            <a:r>
              <a:rPr lang="de-DE" sz="2800" i="1" dirty="0"/>
              <a:t> visible </a:t>
            </a:r>
            <a:r>
              <a:rPr lang="de-DE" sz="2800" i="1" dirty="0" err="1"/>
              <a:t>to</a:t>
            </a:r>
            <a:r>
              <a:rPr lang="de-DE" sz="2800" i="1" dirty="0"/>
              <a:t> all </a:t>
            </a:r>
            <a:r>
              <a:rPr lang="de-DE" sz="2800" i="1" dirty="0" err="1"/>
              <a:t>participants</a:t>
            </a:r>
            <a:r>
              <a:rPr lang="de-DE" sz="2800" i="1" dirty="0"/>
              <a:t>. Of </a:t>
            </a:r>
            <a:r>
              <a:rPr lang="de-DE" sz="2800" i="1" dirty="0" err="1"/>
              <a:t>course</a:t>
            </a:r>
            <a:r>
              <a:rPr lang="de-DE" sz="2800" i="1" dirty="0"/>
              <a:t>, </a:t>
            </a:r>
            <a:r>
              <a:rPr lang="de-DE" sz="2800" i="1" dirty="0" err="1"/>
              <a:t>this</a:t>
            </a:r>
            <a:r>
              <a:rPr lang="de-DE" sz="2800" i="1" dirty="0"/>
              <a:t> </a:t>
            </a:r>
            <a:r>
              <a:rPr lang="de-DE" sz="2800" i="1" dirty="0" err="1"/>
              <a:t>is</a:t>
            </a:r>
            <a:r>
              <a:rPr lang="de-DE" sz="2800" i="1" dirty="0"/>
              <a:t> also possible</a:t>
            </a:r>
            <a:r>
              <a:rPr lang="de-DE" i="1" dirty="0"/>
              <a:t>. </a:t>
            </a:r>
            <a:r>
              <a:rPr lang="de-DE" i="1" dirty="0" err="1"/>
              <a:t>It</a:t>
            </a:r>
            <a:r>
              <a:rPr lang="de-DE" i="1" dirty="0"/>
              <a:t> </a:t>
            </a:r>
            <a:r>
              <a:rPr lang="de-DE" i="1" dirty="0" err="1"/>
              <a:t>would</a:t>
            </a:r>
            <a:r>
              <a:rPr lang="de-DE" i="1" dirty="0"/>
              <a:t> </a:t>
            </a:r>
            <a:r>
              <a:rPr lang="de-DE" i="1" dirty="0" err="1"/>
              <a:t>be</a:t>
            </a:r>
            <a:r>
              <a:rPr lang="de-DE" i="1" dirty="0"/>
              <a:t> </a:t>
            </a:r>
            <a:r>
              <a:rPr lang="de-DE" i="1" dirty="0" err="1"/>
              <a:t>better</a:t>
            </a:r>
            <a:r>
              <a:rPr lang="de-DE" i="1" dirty="0"/>
              <a:t>, </a:t>
            </a:r>
            <a:r>
              <a:rPr lang="de-DE" i="1" dirty="0" err="1"/>
              <a:t>however</a:t>
            </a:r>
            <a:r>
              <a:rPr lang="de-DE" i="1" dirty="0"/>
              <a:t>, </a:t>
            </a:r>
            <a:r>
              <a:rPr lang="de-DE" i="1" dirty="0" err="1"/>
              <a:t>if</a:t>
            </a:r>
            <a:r>
              <a:rPr lang="de-DE" i="1" dirty="0"/>
              <a:t> </a:t>
            </a:r>
            <a:r>
              <a:rPr lang="de-DE" i="1" dirty="0" err="1"/>
              <a:t>you</a:t>
            </a:r>
            <a:r>
              <a:rPr lang="de-DE" i="1" dirty="0"/>
              <a:t> send </a:t>
            </a:r>
            <a:r>
              <a:rPr lang="de-DE" i="1" dirty="0" err="1"/>
              <a:t>your</a:t>
            </a:r>
            <a:r>
              <a:rPr lang="de-DE" i="1" dirty="0"/>
              <a:t> </a:t>
            </a:r>
            <a:r>
              <a:rPr lang="de-DE" i="1" dirty="0" err="1"/>
              <a:t>questions</a:t>
            </a:r>
            <a:r>
              <a:rPr lang="de-DE" i="1" dirty="0"/>
              <a:t> </a:t>
            </a:r>
            <a:r>
              <a:rPr lang="de-DE" i="1" dirty="0" err="1"/>
              <a:t>to</a:t>
            </a:r>
            <a:r>
              <a:rPr lang="de-DE" i="1" dirty="0"/>
              <a:t> </a:t>
            </a:r>
            <a:r>
              <a:rPr lang="en-GB" dirty="0"/>
              <a:t>"meetexperts."</a:t>
            </a:r>
          </a:p>
          <a:p>
            <a:pPr>
              <a:lnSpc>
                <a:spcPct val="105000"/>
              </a:lnSpc>
              <a:spcBef>
                <a:spcPts val="1000"/>
              </a:spcBef>
            </a:pPr>
            <a:r>
              <a:rPr lang="de-DE" sz="2800" dirty="0"/>
              <a:t>Recording and </a:t>
            </a:r>
            <a:r>
              <a:rPr lang="de-DE" sz="2800" dirty="0" err="1"/>
              <a:t>slides</a:t>
            </a:r>
            <a:r>
              <a:rPr lang="de-DE" sz="2800" dirty="0"/>
              <a:t> will </a:t>
            </a:r>
            <a:r>
              <a:rPr lang="de-DE" sz="2800" dirty="0" err="1"/>
              <a:t>be</a:t>
            </a:r>
            <a:r>
              <a:rPr lang="de-DE" sz="2800" dirty="0"/>
              <a:t> </a:t>
            </a:r>
            <a:r>
              <a:rPr lang="de-DE" sz="2800" dirty="0" err="1"/>
              <a:t>made</a:t>
            </a:r>
            <a:r>
              <a:rPr lang="de-DE" sz="2800" dirty="0"/>
              <a:t> </a:t>
            </a:r>
            <a:r>
              <a:rPr lang="de-DE" sz="2800" dirty="0" err="1"/>
              <a:t>publicly</a:t>
            </a:r>
            <a:r>
              <a:rPr lang="de-DE" sz="2800" dirty="0"/>
              <a:t> </a:t>
            </a:r>
            <a:r>
              <a:rPr lang="de-DE" sz="2800" dirty="0" err="1"/>
              <a:t>available</a:t>
            </a:r>
            <a:r>
              <a:rPr lang="de-DE" sz="2800" dirty="0"/>
              <a:t> on 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>
                <a:hlinkClick r:id="rId2"/>
              </a:rPr>
              <a:t>GESIS </a:t>
            </a:r>
            <a:r>
              <a:rPr lang="de-DE" sz="2800" dirty="0" err="1">
                <a:hlinkClick r:id="rId2"/>
              </a:rPr>
              <a:t>website</a:t>
            </a:r>
            <a:r>
              <a:rPr lang="de-DE" sz="2800" dirty="0"/>
              <a:t> and </a:t>
            </a:r>
            <a:r>
              <a:rPr lang="de-DE" sz="2800" dirty="0">
                <a:hlinkClick r:id="rId3"/>
              </a:rPr>
              <a:t>on </a:t>
            </a:r>
            <a:r>
              <a:rPr lang="de-DE" sz="2800" dirty="0" err="1">
                <a:hlinkClick r:id="rId3"/>
              </a:rPr>
              <a:t>our</a:t>
            </a:r>
            <a:r>
              <a:rPr lang="de-DE" sz="2800" dirty="0">
                <a:hlinkClick r:id="rId3"/>
              </a:rPr>
              <a:t> YouTube </a:t>
            </a:r>
            <a:r>
              <a:rPr lang="de-DE" sz="2800" dirty="0" err="1">
                <a:hlinkClick r:id="rId3"/>
              </a:rPr>
              <a:t>channel</a:t>
            </a:r>
            <a:r>
              <a:rPr lang="de-DE" sz="2800" dirty="0"/>
              <a:t>.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82156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FF9872-7264-45E6-85BB-6B25FFCD0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Speaker</a:t>
            </a:r>
          </a:p>
        </p:txBody>
      </p:sp>
      <p:sp>
        <p:nvSpPr>
          <p:cNvPr id="5" name="Inhaltsplatzhalter 5">
            <a:extLst>
              <a:ext uri="{FF2B5EF4-FFF2-40B4-BE49-F238E27FC236}">
                <a16:creationId xmlns:a16="http://schemas.microsoft.com/office/drawing/2014/main" id="{8AA5C689-A356-453F-BF14-5544F7803CB1}"/>
              </a:ext>
            </a:extLst>
          </p:cNvPr>
          <p:cNvSpPr txBox="1">
            <a:spLocks/>
          </p:cNvSpPr>
          <p:nvPr/>
        </p:nvSpPr>
        <p:spPr>
          <a:xfrm>
            <a:off x="3143672" y="2165788"/>
            <a:ext cx="6320759" cy="2015444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sz="2400" dirty="0">
                <a:solidFill>
                  <a:srgbClr val="58748F"/>
                </a:solidFill>
              </a:rPr>
              <a:t>Oliver Watteler (M.A.)</a:t>
            </a:r>
          </a:p>
          <a:p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Head of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team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Data Acquisition and Access (DAA)</a:t>
            </a:r>
          </a:p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Since 2006, responsible for data acquisition and general user consulting </a:t>
            </a:r>
            <a:b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Focus: Legal Issues and Data Protection</a:t>
            </a:r>
          </a:p>
          <a:p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charge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of GESIS Data Services</a:t>
            </a:r>
          </a:p>
          <a:p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Research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interests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Research Data Management, Data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Protection</a:t>
            </a:r>
            <a:endParaRPr lang="de-DE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Contact:  oliver.watteler@gesis.org</a:t>
            </a:r>
          </a:p>
          <a:p>
            <a:endParaRPr lang="de-DE" sz="1600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pic>
        <p:nvPicPr>
          <p:cNvPr id="4" name="Grafik 3" descr="Ein Bild, das Menschliches Gesicht, Person, Lächeln, Kleidung enthält.&#10;&#10;Automatisch generierte Beschreibung">
            <a:extLst>
              <a:ext uri="{FF2B5EF4-FFF2-40B4-BE49-F238E27FC236}">
                <a16:creationId xmlns:a16="http://schemas.microsoft.com/office/drawing/2014/main" id="{B4D66E32-2E56-06B7-808E-ECF648865B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967" y="1802408"/>
            <a:ext cx="1823764" cy="237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726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54F540-8F98-45C2-832B-766862C215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/>
              <a:t>Introduction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the </a:t>
            </a:r>
            <a:br>
              <a:rPr lang="de-DE" dirty="0"/>
            </a:br>
            <a:r>
              <a:rPr lang="de-DE" dirty="0"/>
              <a:t>GESIS Data Services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AFBC06C-7F2A-4753-B05B-BBAB725039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 err="1"/>
              <a:t>Meet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Experts</a:t>
            </a:r>
            <a:r>
              <a:rPr lang="de-DE" sz="900" dirty="0"/>
              <a:t> </a:t>
            </a:r>
            <a:r>
              <a:rPr lang="de-DE" dirty="0"/>
              <a:t> – GESIS online </a:t>
            </a:r>
            <a:r>
              <a:rPr lang="de-DE" dirty="0" err="1"/>
              <a:t>talks</a:t>
            </a:r>
            <a:endParaRPr lang="de-DE" sz="1600" b="1" i="1" dirty="0">
              <a:latin typeface="Source Sans Pro Semibold" panose="020B0503030403020204" pitchFamily="34" charset="77"/>
            </a:endParaRPr>
          </a:p>
          <a:p>
            <a:r>
              <a:rPr lang="en-US" sz="1900" i="1" dirty="0"/>
              <a:t>Data Services, Data Archiving, and Research Data Management</a:t>
            </a:r>
          </a:p>
          <a:p>
            <a:r>
              <a:rPr lang="de-DE" sz="1500" i="1" dirty="0"/>
              <a:t>Oliver Watteler, 28.09.2023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611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FFF8CBD3-0D0D-E732-F753-5D93D24050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3181" y="895739"/>
            <a:ext cx="7745637" cy="5962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573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6EAF65-08FB-452A-8860-59EC9CDEF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375464"/>
            <a:ext cx="3648075" cy="4107072"/>
          </a:xfrm>
        </p:spPr>
        <p:txBody>
          <a:bodyPr/>
          <a:lstStyle/>
          <a:p>
            <a:r>
              <a:rPr lang="de-DE" dirty="0"/>
              <a:t>GESIS Data Services - </a:t>
            </a:r>
            <a:r>
              <a:rPr lang="de-DE" dirty="0" err="1"/>
              <a:t>Overview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7452AB8-265F-2DF3-B5F1-A49C6105A0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0" t="833" r="790" b="1111"/>
          <a:stretch/>
        </p:blipFill>
        <p:spPr>
          <a:xfrm>
            <a:off x="3972583" y="595312"/>
            <a:ext cx="6743042" cy="5769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502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15DBC6-E2B0-0D59-FE77-FC37F19E8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Main </a:t>
            </a:r>
            <a:r>
              <a:rPr lang="de-DE" dirty="0" err="1"/>
              <a:t>aims</a:t>
            </a:r>
            <a:r>
              <a:rPr lang="de-DE" dirty="0"/>
              <a:t> of GESIS Data Services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69C5870-D053-97C3-13DA-35448EFC1D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9166" y="1897808"/>
            <a:ext cx="7899400" cy="245991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Focus: quantitative social science data</a:t>
            </a:r>
          </a:p>
          <a:p>
            <a:r>
              <a:rPr lang="en-US" dirty="0"/>
              <a:t>Support researchers to meet challenges of </a:t>
            </a:r>
            <a:br>
              <a:rPr lang="en-US" dirty="0"/>
            </a:br>
            <a:r>
              <a:rPr lang="en-US" dirty="0"/>
              <a:t>research data management (RDM) and </a:t>
            </a:r>
            <a:br>
              <a:rPr lang="en-US" dirty="0"/>
            </a:br>
            <a:r>
              <a:rPr lang="en-US" dirty="0"/>
              <a:t>requirements of funders:</a:t>
            </a:r>
          </a:p>
          <a:p>
            <a:pPr lvl="1"/>
            <a:r>
              <a:rPr lang="en-US" dirty="0"/>
              <a:t>Offer advice and training on RDM topics</a:t>
            </a:r>
          </a:p>
          <a:p>
            <a:pPr lvl="1"/>
            <a:r>
              <a:rPr lang="en-US" dirty="0"/>
              <a:t>Provide information on RDM online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2200" i="1" dirty="0">
                <a:solidFill>
                  <a:schemeClr val="bg1">
                    <a:lumMod val="65000"/>
                  </a:schemeClr>
                </a:solidFill>
              </a:rPr>
              <a:t>[Presented in separate session]</a:t>
            </a:r>
          </a:p>
        </p:txBody>
      </p:sp>
      <p:pic>
        <p:nvPicPr>
          <p:cNvPr id="5" name="Grafik 4" descr="Ein Bild, das Person, Im Haus, Kleidung, Bürogebäude enthält.&#10;&#10;Automatisch generierte Beschreibung">
            <a:extLst>
              <a:ext uri="{FF2B5EF4-FFF2-40B4-BE49-F238E27FC236}">
                <a16:creationId xmlns:a16="http://schemas.microsoft.com/office/drawing/2014/main" id="{C9FE421B-9E69-BBF0-6EF9-EC73154412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917" y="2319531"/>
            <a:ext cx="2656169" cy="1759712"/>
          </a:xfrm>
          <a:prstGeom prst="rect">
            <a:avLst/>
          </a:prstGeom>
        </p:spPr>
      </p:pic>
      <p:pic>
        <p:nvPicPr>
          <p:cNvPr id="7" name="Grafik 6" descr="Ein Bild, das Schaltung, Farbigkeit, Licht, Kunst enthält.&#10;&#10;Automatisch generierte Beschreibung">
            <a:extLst>
              <a:ext uri="{FF2B5EF4-FFF2-40B4-BE49-F238E27FC236}">
                <a16:creationId xmlns:a16="http://schemas.microsoft.com/office/drawing/2014/main" id="{61B454E1-E6B8-A529-CE77-534048A71B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03" r="2427"/>
          <a:stretch/>
        </p:blipFill>
        <p:spPr>
          <a:xfrm>
            <a:off x="1645923" y="4467368"/>
            <a:ext cx="2656169" cy="1759712"/>
          </a:xfrm>
          <a:prstGeom prst="rect">
            <a:avLst/>
          </a:prstGeom>
        </p:spPr>
      </p:pic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F180036A-AF12-D910-711C-89EE38E1848A}"/>
              </a:ext>
            </a:extLst>
          </p:cNvPr>
          <p:cNvSpPr txBox="1">
            <a:spLocks/>
          </p:cNvSpPr>
          <p:nvPr/>
        </p:nvSpPr>
        <p:spPr>
          <a:xfrm>
            <a:off x="4715420" y="4467368"/>
            <a:ext cx="6138994" cy="192606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Offer services that help researchers </a:t>
            </a:r>
            <a:br>
              <a:rPr lang="en-US" dirty="0"/>
            </a:br>
            <a:r>
              <a:rPr lang="en-US" dirty="0"/>
              <a:t>to make their data Findable, Accessible, </a:t>
            </a:r>
            <a:br>
              <a:rPr lang="en-US" dirty="0"/>
            </a:br>
            <a:r>
              <a:rPr lang="en-US" dirty="0"/>
              <a:t>Inter-Operable, Re-Usable (FAIR):</a:t>
            </a:r>
          </a:p>
          <a:p>
            <a:pPr lvl="1"/>
            <a:r>
              <a:rPr lang="en-US" dirty="0"/>
              <a:t>Choice of three services packages</a:t>
            </a:r>
            <a:br>
              <a:rPr lang="en-US" dirty="0"/>
            </a:br>
            <a:r>
              <a:rPr lang="en-US" dirty="0"/>
              <a:t>Archiving BASIC / PLUS / PREMIUM</a:t>
            </a:r>
          </a:p>
          <a:p>
            <a:pPr lvl="1"/>
            <a:r>
              <a:rPr lang="en-US" dirty="0"/>
              <a:t>How-to Guide with initial instructions </a:t>
            </a:r>
          </a:p>
        </p:txBody>
      </p:sp>
    </p:spTree>
    <p:extLst>
      <p:ext uri="{BB962C8B-B14F-4D97-AF65-F5344CB8AC3E}">
        <p14:creationId xmlns:p14="http://schemas.microsoft.com/office/powerpoint/2010/main" val="2497900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Wasser, Himmel, draußen, Abenddämmerung enthält.&#10;&#10;Automatisch generierte Beschreibung">
            <a:extLst>
              <a:ext uri="{FF2B5EF4-FFF2-40B4-BE49-F238E27FC236}">
                <a16:creationId xmlns:a16="http://schemas.microsoft.com/office/drawing/2014/main" id="{161A768E-5824-139D-566A-0AD02238C1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33"/>
          <a:stretch/>
        </p:blipFill>
        <p:spPr>
          <a:xfrm>
            <a:off x="838199" y="1690688"/>
            <a:ext cx="10144027" cy="475120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3692435-9144-47B8-175C-4E2C5B9B3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Data </a:t>
            </a:r>
            <a:r>
              <a:rPr lang="de-DE" dirty="0" err="1"/>
              <a:t>publication</a:t>
            </a:r>
            <a:r>
              <a:rPr lang="de-DE" dirty="0"/>
              <a:t> </a:t>
            </a:r>
            <a:r>
              <a:rPr lang="de-DE" dirty="0" err="1"/>
              <a:t>how-to</a:t>
            </a:r>
            <a:r>
              <a:rPr lang="de-DE" dirty="0"/>
              <a:t>: initial </a:t>
            </a:r>
            <a:r>
              <a:rPr lang="de-DE" dirty="0" err="1"/>
              <a:t>questions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0605B8F-9E8D-CDB2-14A8-AACEF46928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Do </a:t>
            </a:r>
            <a:r>
              <a:rPr lang="de-DE" dirty="0" err="1"/>
              <a:t>you</a:t>
            </a:r>
            <a:r>
              <a:rPr lang="de-DE" dirty="0"/>
              <a:t> hold the </a:t>
            </a:r>
            <a:r>
              <a:rPr lang="de-DE" dirty="0" err="1"/>
              <a:t>appropriate</a:t>
            </a:r>
            <a:r>
              <a:rPr lang="de-DE" dirty="0"/>
              <a:t> </a:t>
            </a:r>
            <a:r>
              <a:rPr lang="de-DE" dirty="0" err="1"/>
              <a:t>rights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publish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?</a:t>
            </a:r>
          </a:p>
          <a:p>
            <a:pPr lvl="1"/>
            <a:r>
              <a:rPr lang="de-DE" dirty="0"/>
              <a:t>Are </a:t>
            </a:r>
            <a:r>
              <a:rPr lang="de-DE" dirty="0" err="1"/>
              <a:t>there</a:t>
            </a:r>
            <a:r>
              <a:rPr lang="de-DE" dirty="0"/>
              <a:t> </a:t>
            </a:r>
            <a:r>
              <a:rPr lang="de-DE" dirty="0" err="1"/>
              <a:t>any</a:t>
            </a:r>
            <a:r>
              <a:rPr lang="de-DE" dirty="0"/>
              <a:t> legal of </a:t>
            </a:r>
            <a:r>
              <a:rPr lang="de-DE" dirty="0" err="1"/>
              <a:t>ethical</a:t>
            </a:r>
            <a:r>
              <a:rPr lang="de-DE" dirty="0"/>
              <a:t> </a:t>
            </a:r>
            <a:r>
              <a:rPr lang="de-DE" dirty="0" err="1"/>
              <a:t>restrictions</a:t>
            </a:r>
            <a:r>
              <a:rPr lang="de-DE" dirty="0"/>
              <a:t>?</a:t>
            </a:r>
          </a:p>
          <a:p>
            <a:endParaRPr lang="de-DE" dirty="0"/>
          </a:p>
          <a:p>
            <a:r>
              <a:rPr lang="de-DE" dirty="0" err="1"/>
              <a:t>Is</a:t>
            </a:r>
            <a:r>
              <a:rPr lang="de-DE" dirty="0"/>
              <a:t> the </a:t>
            </a:r>
            <a:r>
              <a:rPr lang="de-DE" dirty="0" err="1"/>
              <a:t>data</a:t>
            </a:r>
            <a:r>
              <a:rPr lang="de-DE" dirty="0"/>
              <a:t> in an </a:t>
            </a:r>
            <a:r>
              <a:rPr lang="de-DE" dirty="0" err="1"/>
              <a:t>file</a:t>
            </a:r>
            <a:r>
              <a:rPr lang="de-DE" dirty="0"/>
              <a:t> </a:t>
            </a:r>
            <a:r>
              <a:rPr lang="de-DE" dirty="0" err="1"/>
              <a:t>format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suitable</a:t>
            </a:r>
            <a:r>
              <a:rPr lang="de-DE" dirty="0"/>
              <a:t> for </a:t>
            </a:r>
            <a:r>
              <a:rPr lang="de-DE" dirty="0" err="1"/>
              <a:t>long</a:t>
            </a:r>
            <a:r>
              <a:rPr lang="de-DE" dirty="0"/>
              <a:t>-term </a:t>
            </a:r>
            <a:r>
              <a:rPr lang="de-DE" dirty="0" err="1"/>
              <a:t>preservation</a:t>
            </a:r>
            <a:r>
              <a:rPr lang="de-DE" dirty="0"/>
              <a:t>?</a:t>
            </a:r>
          </a:p>
          <a:p>
            <a:endParaRPr lang="de-DE" dirty="0"/>
          </a:p>
          <a:p>
            <a:r>
              <a:rPr lang="de-DE" dirty="0" err="1"/>
              <a:t>Is</a:t>
            </a:r>
            <a:r>
              <a:rPr lang="de-DE" dirty="0"/>
              <a:t> the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sufficiently</a:t>
            </a:r>
            <a:r>
              <a:rPr lang="de-DE" dirty="0"/>
              <a:t> </a:t>
            </a:r>
            <a:r>
              <a:rPr lang="de-DE" dirty="0" err="1"/>
              <a:t>documented</a:t>
            </a:r>
            <a:r>
              <a:rPr lang="de-DE" dirty="0"/>
              <a:t>?</a:t>
            </a:r>
          </a:p>
          <a:p>
            <a:pPr lvl="1"/>
            <a:r>
              <a:rPr lang="de-DE" dirty="0"/>
              <a:t>Can </a:t>
            </a:r>
            <a:r>
              <a:rPr lang="de-DE" dirty="0" err="1"/>
              <a:t>others</a:t>
            </a:r>
            <a:r>
              <a:rPr lang="de-DE" dirty="0"/>
              <a:t> </a:t>
            </a:r>
            <a:r>
              <a:rPr lang="de-DE" dirty="0" err="1"/>
              <a:t>understand</a:t>
            </a:r>
            <a:r>
              <a:rPr lang="de-DE" dirty="0"/>
              <a:t> </a:t>
            </a:r>
            <a:r>
              <a:rPr lang="de-DE" dirty="0" err="1"/>
              <a:t>how</a:t>
            </a:r>
            <a:r>
              <a:rPr lang="de-DE" dirty="0"/>
              <a:t> the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came</a:t>
            </a:r>
            <a:r>
              <a:rPr lang="de-DE" dirty="0"/>
              <a:t> </a:t>
            </a:r>
            <a:r>
              <a:rPr lang="de-DE" dirty="0" err="1"/>
              <a:t>about</a:t>
            </a:r>
            <a:r>
              <a:rPr lang="de-DE" dirty="0"/>
              <a:t>?</a:t>
            </a:r>
          </a:p>
          <a:p>
            <a:endParaRPr lang="de-DE" dirty="0"/>
          </a:p>
          <a:p>
            <a:r>
              <a:rPr lang="de-DE" dirty="0" err="1"/>
              <a:t>Is</a:t>
            </a:r>
            <a:r>
              <a:rPr lang="de-DE" dirty="0"/>
              <a:t> the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itself</a:t>
            </a:r>
            <a:r>
              <a:rPr lang="de-DE" dirty="0"/>
              <a:t> „clean“ and </a:t>
            </a:r>
            <a:r>
              <a:rPr lang="de-DE" dirty="0" err="1"/>
              <a:t>understandable</a:t>
            </a:r>
            <a:r>
              <a:rPr lang="de-DE" dirty="0"/>
              <a:t>?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BA7BBBF5-7F98-0B92-6657-452188925615}"/>
              </a:ext>
            </a:extLst>
          </p:cNvPr>
          <p:cNvSpPr txBox="1"/>
          <p:nvPr/>
        </p:nvSpPr>
        <p:spPr>
          <a:xfrm>
            <a:off x="9929537" y="1787097"/>
            <a:ext cx="8471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b="1" dirty="0"/>
              <a:t>§</a:t>
            </a:r>
          </a:p>
        </p:txBody>
      </p:sp>
      <p:pic>
        <p:nvPicPr>
          <p:cNvPr id="10" name="Grafik 9" descr="Abakus mit einfarbiger Füllung">
            <a:extLst>
              <a:ext uri="{FF2B5EF4-FFF2-40B4-BE49-F238E27FC236}">
                <a16:creationId xmlns:a16="http://schemas.microsoft.com/office/drawing/2014/main" id="{81E27954-7D36-5A3E-4599-65127100DA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28768" y="3048498"/>
            <a:ext cx="914400" cy="914400"/>
          </a:xfrm>
          <a:prstGeom prst="rect">
            <a:avLst/>
          </a:prstGeom>
        </p:spPr>
      </p:pic>
      <p:pic>
        <p:nvPicPr>
          <p:cNvPr id="13" name="Grafik 12" descr="Klemmbrett mit einfarbiger Füllung">
            <a:extLst>
              <a:ext uri="{FF2B5EF4-FFF2-40B4-BE49-F238E27FC236}">
                <a16:creationId xmlns:a16="http://schemas.microsoft.com/office/drawing/2014/main" id="{5C4C8A83-BA5F-B138-34CC-A9060B92F0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28768" y="4254309"/>
            <a:ext cx="914400" cy="914400"/>
          </a:xfrm>
          <a:prstGeom prst="rect">
            <a:avLst/>
          </a:prstGeom>
        </p:spPr>
      </p:pic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C8AD95F5-A19A-A64A-8E31-CA8852D9F7E2}"/>
              </a:ext>
            </a:extLst>
          </p:cNvPr>
          <p:cNvGrpSpPr/>
          <p:nvPr/>
        </p:nvGrpSpPr>
        <p:grpSpPr>
          <a:xfrm>
            <a:off x="9809486" y="5380478"/>
            <a:ext cx="1029543" cy="835013"/>
            <a:chOff x="9015137" y="4778977"/>
            <a:chExt cx="1371600" cy="1010809"/>
          </a:xfrm>
        </p:grpSpPr>
        <p:pic>
          <p:nvPicPr>
            <p:cNvPr id="15" name="Grafik 14" descr="Server mit einfarbiger Füllung">
              <a:extLst>
                <a:ext uri="{FF2B5EF4-FFF2-40B4-BE49-F238E27FC236}">
                  <a16:creationId xmlns:a16="http://schemas.microsoft.com/office/drawing/2014/main" id="{20A112E3-3483-1667-5840-5070812B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015137" y="4875386"/>
              <a:ext cx="914400" cy="914400"/>
            </a:xfrm>
            <a:prstGeom prst="rect">
              <a:avLst/>
            </a:prstGeom>
          </p:spPr>
        </p:pic>
        <p:pic>
          <p:nvPicPr>
            <p:cNvPr id="18" name="Grafik 17" descr="Großer Pinsel mit einfarbiger Füllung">
              <a:extLst>
                <a:ext uri="{FF2B5EF4-FFF2-40B4-BE49-F238E27FC236}">
                  <a16:creationId xmlns:a16="http://schemas.microsoft.com/office/drawing/2014/main" id="{CDFAAAB6-43DE-C937-BEA6-E1B2D3D3FCC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9472337" y="4778977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85116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E95813-B1FF-E835-38D8-90E95CE47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Three</a:t>
            </a:r>
            <a:r>
              <a:rPr lang="de-DE" dirty="0"/>
              <a:t> Service Packages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50663D4-86B4-DA97-B594-D6F9716C64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 err="1"/>
              <a:t>Archiving</a:t>
            </a:r>
            <a:r>
              <a:rPr lang="de-DE" dirty="0"/>
              <a:t> BASIC</a:t>
            </a:r>
          </a:p>
          <a:p>
            <a:pPr lvl="1"/>
            <a:r>
              <a:rPr lang="de-DE" dirty="0"/>
              <a:t>„</a:t>
            </a:r>
            <a:r>
              <a:rPr lang="de-DE" dirty="0" err="1"/>
              <a:t>Self</a:t>
            </a:r>
            <a:r>
              <a:rPr lang="de-DE" dirty="0"/>
              <a:t> </a:t>
            </a:r>
            <a:r>
              <a:rPr lang="de-DE" dirty="0" err="1"/>
              <a:t>service</a:t>
            </a:r>
            <a:r>
              <a:rPr lang="de-DE" dirty="0"/>
              <a:t>“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publication</a:t>
            </a:r>
            <a:r>
              <a:rPr lang="de-DE" dirty="0"/>
              <a:t> - </a:t>
            </a:r>
            <a:r>
              <a:rPr lang="de-DE" dirty="0" err="1"/>
              <a:t>free</a:t>
            </a:r>
            <a:r>
              <a:rPr lang="de-DE" dirty="0"/>
              <a:t> of </a:t>
            </a:r>
            <a:r>
              <a:rPr lang="de-DE" dirty="0" err="1"/>
              <a:t>charge</a:t>
            </a:r>
            <a:endParaRPr lang="de-DE" dirty="0"/>
          </a:p>
          <a:p>
            <a:r>
              <a:rPr lang="de-DE" dirty="0" err="1"/>
              <a:t>Archiving</a:t>
            </a:r>
            <a:r>
              <a:rPr lang="de-DE" dirty="0"/>
              <a:t> PLUS</a:t>
            </a:r>
          </a:p>
          <a:p>
            <a:pPr lvl="1"/>
            <a:r>
              <a:rPr lang="de-DE" dirty="0"/>
              <a:t>Standard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publication</a:t>
            </a:r>
            <a:r>
              <a:rPr lang="de-DE" dirty="0"/>
              <a:t> - </a:t>
            </a:r>
            <a:r>
              <a:rPr lang="de-DE" dirty="0" err="1"/>
              <a:t>fixed</a:t>
            </a:r>
            <a:r>
              <a:rPr lang="de-DE" dirty="0"/>
              <a:t> </a:t>
            </a:r>
            <a:r>
              <a:rPr lang="de-DE" dirty="0" err="1"/>
              <a:t>price</a:t>
            </a:r>
            <a:endParaRPr lang="de-DE" dirty="0"/>
          </a:p>
          <a:p>
            <a:r>
              <a:rPr lang="de-DE" dirty="0" err="1"/>
              <a:t>Archiving</a:t>
            </a:r>
            <a:r>
              <a:rPr lang="de-DE" dirty="0"/>
              <a:t> PREMIUM</a:t>
            </a:r>
          </a:p>
          <a:p>
            <a:pPr lvl="1"/>
            <a:r>
              <a:rPr lang="de-DE" dirty="0" err="1"/>
              <a:t>Archiving</a:t>
            </a:r>
            <a:r>
              <a:rPr lang="de-DE" dirty="0"/>
              <a:t> PLUS </a:t>
            </a:r>
            <a:r>
              <a:rPr lang="de-DE" dirty="0" err="1"/>
              <a:t>with</a:t>
            </a:r>
            <a:r>
              <a:rPr lang="de-DE" dirty="0"/>
              <a:t> extensive </a:t>
            </a:r>
            <a:r>
              <a:rPr lang="de-DE" dirty="0" err="1"/>
              <a:t>quality</a:t>
            </a:r>
            <a:r>
              <a:rPr lang="de-DE" dirty="0"/>
              <a:t> </a:t>
            </a:r>
            <a:r>
              <a:rPr lang="de-DE" dirty="0" err="1"/>
              <a:t>assurance</a:t>
            </a:r>
            <a:r>
              <a:rPr lang="de-DE" dirty="0"/>
              <a:t> and </a:t>
            </a:r>
            <a:br>
              <a:rPr lang="de-DE" dirty="0"/>
            </a:br>
            <a:r>
              <a:rPr lang="de-DE" dirty="0" err="1"/>
              <a:t>documentation</a:t>
            </a:r>
            <a:r>
              <a:rPr lang="de-DE" dirty="0"/>
              <a:t> on variable </a:t>
            </a:r>
            <a:r>
              <a:rPr lang="de-DE" dirty="0" err="1"/>
              <a:t>level</a:t>
            </a:r>
            <a:r>
              <a:rPr lang="de-DE" dirty="0"/>
              <a:t> – </a:t>
            </a:r>
            <a:r>
              <a:rPr lang="de-DE" dirty="0" err="1"/>
              <a:t>price</a:t>
            </a:r>
            <a:r>
              <a:rPr lang="de-DE" dirty="0"/>
              <a:t> on </a:t>
            </a:r>
            <a:r>
              <a:rPr lang="de-DE" dirty="0" err="1"/>
              <a:t>demand</a:t>
            </a:r>
            <a:endParaRPr lang="de-DE" dirty="0"/>
          </a:p>
          <a:p>
            <a:r>
              <a:rPr lang="de-DE" dirty="0"/>
              <a:t>Packages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built</a:t>
            </a:r>
            <a:r>
              <a:rPr lang="de-DE" dirty="0"/>
              <a:t> on </a:t>
            </a:r>
            <a:r>
              <a:rPr lang="de-DE" dirty="0" err="1"/>
              <a:t>each</a:t>
            </a:r>
            <a:r>
              <a:rPr lang="de-DE" dirty="0"/>
              <a:t> </a:t>
            </a:r>
            <a:r>
              <a:rPr lang="de-DE" dirty="0" err="1"/>
              <a:t>other</a:t>
            </a:r>
            <a:endParaRPr lang="de-DE" dirty="0"/>
          </a:p>
          <a:p>
            <a:pPr lvl="1"/>
            <a:endParaRPr lang="de-DE" dirty="0"/>
          </a:p>
          <a:p>
            <a:pPr marL="457200" lvl="1" indent="0">
              <a:buNone/>
            </a:pPr>
            <a:r>
              <a:rPr lang="de-DE" sz="2000" i="1" dirty="0">
                <a:solidFill>
                  <a:schemeClr val="bg1">
                    <a:lumMod val="50000"/>
                  </a:schemeClr>
                </a:solidFill>
              </a:rPr>
              <a:t>[On-site </a:t>
            </a:r>
            <a:r>
              <a:rPr lang="de-DE" sz="2000" i="1" dirty="0" err="1">
                <a:solidFill>
                  <a:schemeClr val="bg1">
                    <a:lumMod val="50000"/>
                  </a:schemeClr>
                </a:solidFill>
              </a:rPr>
              <a:t>access</a:t>
            </a:r>
            <a:r>
              <a:rPr lang="de-DE" sz="2000" i="1" dirty="0">
                <a:solidFill>
                  <a:schemeClr val="bg1">
                    <a:lumMod val="50000"/>
                  </a:schemeClr>
                </a:solidFill>
              </a:rPr>
              <a:t> via Secure Data Center </a:t>
            </a:r>
            <a:r>
              <a:rPr lang="de-DE" sz="2000" i="1" dirty="0" err="1">
                <a:solidFill>
                  <a:schemeClr val="bg1">
                    <a:lumMod val="50000"/>
                  </a:schemeClr>
                </a:solidFill>
              </a:rPr>
              <a:t>as</a:t>
            </a:r>
            <a:r>
              <a:rPr lang="de-DE" sz="20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2000" i="1" dirty="0" err="1">
                <a:solidFill>
                  <a:schemeClr val="bg1">
                    <a:lumMod val="50000"/>
                  </a:schemeClr>
                </a:solidFill>
              </a:rPr>
              <a:t>special</a:t>
            </a:r>
            <a:r>
              <a:rPr lang="de-DE" sz="2000" i="1" dirty="0">
                <a:solidFill>
                  <a:schemeClr val="bg1">
                    <a:lumMod val="50000"/>
                  </a:schemeClr>
                </a:solidFill>
              </a:rPr>
              <a:t> for </a:t>
            </a:r>
            <a:r>
              <a:rPr lang="de-DE" sz="2000" i="1" dirty="0" err="1">
                <a:solidFill>
                  <a:schemeClr val="bg1">
                    <a:lumMod val="50000"/>
                  </a:schemeClr>
                </a:solidFill>
              </a:rPr>
              <a:t>cost</a:t>
            </a:r>
            <a:r>
              <a:rPr lang="de-DE" sz="20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2000" i="1" dirty="0" err="1">
                <a:solidFill>
                  <a:schemeClr val="bg1">
                    <a:lumMod val="50000"/>
                  </a:schemeClr>
                </a:solidFill>
              </a:rPr>
              <a:t>service</a:t>
            </a:r>
            <a:r>
              <a:rPr lang="de-DE" sz="20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br>
              <a:rPr lang="de-DE" sz="2000" i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de-DE" sz="2000" i="1" dirty="0">
                <a:solidFill>
                  <a:schemeClr val="bg1">
                    <a:lumMod val="50000"/>
                  </a:schemeClr>
                </a:solidFill>
              </a:rPr>
              <a:t>– </a:t>
            </a:r>
            <a:r>
              <a:rPr lang="de-DE" sz="2000" i="1" dirty="0" err="1">
                <a:solidFill>
                  <a:schemeClr val="bg1">
                    <a:lumMod val="50000"/>
                  </a:schemeClr>
                </a:solidFill>
              </a:rPr>
              <a:t>part</a:t>
            </a:r>
            <a:r>
              <a:rPr lang="de-DE" sz="2000" i="1" dirty="0">
                <a:solidFill>
                  <a:schemeClr val="bg1">
                    <a:lumMod val="50000"/>
                  </a:schemeClr>
                </a:solidFill>
              </a:rPr>
              <a:t> of separate </a:t>
            </a:r>
            <a:r>
              <a:rPr lang="de-DE" sz="2000" i="1" dirty="0" err="1">
                <a:solidFill>
                  <a:schemeClr val="bg1">
                    <a:lumMod val="50000"/>
                  </a:schemeClr>
                </a:solidFill>
              </a:rPr>
              <a:t>presentation</a:t>
            </a:r>
            <a:r>
              <a:rPr lang="de-DE" sz="2000" i="1" dirty="0">
                <a:solidFill>
                  <a:schemeClr val="bg1">
                    <a:lumMod val="50000"/>
                  </a:schemeClr>
                </a:solidFill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681550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GESIS CD">
      <a:dk1>
        <a:sysClr val="windowText" lastClr="000000"/>
      </a:dk1>
      <a:lt1>
        <a:sysClr val="window" lastClr="FFFFFF"/>
      </a:lt1>
      <a:dk2>
        <a:srgbClr val="A5B6C7"/>
      </a:dk2>
      <a:lt2>
        <a:srgbClr val="E7E6E6"/>
      </a:lt2>
      <a:accent1>
        <a:srgbClr val="58748F"/>
      </a:accent1>
      <a:accent2>
        <a:srgbClr val="FF6100"/>
      </a:accent2>
      <a:accent3>
        <a:srgbClr val="EDEDED"/>
      </a:accent3>
      <a:accent4>
        <a:srgbClr val="8D191D"/>
      </a:accent4>
      <a:accent5>
        <a:srgbClr val="FBBB21"/>
      </a:accent5>
      <a:accent6>
        <a:srgbClr val="00ABA0"/>
      </a:accent6>
      <a:hlink>
        <a:srgbClr val="58748F"/>
      </a:hlink>
      <a:folHlink>
        <a:srgbClr val="451843"/>
      </a:folHlink>
    </a:clrScheme>
    <a:fontScheme name="Benutzerdefiniert 1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8ec5f598-09a5-4f4d-8ba3-f8504e05b148">GESISDOC-1918495439-1</_dlc_DocId>
    <_dlc_DocIdUrl xmlns="8ec5f598-09a5-4f4d-8ba3-f8504e05b148">
      <Url>https://intranet.gesis.intra/AGs/Meet-the-Expert/_layouts/15/DocIdRedir.aspx?ID=GESISDOC-1918495439-1</Url>
      <Description>GESISDOC-1918495439-1</Description>
    </_dlc_DocIdUrl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AF902F20FD56498216E7FFB1A87F35" ma:contentTypeVersion="1" ma:contentTypeDescription="Create a new document." ma:contentTypeScope="" ma:versionID="674bdb88912843ab9012e46296b50969">
  <xsd:schema xmlns:xsd="http://www.w3.org/2001/XMLSchema" xmlns:xs="http://www.w3.org/2001/XMLSchema" xmlns:p="http://schemas.microsoft.com/office/2006/metadata/properties" xmlns:ns1="http://schemas.microsoft.com/sharepoint/v3" xmlns:ns2="8ec5f598-09a5-4f4d-8ba3-f8504e05b148" targetNamespace="http://schemas.microsoft.com/office/2006/metadata/properties" ma:root="true" ma:fieldsID="2ef2e90e480b2bbcc9ef0a08a2b55e59" ns1:_="" ns2:_="">
    <xsd:import namespace="http://schemas.microsoft.com/sharepoint/v3"/>
    <xsd:import namespace="8ec5f598-09a5-4f4d-8ba3-f8504e05b14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c5f598-09a5-4f4d-8ba3-f8504e05b14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16FD4ECD-6739-4EC6-BD04-2DC160011FB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B51E7A7-3256-4730-BBBE-310AA17A7A5D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sharepoint/v3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8ec5f598-09a5-4f4d-8ba3-f8504e05b148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6759B94-90BB-4265-8B86-AD77C76BB0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ec5f598-09a5-4f4d-8ba3-f8504e05b14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5175D145-F8F4-43B6-858F-BEEDE9CE9C28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865</Words>
  <Application>Microsoft Office PowerPoint</Application>
  <PresentationFormat>Breitbild</PresentationFormat>
  <Paragraphs>152</Paragraphs>
  <Slides>17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32" baseType="lpstr">
      <vt:lpstr>Source Code Pro Black</vt:lpstr>
      <vt:lpstr>Source Serif Pro Semibold</vt:lpstr>
      <vt:lpstr>Source Serif Pro Black</vt:lpstr>
      <vt:lpstr>Source Sans Pro Light</vt:lpstr>
      <vt:lpstr>Source Serif Pro Light</vt:lpstr>
      <vt:lpstr>Source Sans Pro</vt:lpstr>
      <vt:lpstr>Source Code Pro Semibold</vt:lpstr>
      <vt:lpstr>Source Sans Pro Black</vt:lpstr>
      <vt:lpstr>Arial</vt:lpstr>
      <vt:lpstr>Calibri</vt:lpstr>
      <vt:lpstr>Source Code Pro Light</vt:lpstr>
      <vt:lpstr>Source Serif Pro</vt:lpstr>
      <vt:lpstr>Source Code Pro</vt:lpstr>
      <vt:lpstr>Source Sans Pro Semibold</vt:lpstr>
      <vt:lpstr>Office</vt:lpstr>
      <vt:lpstr>Introduction to the  GESIS Data Services</vt:lpstr>
      <vt:lpstr>Logistics: Information prior to the talk</vt:lpstr>
      <vt:lpstr>Speaker</vt:lpstr>
      <vt:lpstr>Introduction to the  GESIS Data Services</vt:lpstr>
      <vt:lpstr>PowerPoint-Präsentation</vt:lpstr>
      <vt:lpstr>GESIS Data Services - Overview</vt:lpstr>
      <vt:lpstr>Main aims of GESIS Data Services</vt:lpstr>
      <vt:lpstr>Data publication how-to: initial questions</vt:lpstr>
      <vt:lpstr>Three Service Packages</vt:lpstr>
      <vt:lpstr>Archiving BASIC</vt:lpstr>
      <vt:lpstr>Archiving PLUS</vt:lpstr>
      <vt:lpstr>Archiving PREMIUM</vt:lpstr>
      <vt:lpstr>Three Service Packages - Overview</vt:lpstr>
      <vt:lpstr>Recommendations</vt:lpstr>
      <vt:lpstr>Expert contact &amp; GESIS consulting</vt:lpstr>
      <vt:lpstr>Upcoming talks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GESIS Standardvorlage 16:9 en</dc:title>
  <dc:creator>Heuser, Holger</dc:creator>
  <cp:lastModifiedBy>Neuert, Cornelia</cp:lastModifiedBy>
  <cp:revision>31</cp:revision>
  <dcterms:created xsi:type="dcterms:W3CDTF">2022-07-15T06:22:49Z</dcterms:created>
  <dcterms:modified xsi:type="dcterms:W3CDTF">2023-09-29T09:06:32Z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0x01010080AF902F20FD56498216E7FFB1A87F35</vt:lpwstr>
  </property>
  <property fmtid="{D5CDD505-2E9C-101B-9397-08002B2CF9AE}" pid="3" name="_dlc_DocIdItemGuid">
    <vt:lpwstr>ed388c5d-9bb7-461b-b67b-bf16f664b426</vt:lpwstr>
  </property>
</Properties>
</file>