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0"/>
  </p:notesMasterIdLst>
  <p:handoutMasterIdLst>
    <p:handoutMasterId r:id="rId21"/>
  </p:handoutMasterIdLst>
  <p:sldIdLst>
    <p:sldId id="329" r:id="rId6"/>
    <p:sldId id="340" r:id="rId7"/>
    <p:sldId id="368" r:id="rId8"/>
    <p:sldId id="369" r:id="rId9"/>
    <p:sldId id="370" r:id="rId10"/>
    <p:sldId id="371" r:id="rId11"/>
    <p:sldId id="372" r:id="rId12"/>
    <p:sldId id="373" r:id="rId13"/>
    <p:sldId id="375" r:id="rId14"/>
    <p:sldId id="377" r:id="rId15"/>
    <p:sldId id="378" r:id="rId16"/>
    <p:sldId id="379" r:id="rId17"/>
    <p:sldId id="380" r:id="rId18"/>
    <p:sldId id="343" r:id="rId19"/>
  </p:sldIdLst>
  <p:sldSz cx="12192000" cy="6858000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79" userDrawn="1">
          <p15:clr>
            <a:srgbClr val="A4A3A4"/>
          </p15:clr>
        </p15:guide>
        <p15:guide id="2" pos="41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ollerbach, Kerstin" initials="hollerba" lastIdx="15" clrIdx="0"/>
  <p:cmAuthor id="1" name="Heuser, Holger" initials="hr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6400"/>
    <a:srgbClr val="EAECEE"/>
    <a:srgbClr val="FFEAE7"/>
    <a:srgbClr val="58748F"/>
    <a:srgbClr val="FF6100"/>
    <a:srgbClr val="FFFFFF"/>
    <a:srgbClr val="FF924F"/>
    <a:srgbClr val="FF9859"/>
    <a:srgbClr val="FFB7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3" autoAdjust="0"/>
    <p:restoredTop sz="88646" autoAdjust="0"/>
  </p:normalViewPr>
  <p:slideViewPr>
    <p:cSldViewPr>
      <p:cViewPr varScale="1">
        <p:scale>
          <a:sx n="101" d="100"/>
          <a:sy n="101" d="100"/>
        </p:scale>
        <p:origin x="942" y="102"/>
      </p:cViewPr>
      <p:guideLst>
        <p:guide orient="horz" pos="1979"/>
        <p:guide pos="4112"/>
      </p:guideLst>
    </p:cSldViewPr>
  </p:slideViewPr>
  <p:outlineViewPr>
    <p:cViewPr>
      <p:scale>
        <a:sx n="33" d="100"/>
        <a:sy n="33" d="100"/>
      </p:scale>
      <p:origin x="0" y="-800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3029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forr, Klaus" userId="ec59ba6e-8d8c-4f35-b342-5e97e9a6c8de" providerId="ADAL" clId="{1D514E97-BFBB-4C20-BCAC-6732306553D9}"/>
    <pc:docChg chg="custSel modSld">
      <pc:chgData name="Pforr, Klaus" userId="ec59ba6e-8d8c-4f35-b342-5e97e9a6c8de" providerId="ADAL" clId="{1D514E97-BFBB-4C20-BCAC-6732306553D9}" dt="2024-03-28T17:02:31.101" v="2" actId="20577"/>
      <pc:docMkLst>
        <pc:docMk/>
      </pc:docMkLst>
      <pc:sldChg chg="modSp mod">
        <pc:chgData name="Pforr, Klaus" userId="ec59ba6e-8d8c-4f35-b342-5e97e9a6c8de" providerId="ADAL" clId="{1D514E97-BFBB-4C20-BCAC-6732306553D9}" dt="2024-03-28T17:02:31.101" v="2" actId="20577"/>
        <pc:sldMkLst>
          <pc:docMk/>
          <pc:sldMk cId="3051550004" sldId="329"/>
        </pc:sldMkLst>
        <pc:spChg chg="mod">
          <ac:chgData name="Pforr, Klaus" userId="ec59ba6e-8d8c-4f35-b342-5e97e9a6c8de" providerId="ADAL" clId="{1D514E97-BFBB-4C20-BCAC-6732306553D9}" dt="2024-03-28T17:02:31.101" v="2" actId="20577"/>
          <ac:spMkLst>
            <pc:docMk/>
            <pc:sldMk cId="3051550004" sldId="329"/>
            <ac:spMk id="6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>
              <a:latin typeface="Source Sans Pro" panose="020B0503030403020204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de-DE" dirty="0">
              <a:latin typeface="Source Sans Pro" panose="020B0503030403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>
              <a:latin typeface="Source Sans Pro" panose="020B050303040302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2CD4C7-C774-42D5-9E58-119FD3177B58}" type="slidenum">
              <a:rPr lang="de-DE" smtClean="0">
                <a:latin typeface="Source Sans Pro" panose="020B0503030403020204" pitchFamily="34" charset="0"/>
              </a:rPr>
              <a:t>‹Nr.›</a:t>
            </a:fld>
            <a:endParaRPr lang="de-DE" dirty="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27261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363" cy="511731"/>
          </a:xfrm>
          <a:prstGeom prst="rect">
            <a:avLst/>
          </a:prstGeom>
        </p:spPr>
        <p:txBody>
          <a:bodyPr vert="horz" lIns="99039" tIns="49520" rIns="99039" bIns="49520" rtlCol="0"/>
          <a:lstStyle>
            <a:lvl1pPr algn="l">
              <a:defRPr sz="1300">
                <a:latin typeface="Source Sans Pro" panose="020B0503030403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1"/>
            <a:ext cx="3076363" cy="511731"/>
          </a:xfrm>
          <a:prstGeom prst="rect">
            <a:avLst/>
          </a:prstGeom>
        </p:spPr>
        <p:txBody>
          <a:bodyPr vert="horz" lIns="99039" tIns="49520" rIns="99039" bIns="49520" rtlCol="0"/>
          <a:lstStyle>
            <a:lvl1pPr algn="r">
              <a:defRPr sz="1300">
                <a:latin typeface="Source Sans Pro" panose="020B0503030403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9" tIns="49520" rIns="99039" bIns="495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39" tIns="49520" rIns="99039" bIns="4952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1731"/>
          </a:xfrm>
          <a:prstGeom prst="rect">
            <a:avLst/>
          </a:prstGeom>
        </p:spPr>
        <p:txBody>
          <a:bodyPr vert="horz" lIns="99039" tIns="49520" rIns="99039" bIns="49520" rtlCol="0" anchor="b"/>
          <a:lstStyle>
            <a:lvl1pPr algn="l">
              <a:defRPr sz="1300">
                <a:latin typeface="Source Sans Pro" panose="020B0503030403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1731"/>
          </a:xfrm>
          <a:prstGeom prst="rect">
            <a:avLst/>
          </a:prstGeom>
        </p:spPr>
        <p:txBody>
          <a:bodyPr vert="horz" lIns="99039" tIns="49520" rIns="99039" bIns="49520" rtlCol="0" anchor="b"/>
          <a:lstStyle>
            <a:lvl1pPr algn="r">
              <a:defRPr sz="1300">
                <a:latin typeface="Source Sans Pro" panose="020B0503030403020204" pitchFamily="34" charset="0"/>
              </a:defRPr>
            </a:lvl1pPr>
          </a:lstStyle>
          <a:p>
            <a:fld id="{BF63E930-8F88-4EE0-A623-E2193C3967E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769255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Source Sans Pro" panose="020B0503030403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ource Sans Pro" panose="020B0503030403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ource Sans Pro" panose="020B0503030403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ource Sans Pro" panose="020B0503030403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ource Sans Pro" panose="020B0503030403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3E930-8F88-4EE0-A623-E2193C3967E3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9790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3E930-8F88-4EE0-A623-E2193C3967E3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83180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3E930-8F88-4EE0-A623-E2193C3967E3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45300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3E930-8F88-4EE0-A623-E2193C3967E3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26518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3E930-8F88-4EE0-A623-E2193C3967E3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50649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3E930-8F88-4EE0-A623-E2193C3967E3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8230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3E930-8F88-4EE0-A623-E2193C3967E3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4114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3E930-8F88-4EE0-A623-E2193C3967E3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4358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3E930-8F88-4EE0-A623-E2193C3967E3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2594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3E930-8F88-4EE0-A623-E2193C3967E3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2811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3E930-8F88-4EE0-A623-E2193C3967E3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2839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3E930-8F88-4EE0-A623-E2193C3967E3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0547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3E930-8F88-4EE0-A623-E2193C3967E3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9595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3E930-8F88-4EE0-A623-E2193C3967E3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1773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2217242"/>
            <a:ext cx="12192000" cy="1289957"/>
          </a:xfrm>
          <a:prstGeom prst="rect">
            <a:avLst/>
          </a:prstGeom>
          <a:solidFill>
            <a:srgbClr val="C6D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latin typeface="Source Sans Pro" panose="020B0503030403020204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242" y="6104005"/>
            <a:ext cx="666248" cy="528556"/>
          </a:xfrm>
          <a:prstGeom prst="rect">
            <a:avLst/>
          </a:prstGeom>
        </p:spPr>
      </p:pic>
      <p:sp>
        <p:nvSpPr>
          <p:cNvPr id="8" name="Rechteck 7"/>
          <p:cNvSpPr/>
          <p:nvPr userDrawn="1"/>
        </p:nvSpPr>
        <p:spPr>
          <a:xfrm>
            <a:off x="0" y="3507198"/>
            <a:ext cx="12192000" cy="1289957"/>
          </a:xfrm>
          <a:prstGeom prst="rect">
            <a:avLst/>
          </a:prstGeom>
          <a:solidFill>
            <a:srgbClr val="587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latin typeface="Source Sans Pro" panose="020B0503030403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327916" y="2269961"/>
            <a:ext cx="6528725" cy="1152129"/>
          </a:xfrm>
        </p:spPr>
        <p:txBody>
          <a:bodyPr>
            <a:noAutofit/>
          </a:bodyPr>
          <a:lstStyle>
            <a:lvl1pPr algn="l">
              <a:defRPr sz="3200" b="0">
                <a:solidFill>
                  <a:srgbClr val="58748F"/>
                </a:solidFill>
              </a:defRPr>
            </a:lvl1pPr>
          </a:lstStyle>
          <a:p>
            <a:r>
              <a:rPr lang="en-US" dirty="0"/>
              <a:t>Edit title master format by clicking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327916" y="3638111"/>
            <a:ext cx="6528725" cy="108012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Edit the format template of the subtitle master by clicking on it.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5865" b="25865"/>
          <a:stretch/>
        </p:blipFill>
        <p:spPr>
          <a:xfrm>
            <a:off x="1149369" y="548680"/>
            <a:ext cx="2676368" cy="47198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B819C69-EE22-4C24-83EA-61CE32A156D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2734" y="2217035"/>
            <a:ext cx="3300976" cy="258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435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5865" b="25865"/>
          <a:stretch/>
        </p:blipFill>
        <p:spPr>
          <a:xfrm>
            <a:off x="1176680" y="476253"/>
            <a:ext cx="1665421" cy="293701"/>
          </a:xfrm>
          <a:prstGeom prst="rect">
            <a:avLst/>
          </a:prstGeom>
        </p:spPr>
      </p:pic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770464AA-DEA3-60CB-F462-932179D0E37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63833" y="1825625"/>
            <a:ext cx="10489969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r>
              <a:rPr lang="de-DE" dirty="0"/>
              <a:t> </a:t>
            </a:r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r>
              <a:rPr lang="de-DE" dirty="0"/>
              <a:t> </a:t>
            </a:r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 </a:t>
            </a:r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 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FFADE633-15E6-867A-816D-8A7C3AEC28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3833" y="931656"/>
            <a:ext cx="10489969" cy="75903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Edit Master Title Format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8D1D60F9-5021-150C-F41C-F1566756605D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200" dirty="0">
              <a:solidFill>
                <a:prstClr val="black">
                  <a:tint val="75000"/>
                </a:prstClr>
              </a:solidFill>
              <a:latin typeface="Source Sans Pro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8C30ACD-3125-0314-ADF5-291D2ECF82B5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200" dirty="0">
              <a:solidFill>
                <a:prstClr val="black">
                  <a:tint val="75000"/>
                </a:prstClr>
              </a:solidFill>
              <a:latin typeface="Source Sans Pro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060864E-FD47-B247-9B3F-13DAB35E95AE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4EACE7-85A1-4CEC-91E8-678AA3DC437B}" type="slidenum">
              <a:rPr lang="de-DE" sz="1200" smtClean="0">
                <a:solidFill>
                  <a:prstClr val="black">
                    <a:tint val="75000"/>
                  </a:prstClr>
                </a:solidFill>
                <a:latin typeface="Source Sans Pro"/>
              </a:rPr>
              <a:pPr/>
              <a:t>‹Nr.›</a:t>
            </a:fld>
            <a:endParaRPr lang="de-DE" sz="1200">
              <a:solidFill>
                <a:prstClr val="black">
                  <a:tint val="75000"/>
                </a:prstClr>
              </a:solidFill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364292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2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912286" y="908050"/>
            <a:ext cx="10367433" cy="509588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Title</a:t>
            </a:r>
          </a:p>
        </p:txBody>
      </p:sp>
      <p:sp>
        <p:nvSpPr>
          <p:cNvPr id="6" name="Inhaltsplatzhalter 2"/>
          <p:cNvSpPr>
            <a:spLocks noGrp="1"/>
          </p:cNvSpPr>
          <p:nvPr>
            <p:ph idx="1" hasCustomPrompt="1"/>
          </p:nvPr>
        </p:nvSpPr>
        <p:spPr>
          <a:xfrm>
            <a:off x="911428" y="1628800"/>
            <a:ext cx="4992553" cy="4752528"/>
          </a:xfrm>
        </p:spPr>
        <p:txBody>
          <a:bodyPr/>
          <a:lstStyle>
            <a:lvl1pPr marL="342900" indent="-342900">
              <a:buClr>
                <a:srgbClr val="58748F"/>
              </a:buClr>
              <a:buFont typeface="Wingdings" panose="05000000000000000000" pitchFamily="2" charset="2"/>
              <a:buChar char="§"/>
              <a:defRPr sz="2800"/>
            </a:lvl1pPr>
            <a:lvl2pPr marL="742950" indent="-285750">
              <a:buClr>
                <a:srgbClr val="58748F"/>
              </a:buClr>
              <a:buFont typeface="Wingdings 3" panose="05040102010807070707" pitchFamily="18" charset="2"/>
              <a:buChar char=""/>
              <a:defRPr sz="2400"/>
            </a:lvl2pPr>
            <a:lvl3pPr marL="1143000" indent="-228600">
              <a:buClr>
                <a:srgbClr val="58748F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58748F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58748F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3" hasCustomPrompt="1"/>
          </p:nvPr>
        </p:nvSpPr>
        <p:spPr>
          <a:xfrm>
            <a:off x="6288024" y="1628800"/>
            <a:ext cx="4992553" cy="4752528"/>
          </a:xfrm>
        </p:spPr>
        <p:txBody>
          <a:bodyPr/>
          <a:lstStyle>
            <a:lvl1pPr marL="342900" indent="-342900">
              <a:buClr>
                <a:srgbClr val="58748F"/>
              </a:buClr>
              <a:buFont typeface="Wingdings" panose="05000000000000000000" pitchFamily="2" charset="2"/>
              <a:buChar char="§"/>
              <a:defRPr sz="2800"/>
            </a:lvl1pPr>
            <a:lvl2pPr marL="742950" indent="-285750">
              <a:buClr>
                <a:srgbClr val="58748F"/>
              </a:buClr>
              <a:buFont typeface="Wingdings 3" panose="05040102010807070707" pitchFamily="18" charset="2"/>
              <a:buChar char=""/>
              <a:defRPr sz="2400"/>
            </a:lvl2pPr>
            <a:lvl3pPr marL="1143000" indent="-228600">
              <a:buClr>
                <a:srgbClr val="58748F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58748F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58748F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32C64EA7-B294-9FAB-C604-4B5B4C427F85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200" dirty="0">
              <a:solidFill>
                <a:prstClr val="black">
                  <a:tint val="75000"/>
                </a:prstClr>
              </a:solidFill>
              <a:latin typeface="Source Sans Pro"/>
            </a:endParaRP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8FC1D94-E488-1D99-02CC-7F7F395EAD66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200" dirty="0">
              <a:solidFill>
                <a:prstClr val="black">
                  <a:tint val="75000"/>
                </a:prstClr>
              </a:solidFill>
              <a:latin typeface="Source Sans Pro"/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DAB745C-18C0-270D-4C2A-867907BC1D21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4EACE7-85A1-4CEC-91E8-678AA3DC437B}" type="slidenum">
              <a:rPr lang="de-DE" sz="1200" smtClean="0">
                <a:solidFill>
                  <a:prstClr val="black">
                    <a:tint val="75000"/>
                  </a:prstClr>
                </a:solidFill>
                <a:latin typeface="Source Sans Pro"/>
              </a:rPr>
              <a:pPr/>
              <a:t>‹Nr.›</a:t>
            </a:fld>
            <a:endParaRPr lang="de-DE" sz="1200" dirty="0">
              <a:solidFill>
                <a:prstClr val="black">
                  <a:tint val="75000"/>
                </a:prstClr>
              </a:solidFill>
              <a:latin typeface="Source Sans Pro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C1BD465-80DC-F330-3003-9216BAA9FC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5865" b="25865"/>
          <a:stretch/>
        </p:blipFill>
        <p:spPr>
          <a:xfrm>
            <a:off x="1176680" y="476253"/>
            <a:ext cx="1665421" cy="29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798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11425" y="908050"/>
            <a:ext cx="10369152" cy="509588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3784C68-F8D9-A5D8-C19B-F17D2B539FD5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200" dirty="0">
              <a:solidFill>
                <a:prstClr val="black">
                  <a:tint val="75000"/>
                </a:prstClr>
              </a:solidFill>
              <a:latin typeface="Source Sans Pro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8727D30-7425-7588-8581-F01B06F08E14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200" dirty="0">
              <a:solidFill>
                <a:prstClr val="black">
                  <a:tint val="75000"/>
                </a:prstClr>
              </a:solidFill>
              <a:latin typeface="Source Sans Pro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9A30951-3E0E-F372-B344-C8C028A85CC1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4EACE7-85A1-4CEC-91E8-678AA3DC437B}" type="slidenum">
              <a:rPr lang="de-DE" sz="1200" smtClean="0">
                <a:solidFill>
                  <a:prstClr val="black">
                    <a:tint val="75000"/>
                  </a:prstClr>
                </a:solidFill>
                <a:latin typeface="Source Sans Pro"/>
              </a:rPr>
              <a:pPr/>
              <a:t>‹Nr.›</a:t>
            </a:fld>
            <a:endParaRPr lang="de-DE" sz="1200">
              <a:solidFill>
                <a:prstClr val="black">
                  <a:tint val="75000"/>
                </a:prstClr>
              </a:solidFill>
              <a:latin typeface="Source Sans Pro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300741D-59C3-903C-C0C8-95907EC04A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5865" b="25865"/>
          <a:stretch/>
        </p:blipFill>
        <p:spPr>
          <a:xfrm>
            <a:off x="1176680" y="476253"/>
            <a:ext cx="1665421" cy="29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683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3017824-B0EB-2065-B985-B539FC2503CF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200" dirty="0">
              <a:solidFill>
                <a:prstClr val="black">
                  <a:tint val="75000"/>
                </a:prstClr>
              </a:solidFill>
              <a:latin typeface="Source Sans Pro"/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8EBAE09-0206-D51F-9674-42A0DB50213F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200" dirty="0">
              <a:solidFill>
                <a:prstClr val="black">
                  <a:tint val="75000"/>
                </a:prstClr>
              </a:solidFill>
              <a:latin typeface="Source Sans Pro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1EE0CB0-C03E-21E7-EEBC-A42616FB1A4D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4EACE7-85A1-4CEC-91E8-678AA3DC437B}" type="slidenum">
              <a:rPr lang="de-DE" sz="1200" smtClean="0">
                <a:solidFill>
                  <a:prstClr val="black">
                    <a:tint val="75000"/>
                  </a:prstClr>
                </a:solidFill>
                <a:latin typeface="Source Sans Pro"/>
              </a:rPr>
              <a:pPr/>
              <a:t>‹Nr.›</a:t>
            </a:fld>
            <a:endParaRPr lang="de-DE" sz="1200">
              <a:solidFill>
                <a:prstClr val="black">
                  <a:tint val="75000"/>
                </a:prstClr>
              </a:solidFill>
              <a:latin typeface="Source Sans Pro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9CA5296-9EFB-9724-F725-A4AA317B7B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5865" b="25865"/>
          <a:stretch/>
        </p:blipFill>
        <p:spPr>
          <a:xfrm>
            <a:off x="1176680" y="476253"/>
            <a:ext cx="1665421" cy="29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488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Folie mit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1196974"/>
            <a:ext cx="12192000" cy="56610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latin typeface="Source Sans Pro" panose="020B0503030403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11425" y="1513071"/>
            <a:ext cx="10369152" cy="509588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7FE2D0-E7F3-190A-1EBE-5FE3DA3C7188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200" dirty="0">
              <a:solidFill>
                <a:prstClr val="black">
                  <a:tint val="75000"/>
                </a:prstClr>
              </a:solidFill>
              <a:latin typeface="Source Sans Pro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732C8E-B32E-DEA4-C892-85B2AFB9C0D0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200" dirty="0">
              <a:solidFill>
                <a:prstClr val="black">
                  <a:tint val="75000"/>
                </a:prstClr>
              </a:solidFill>
              <a:latin typeface="Source Sans Pro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0403CD-26C2-0D85-3D47-0717DF11715A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4EACE7-85A1-4CEC-91E8-678AA3DC437B}" type="slidenum">
              <a:rPr lang="de-DE" sz="1200" smtClean="0">
                <a:solidFill>
                  <a:prstClr val="black">
                    <a:tint val="75000"/>
                  </a:prstClr>
                </a:solidFill>
                <a:latin typeface="Source Sans Pro"/>
              </a:rPr>
              <a:pPr/>
              <a:t>‹Nr.›</a:t>
            </a:fld>
            <a:endParaRPr lang="de-DE" sz="1200">
              <a:solidFill>
                <a:prstClr val="black">
                  <a:tint val="75000"/>
                </a:prstClr>
              </a:solidFill>
              <a:latin typeface="Source Sans Pro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DF6120F-14C7-D4A5-5676-29881A6BA8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5865" b="25865"/>
          <a:stretch/>
        </p:blipFill>
        <p:spPr>
          <a:xfrm>
            <a:off x="1176680" y="476253"/>
            <a:ext cx="1665421" cy="29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28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07611" y="4360027"/>
            <a:ext cx="648072" cy="514136"/>
          </a:xfrm>
          <a:prstGeom prst="rect">
            <a:avLst/>
          </a:prstGeom>
        </p:spPr>
      </p:pic>
      <p:sp>
        <p:nvSpPr>
          <p:cNvPr id="5" name="Rechteck 4"/>
          <p:cNvSpPr/>
          <p:nvPr userDrawn="1"/>
        </p:nvSpPr>
        <p:spPr>
          <a:xfrm>
            <a:off x="0" y="2656478"/>
            <a:ext cx="12192000" cy="1152128"/>
          </a:xfrm>
          <a:prstGeom prst="rect">
            <a:avLst/>
          </a:prstGeom>
          <a:solidFill>
            <a:srgbClr val="587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latin typeface="Source Sans Pro" panose="020B0503030403020204" pitchFamily="34" charset="0"/>
            </a:endParaRPr>
          </a:p>
        </p:txBody>
      </p:sp>
      <p:sp>
        <p:nvSpPr>
          <p:cNvPr id="10" name="Rechteck 9"/>
          <p:cNvSpPr/>
          <p:nvPr userDrawn="1"/>
        </p:nvSpPr>
        <p:spPr>
          <a:xfrm>
            <a:off x="0" y="2304822"/>
            <a:ext cx="12192000" cy="351656"/>
          </a:xfrm>
          <a:prstGeom prst="rect">
            <a:avLst/>
          </a:prstGeom>
          <a:solidFill>
            <a:srgbClr val="58748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latin typeface="Source Sans Pro" panose="020B050303040302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5865" b="25865"/>
          <a:stretch/>
        </p:blipFill>
        <p:spPr>
          <a:xfrm>
            <a:off x="3203679" y="4369472"/>
            <a:ext cx="2808312" cy="49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367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912286" y="897622"/>
            <a:ext cx="10367433" cy="520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Title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12286" y="1600200"/>
            <a:ext cx="10367433" cy="4781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Edit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7" name="Rechteck 6"/>
          <p:cNvSpPr/>
          <p:nvPr userDrawn="1"/>
        </p:nvSpPr>
        <p:spPr>
          <a:xfrm>
            <a:off x="0" y="0"/>
            <a:ext cx="12192000" cy="188640"/>
          </a:xfrm>
          <a:prstGeom prst="rect">
            <a:avLst/>
          </a:prstGeom>
          <a:solidFill>
            <a:srgbClr val="587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latin typeface="Source Sans Pro" panose="020B0503030403020204" pitchFamily="34" charset="0"/>
            </a:endParaRPr>
          </a:p>
        </p:txBody>
      </p:sp>
      <p:sp>
        <p:nvSpPr>
          <p:cNvPr id="8" name="Fußzeilenplatzhalter 13"/>
          <p:cNvSpPr>
            <a:spLocks noGrp="1"/>
          </p:cNvSpPr>
          <p:nvPr>
            <p:ph type="ftr" sz="quarter" idx="3"/>
          </p:nvPr>
        </p:nvSpPr>
        <p:spPr>
          <a:xfrm>
            <a:off x="934445" y="6525344"/>
            <a:ext cx="7091955" cy="220700"/>
          </a:xfrm>
          <a:prstGeom prst="rect">
            <a:avLst/>
          </a:prstGeom>
        </p:spPr>
        <p:txBody>
          <a:bodyPr/>
          <a:lstStyle>
            <a:lvl1pPr algn="l">
              <a:defRPr sz="1000">
                <a:latin typeface="Source Sans Pro" panose="020B0503030403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9" name="Foliennummernplatzhalter 14"/>
          <p:cNvSpPr>
            <a:spLocks noGrp="1"/>
          </p:cNvSpPr>
          <p:nvPr>
            <p:ph type="sldNum" sz="quarter" idx="4"/>
          </p:nvPr>
        </p:nvSpPr>
        <p:spPr>
          <a:xfrm>
            <a:off x="8688288" y="6525344"/>
            <a:ext cx="2591429" cy="220700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Source Sans Pro" panose="020B0503030403020204" pitchFamily="34" charset="0"/>
              </a:defRPr>
            </a:lvl1pPr>
          </a:lstStyle>
          <a:p>
            <a:fld id="{506DEF79-D5F3-42ED-9335-D73AD216BB5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5462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4" r:id="rId4"/>
    <p:sldLayoutId id="2147483657" r:id="rId5"/>
    <p:sldLayoutId id="2147483656" r:id="rId6"/>
    <p:sldLayoutId id="2147483658" r:id="rId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0" kern="1200">
          <a:solidFill>
            <a:srgbClr val="58748F"/>
          </a:solidFill>
          <a:latin typeface="Source Sans Pro" panose="020B0503030403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58748F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58748F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58748F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58748F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58748F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wmf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www.gesis.org/fileadmin/upload/dienstleistung/daten/amtl_mikrodaten/europ_microdata/EU-SILC/Tools/variables_by_year_2004_2021.xlsx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5087888" y="2269961"/>
            <a:ext cx="6528725" cy="1152129"/>
          </a:xfrm>
        </p:spPr>
        <p:txBody>
          <a:bodyPr/>
          <a:lstStyle/>
          <a:p>
            <a:r>
              <a:rPr lang="de-DE" sz="2900" dirty="0"/>
              <a:t>Part II </a:t>
            </a:r>
            <a:r>
              <a:rPr lang="de-DE" sz="2900" dirty="0" err="1"/>
              <a:t>Practical</a:t>
            </a:r>
            <a:r>
              <a:rPr lang="de-DE" sz="2900" dirty="0"/>
              <a:t> Training Session: Cross-</a:t>
            </a:r>
            <a:r>
              <a:rPr lang="de-DE" sz="2900" dirty="0" err="1"/>
              <a:t>sectional</a:t>
            </a:r>
            <a:r>
              <a:rPr lang="de-DE" sz="2900" dirty="0"/>
              <a:t> </a:t>
            </a:r>
            <a:r>
              <a:rPr lang="de-DE" sz="2900" dirty="0" err="1"/>
              <a:t>data</a:t>
            </a:r>
            <a:r>
              <a:rPr lang="de-DE" sz="2900" dirty="0"/>
              <a:t> </a:t>
            </a:r>
            <a:r>
              <a:rPr lang="de-DE" sz="2900" dirty="0" err="1"/>
              <a:t>structure</a:t>
            </a:r>
            <a:r>
              <a:rPr lang="de-DE" sz="2900" dirty="0"/>
              <a:t> &amp; </a:t>
            </a:r>
            <a:r>
              <a:rPr lang="de-DE" sz="2900" dirty="0" err="1"/>
              <a:t>analyses</a:t>
            </a:r>
            <a:r>
              <a:rPr lang="de-DE" sz="2900" dirty="0"/>
              <a:t> – </a:t>
            </a:r>
            <a:r>
              <a:rPr lang="de-DE" sz="2900" dirty="0" err="1"/>
              <a:t>Introduction</a:t>
            </a:r>
            <a:endParaRPr lang="de-DE" sz="2900" dirty="0"/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>
          <a:xfrm>
            <a:off x="5087888" y="3638111"/>
            <a:ext cx="6528725" cy="1080120"/>
          </a:xfrm>
        </p:spPr>
        <p:txBody>
          <a:bodyPr>
            <a:normAutofit fontScale="92500" lnSpcReduction="20000"/>
          </a:bodyPr>
          <a:lstStyle/>
          <a:p>
            <a:r>
              <a:rPr lang="de-DE" dirty="0"/>
              <a:t>EU-SILC Training Course</a:t>
            </a:r>
          </a:p>
          <a:p>
            <a:r>
              <a:rPr lang="de-DE" sz="1600" i="1" dirty="0"/>
              <a:t>12.04.2024</a:t>
            </a:r>
          </a:p>
          <a:p>
            <a:r>
              <a:rPr lang="de-DE" sz="1600" i="1" dirty="0"/>
              <a:t>Klaus Pforr</a:t>
            </a:r>
          </a:p>
          <a:p>
            <a:r>
              <a:rPr lang="de-DE" sz="1600" i="1"/>
              <a:t>Contact: eu-microdata@gesis.org</a:t>
            </a:r>
          </a:p>
        </p:txBody>
      </p:sp>
    </p:spTree>
    <p:extLst>
      <p:ext uri="{BB962C8B-B14F-4D97-AF65-F5344CB8AC3E}">
        <p14:creationId xmlns:p14="http://schemas.microsoft.com/office/powerpoint/2010/main" val="3051550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A18F0F5C-4EC3-44DD-27A0-78AE1D3D6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introduction of cross-sectional data specifics</a:t>
            </a:r>
            <a:endParaRPr lang="de-DE" dirty="0"/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F5EF1FFD-6961-2F85-583E-35426000B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832" y="1836000"/>
            <a:ext cx="10489969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de-DE" dirty="0" err="1"/>
              <a:t>Flag</a:t>
            </a:r>
            <a:r>
              <a:rPr lang="de-DE" dirty="0"/>
              <a:t> variables</a:t>
            </a:r>
          </a:p>
          <a:p>
            <a:pPr lvl="1"/>
            <a:r>
              <a:rPr lang="de-DE" dirty="0" err="1"/>
              <a:t>Indicate</a:t>
            </a:r>
            <a:endParaRPr lang="de-DE" dirty="0"/>
          </a:p>
          <a:p>
            <a:pPr lvl="2"/>
            <a:r>
              <a:rPr lang="de-DE" dirty="0" err="1"/>
              <a:t>Missings</a:t>
            </a:r>
            <a:r>
              <a:rPr lang="de-DE" dirty="0"/>
              <a:t> due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filtering</a:t>
            </a:r>
            <a:endParaRPr lang="de-DE" dirty="0"/>
          </a:p>
          <a:p>
            <a:pPr lvl="2"/>
            <a:r>
              <a:rPr lang="de-DE" dirty="0" err="1"/>
              <a:t>Missings</a:t>
            </a:r>
            <a:r>
              <a:rPr lang="de-DE" dirty="0"/>
              <a:t> due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population</a:t>
            </a:r>
            <a:r>
              <a:rPr lang="de-DE" dirty="0"/>
              <a:t> </a:t>
            </a:r>
            <a:r>
              <a:rPr lang="de-DE" dirty="0" err="1"/>
              <a:t>defintion</a:t>
            </a:r>
            <a:r>
              <a:rPr lang="de-DE" dirty="0"/>
              <a:t>, e.g. non-</a:t>
            </a:r>
            <a:r>
              <a:rPr lang="de-DE" dirty="0" err="1"/>
              <a:t>selected</a:t>
            </a:r>
            <a:r>
              <a:rPr lang="de-DE" dirty="0"/>
              <a:t> </a:t>
            </a:r>
            <a:r>
              <a:rPr lang="de-DE" dirty="0" err="1"/>
              <a:t>respondents</a:t>
            </a:r>
            <a:endParaRPr lang="de-DE" dirty="0"/>
          </a:p>
          <a:p>
            <a:pPr lvl="2"/>
            <a:r>
              <a:rPr lang="de-DE" dirty="0"/>
              <a:t>Item </a:t>
            </a:r>
            <a:r>
              <a:rPr lang="de-DE" dirty="0" err="1"/>
              <a:t>nonresponse</a:t>
            </a:r>
            <a:endParaRPr lang="de-DE" dirty="0"/>
          </a:p>
          <a:p>
            <a:pPr lvl="2"/>
            <a:r>
              <a:rPr lang="de-DE" dirty="0"/>
              <a:t>For </a:t>
            </a:r>
            <a:r>
              <a:rPr lang="de-DE" dirty="0" err="1"/>
              <a:t>income</a:t>
            </a:r>
            <a:r>
              <a:rPr lang="de-DE" dirty="0"/>
              <a:t> variables,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collection</a:t>
            </a:r>
            <a:r>
              <a:rPr lang="de-DE" dirty="0"/>
              <a:t> and </a:t>
            </a:r>
            <a:r>
              <a:rPr lang="de-DE" dirty="0" err="1"/>
              <a:t>imputation</a:t>
            </a:r>
            <a:r>
              <a:rPr lang="de-DE" dirty="0"/>
              <a:t> </a:t>
            </a:r>
            <a:r>
              <a:rPr lang="de-DE" dirty="0" err="1"/>
              <a:t>details</a:t>
            </a:r>
            <a:endParaRPr lang="de-DE" dirty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3590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A18F0F5C-4EC3-44DD-27A0-78AE1D3D6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introduction of cross-sectional data specifics</a:t>
            </a:r>
            <a:endParaRPr lang="de-DE" dirty="0"/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F5EF1FFD-6961-2F85-583E-35426000B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832" y="1836000"/>
            <a:ext cx="10489969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de-DE" dirty="0"/>
              <a:t>Selected </a:t>
            </a:r>
            <a:r>
              <a:rPr lang="de-DE" dirty="0" err="1"/>
              <a:t>respondents</a:t>
            </a:r>
            <a:endParaRPr lang="de-DE" dirty="0"/>
          </a:p>
          <a:p>
            <a:pPr lvl="1"/>
            <a:r>
              <a:rPr lang="de-DE" dirty="0" err="1"/>
              <a:t>Some</a:t>
            </a:r>
            <a:r>
              <a:rPr lang="de-DE" dirty="0"/>
              <a:t> countries </a:t>
            </a:r>
            <a:r>
              <a:rPr lang="de-DE" dirty="0" err="1"/>
              <a:t>choose</a:t>
            </a:r>
            <a:r>
              <a:rPr lang="de-DE" dirty="0"/>
              <a:t> the </a:t>
            </a:r>
            <a:r>
              <a:rPr lang="de-DE" dirty="0" err="1"/>
              <a:t>selected</a:t>
            </a:r>
            <a:r>
              <a:rPr lang="de-DE" dirty="0"/>
              <a:t> </a:t>
            </a:r>
            <a:r>
              <a:rPr lang="de-DE" dirty="0" err="1"/>
              <a:t>respondent</a:t>
            </a:r>
            <a:r>
              <a:rPr lang="de-DE" dirty="0"/>
              <a:t> </a:t>
            </a:r>
            <a:r>
              <a:rPr lang="de-DE" dirty="0" err="1"/>
              <a:t>model</a:t>
            </a:r>
            <a:endParaRPr lang="de-DE" dirty="0"/>
          </a:p>
          <a:p>
            <a:pPr lvl="2"/>
            <a:r>
              <a:rPr lang="it-IT" dirty="0"/>
              <a:t>in 2021 DK, FI, NL, SE, SI</a:t>
            </a:r>
          </a:p>
          <a:p>
            <a:pPr lvl="1"/>
            <a:r>
              <a:rPr lang="it-IT" dirty="0"/>
              <a:t>For </a:t>
            </a:r>
            <a:r>
              <a:rPr lang="it-IT" dirty="0" err="1"/>
              <a:t>these</a:t>
            </a:r>
            <a:r>
              <a:rPr lang="it-IT" dirty="0"/>
              <a:t>, subset of </a:t>
            </a:r>
            <a:r>
              <a:rPr lang="it-IT" dirty="0" err="1"/>
              <a:t>variables</a:t>
            </a:r>
            <a:r>
              <a:rPr lang="it-IT" dirty="0"/>
              <a:t> in P-file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collected</a:t>
            </a:r>
            <a:r>
              <a:rPr lang="it-IT" dirty="0"/>
              <a:t> </a:t>
            </a:r>
            <a:r>
              <a:rPr lang="it-IT" b="1" dirty="0" err="1"/>
              <a:t>only</a:t>
            </a:r>
            <a:r>
              <a:rPr lang="it-IT" b="1" dirty="0"/>
              <a:t> for one </a:t>
            </a:r>
            <a:r>
              <a:rPr lang="it-IT" b="1" dirty="0" err="1"/>
              <a:t>person</a:t>
            </a:r>
            <a:r>
              <a:rPr lang="it-IT" dirty="0"/>
              <a:t> in the </a:t>
            </a:r>
            <a:r>
              <a:rPr lang="it-IT" dirty="0" err="1"/>
              <a:t>household</a:t>
            </a:r>
            <a:r>
              <a:rPr lang="it-IT" dirty="0"/>
              <a:t> </a:t>
            </a:r>
            <a:r>
              <a:rPr lang="it-IT" dirty="0" err="1"/>
              <a:t>aged</a:t>
            </a:r>
            <a:r>
              <a:rPr lang="it-IT" dirty="0"/>
              <a:t> 16+</a:t>
            </a:r>
          </a:p>
          <a:p>
            <a:pPr lvl="1"/>
            <a:r>
              <a:rPr lang="it-IT" dirty="0"/>
              <a:t>For the </a:t>
            </a:r>
            <a:r>
              <a:rPr lang="it-IT" dirty="0" err="1"/>
              <a:t>other</a:t>
            </a:r>
            <a:r>
              <a:rPr lang="it-IT" dirty="0"/>
              <a:t> countries, </a:t>
            </a:r>
            <a:r>
              <a:rPr lang="it-IT" dirty="0" err="1"/>
              <a:t>these</a:t>
            </a:r>
            <a:r>
              <a:rPr lang="it-IT" dirty="0"/>
              <a:t> </a:t>
            </a:r>
            <a:r>
              <a:rPr lang="it-IT" dirty="0" err="1"/>
              <a:t>variables</a:t>
            </a:r>
            <a:r>
              <a:rPr lang="it-IT" dirty="0"/>
              <a:t> are </a:t>
            </a:r>
            <a:r>
              <a:rPr lang="it-IT" dirty="0" err="1"/>
              <a:t>collected</a:t>
            </a:r>
            <a:r>
              <a:rPr lang="it-IT" dirty="0"/>
              <a:t> </a:t>
            </a:r>
            <a:r>
              <a:rPr lang="it-IT" b="1" dirty="0"/>
              <a:t>for </a:t>
            </a:r>
            <a:r>
              <a:rPr lang="it-IT" b="1" dirty="0" err="1"/>
              <a:t>all</a:t>
            </a:r>
            <a:r>
              <a:rPr lang="it-IT" b="1" dirty="0"/>
              <a:t> </a:t>
            </a:r>
            <a:r>
              <a:rPr lang="it-IT" b="1" dirty="0" err="1"/>
              <a:t>persons</a:t>
            </a:r>
            <a:r>
              <a:rPr lang="it-IT" dirty="0"/>
              <a:t> in the </a:t>
            </a:r>
            <a:r>
              <a:rPr lang="it-IT" dirty="0" err="1"/>
              <a:t>household</a:t>
            </a:r>
            <a:r>
              <a:rPr lang="it-IT" dirty="0"/>
              <a:t> </a:t>
            </a:r>
            <a:r>
              <a:rPr lang="it-IT" dirty="0" err="1"/>
              <a:t>aged</a:t>
            </a:r>
            <a:r>
              <a:rPr lang="it-IT" dirty="0"/>
              <a:t> 16+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3608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A18F0F5C-4EC3-44DD-27A0-78AE1D3D6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introduction of cross-sectional data specifics</a:t>
            </a:r>
            <a:endParaRPr lang="de-DE" dirty="0"/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F5EF1FFD-6961-2F85-583E-35426000B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832" y="1836000"/>
            <a:ext cx="10489969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de-DE" dirty="0" err="1"/>
              <a:t>Weights</a:t>
            </a:r>
            <a:endParaRPr lang="de-DE" dirty="0"/>
          </a:p>
          <a:p>
            <a:pPr lvl="1"/>
            <a:r>
              <a:rPr lang="de-DE" dirty="0"/>
              <a:t>in the </a:t>
            </a:r>
            <a:r>
              <a:rPr lang="de-DE" dirty="0" err="1"/>
              <a:t>cross-sectional</a:t>
            </a:r>
            <a:r>
              <a:rPr lang="de-DE" dirty="0"/>
              <a:t> </a:t>
            </a:r>
            <a:r>
              <a:rPr lang="de-DE" dirty="0" err="1"/>
              <a:t>files</a:t>
            </a:r>
            <a:endParaRPr lang="de-DE" dirty="0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30FD16B2-959B-D864-5E01-2AC6E3EB57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9904499"/>
              </p:ext>
            </p:extLst>
          </p:nvPr>
        </p:nvGraphicFramePr>
        <p:xfrm>
          <a:off x="851015" y="2996952"/>
          <a:ext cx="1048996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3696">
                  <a:extLst>
                    <a:ext uri="{9D8B030D-6E8A-4147-A177-3AD203B41FA5}">
                      <a16:colId xmlns:a16="http://schemas.microsoft.com/office/drawing/2014/main" val="3985222504"/>
                    </a:ext>
                  </a:extLst>
                </a:gridCol>
                <a:gridCol w="4320480">
                  <a:extLst>
                    <a:ext uri="{9D8B030D-6E8A-4147-A177-3AD203B41FA5}">
                      <a16:colId xmlns:a16="http://schemas.microsoft.com/office/drawing/2014/main" val="175693490"/>
                    </a:ext>
                  </a:extLst>
                </a:gridCol>
                <a:gridCol w="5185793">
                  <a:extLst>
                    <a:ext uri="{9D8B030D-6E8A-4147-A177-3AD203B41FA5}">
                      <a16:colId xmlns:a16="http://schemas.microsoft.com/office/drawing/2014/main" val="6081583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e-DE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Variable </a:t>
                      </a:r>
                      <a:r>
                        <a:rPr lang="de-DE" dirty="0" err="1"/>
                        <a:t>label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When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to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use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350166"/>
                  </a:ext>
                </a:extLst>
              </a:tr>
              <a:tr h="280162">
                <a:tc>
                  <a:txBody>
                    <a:bodyPr/>
                    <a:lstStyle/>
                    <a:p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tis SemiSans Pro"/>
                          <a:ea typeface="+mn-ea"/>
                          <a:cs typeface="+mn-cs"/>
                        </a:rPr>
                        <a:t>DB090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Household </a:t>
                      </a:r>
                      <a:r>
                        <a:rPr lang="de-DE" dirty="0" err="1"/>
                        <a:t>cross-sectional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weight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Unit of </a:t>
                      </a:r>
                      <a:r>
                        <a:rPr lang="de-DE" dirty="0" err="1"/>
                        <a:t>analysis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households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043879"/>
                  </a:ext>
                </a:extLst>
              </a:tr>
              <a:tr h="339211">
                <a:tc>
                  <a:txBody>
                    <a:bodyPr/>
                    <a:lstStyle/>
                    <a:p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tis SemiSans Pro"/>
                          <a:ea typeface="+mn-ea"/>
                          <a:cs typeface="+mn-cs"/>
                        </a:rPr>
                        <a:t>RB050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Personal </a:t>
                      </a:r>
                      <a:r>
                        <a:rPr kumimoji="0" lang="de-DE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cross-sectional</a:t>
                      </a: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Unit of </a:t>
                      </a:r>
                      <a:r>
                        <a:rPr lang="de-DE" dirty="0" err="1"/>
                        <a:t>analysis</a:t>
                      </a:r>
                      <a:r>
                        <a:rPr lang="de-DE" dirty="0"/>
                        <a:t> all </a:t>
                      </a:r>
                      <a:r>
                        <a:rPr lang="de-DE" dirty="0" err="1"/>
                        <a:t>persons</a:t>
                      </a:r>
                      <a:r>
                        <a:rPr lang="de-DE" dirty="0"/>
                        <a:t> in the </a:t>
                      </a:r>
                      <a:r>
                        <a:rPr lang="de-DE" dirty="0" err="1"/>
                        <a:t>household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443563"/>
                  </a:ext>
                </a:extLst>
              </a:tr>
              <a:tr h="333491">
                <a:tc>
                  <a:txBody>
                    <a:bodyPr/>
                    <a:lstStyle/>
                    <a:p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tis SemiSans Pro"/>
                          <a:ea typeface="+mn-ea"/>
                          <a:cs typeface="+mn-cs"/>
                        </a:rPr>
                        <a:t>PB040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Personal </a:t>
                      </a:r>
                      <a:r>
                        <a:rPr kumimoji="0" lang="de-DE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cross-sectional</a:t>
                      </a: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Unit of </a:t>
                      </a:r>
                      <a:r>
                        <a:rPr lang="de-DE" dirty="0" err="1"/>
                        <a:t>analysis</a:t>
                      </a:r>
                      <a:r>
                        <a:rPr lang="de-DE" dirty="0"/>
                        <a:t> all </a:t>
                      </a:r>
                      <a:r>
                        <a:rPr lang="de-DE" dirty="0" err="1"/>
                        <a:t>persons</a:t>
                      </a:r>
                      <a:r>
                        <a:rPr lang="de-DE" dirty="0"/>
                        <a:t> in the </a:t>
                      </a:r>
                      <a:r>
                        <a:rPr lang="de-DE" dirty="0" err="1"/>
                        <a:t>household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aged</a:t>
                      </a:r>
                      <a:r>
                        <a:rPr lang="de-DE" dirty="0"/>
                        <a:t> 16+, in non-</a:t>
                      </a:r>
                      <a:r>
                        <a:rPr lang="de-DE" dirty="0" err="1"/>
                        <a:t>selected</a:t>
                      </a:r>
                      <a:r>
                        <a:rPr lang="de-DE" dirty="0"/>
                        <a:t>-</a:t>
                      </a:r>
                      <a:r>
                        <a:rPr lang="de-DE" dirty="0" err="1"/>
                        <a:t>respondent</a:t>
                      </a:r>
                      <a:r>
                        <a:rPr lang="de-DE" dirty="0"/>
                        <a:t> countries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0697917"/>
                  </a:ext>
                </a:extLst>
              </a:tr>
              <a:tr h="333491">
                <a:tc>
                  <a:txBody>
                    <a:bodyPr/>
                    <a:lstStyle/>
                    <a:p>
                      <a:r>
                        <a:rPr lang="de-DE" dirty="0"/>
                        <a:t>PB060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Personal cross-sectional weight for selected respondent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Unit of </a:t>
                      </a:r>
                      <a:r>
                        <a:rPr lang="de-DE" dirty="0" err="1"/>
                        <a:t>analysis</a:t>
                      </a:r>
                      <a:r>
                        <a:rPr lang="de-DE" dirty="0"/>
                        <a:t> all </a:t>
                      </a:r>
                      <a:r>
                        <a:rPr lang="de-DE" dirty="0" err="1"/>
                        <a:t>persons</a:t>
                      </a:r>
                      <a:r>
                        <a:rPr lang="de-DE" dirty="0"/>
                        <a:t> in the </a:t>
                      </a:r>
                      <a:r>
                        <a:rPr lang="de-DE" dirty="0" err="1"/>
                        <a:t>household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aged</a:t>
                      </a:r>
                      <a:r>
                        <a:rPr lang="de-DE" dirty="0"/>
                        <a:t> 16+, in </a:t>
                      </a:r>
                      <a:r>
                        <a:rPr lang="de-DE" dirty="0" err="1"/>
                        <a:t>selected-respondent</a:t>
                      </a:r>
                      <a:r>
                        <a:rPr lang="de-DE" dirty="0"/>
                        <a:t> countries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9545776"/>
                  </a:ext>
                </a:extLst>
              </a:tr>
              <a:tr h="333491">
                <a:tc>
                  <a:txBody>
                    <a:bodyPr/>
                    <a:lstStyle/>
                    <a:p>
                      <a:r>
                        <a:rPr lang="de-DE" dirty="0"/>
                        <a:t>RL070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Children cross-sectional weight for child care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Unit of </a:t>
                      </a:r>
                      <a:r>
                        <a:rPr lang="de-DE" dirty="0" err="1"/>
                        <a:t>analysis</a:t>
                      </a:r>
                      <a:r>
                        <a:rPr lang="de-DE" dirty="0"/>
                        <a:t> </a:t>
                      </a:r>
                      <a:r>
                        <a:rPr lang="en-US" dirty="0"/>
                        <a:t>all household members aged 0-12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0576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2569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A18F0F5C-4EC3-44DD-27A0-78AE1D3D6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introduction of cross-sectional data specifics</a:t>
            </a:r>
            <a:endParaRPr lang="de-DE" dirty="0"/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F5EF1FFD-6961-2F85-583E-35426000B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832" y="1836000"/>
            <a:ext cx="10489969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de-DE" dirty="0"/>
              <a:t>Questions?</a:t>
            </a:r>
          </a:p>
          <a:p>
            <a:pPr lvl="0"/>
            <a:r>
              <a:rPr lang="de-DE" dirty="0" err="1"/>
              <a:t>Otherwise</a:t>
            </a:r>
            <a:r>
              <a:rPr lang="de-DE" dirty="0"/>
              <a:t>, </a:t>
            </a:r>
            <a:r>
              <a:rPr lang="de-DE" dirty="0" err="1"/>
              <a:t>let‘s</a:t>
            </a:r>
            <a:r>
              <a:rPr lang="de-DE" dirty="0"/>
              <a:t> </a:t>
            </a:r>
            <a:r>
              <a:rPr lang="de-DE" dirty="0" err="1"/>
              <a:t>go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the </a:t>
            </a:r>
            <a:r>
              <a:rPr lang="de-DE" dirty="0" err="1"/>
              <a:t>actual</a:t>
            </a:r>
            <a:r>
              <a:rPr lang="de-DE" dirty="0"/>
              <a:t> </a:t>
            </a:r>
            <a:r>
              <a:rPr lang="de-DE" dirty="0" err="1"/>
              <a:t>exercises</a:t>
            </a:r>
            <a:r>
              <a:rPr lang="de-DE"/>
              <a:t>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1606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1E1FEC43-5C7B-7682-ABF3-062D12C438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5865" b="25865"/>
          <a:stretch/>
        </p:blipFill>
        <p:spPr>
          <a:xfrm>
            <a:off x="3203679" y="4369472"/>
            <a:ext cx="2808312" cy="49525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1DC78BB-D675-B2A5-2CB0-D3EF999EFF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07611" y="4360027"/>
            <a:ext cx="648072" cy="514136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CBD09BDB-974C-10C8-B1C2-EC83301D95C2}"/>
              </a:ext>
            </a:extLst>
          </p:cNvPr>
          <p:cNvSpPr/>
          <p:nvPr/>
        </p:nvSpPr>
        <p:spPr>
          <a:xfrm>
            <a:off x="0" y="2304822"/>
            <a:ext cx="12192000" cy="351656"/>
          </a:xfrm>
          <a:prstGeom prst="rect">
            <a:avLst/>
          </a:prstGeom>
          <a:solidFill>
            <a:srgbClr val="58748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latin typeface="Source Sans Pro" panose="020B0503030403020204" pitchFamily="34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47147B3B-B982-38D2-5827-8EFA9CA7A882}"/>
              </a:ext>
            </a:extLst>
          </p:cNvPr>
          <p:cNvSpPr/>
          <p:nvPr/>
        </p:nvSpPr>
        <p:spPr>
          <a:xfrm>
            <a:off x="0" y="2656478"/>
            <a:ext cx="12192000" cy="1152128"/>
          </a:xfrm>
          <a:prstGeom prst="rect">
            <a:avLst/>
          </a:prstGeom>
          <a:solidFill>
            <a:srgbClr val="587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latin typeface="Source Sans Pro" panose="020B0503030403020204" pitchFamily="34" charset="0"/>
            </a:endParaRP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41525857-6B79-BC07-D436-4D98D441A608}"/>
              </a:ext>
            </a:extLst>
          </p:cNvPr>
          <p:cNvSpPr txBox="1">
            <a:spLocks/>
          </p:cNvSpPr>
          <p:nvPr/>
        </p:nvSpPr>
        <p:spPr>
          <a:xfrm>
            <a:off x="912287" y="2944512"/>
            <a:ext cx="10176269" cy="57606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58748F"/>
              </a:buClr>
              <a:buFont typeface="Wingdings" panose="05000000000000000000" pitchFamily="2" charset="2"/>
              <a:buNone/>
              <a:defRPr sz="3600" kern="1200">
                <a:solidFill>
                  <a:schemeClr val="bg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58748F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58748F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58748F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58748F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Thank you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51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A18F0F5C-4EC3-44DD-27A0-78AE1D3D6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Overview</a:t>
            </a:r>
            <a:endParaRPr lang="de-DE" dirty="0"/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F5EF1FFD-6961-2F85-583E-35426000B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832" y="1836000"/>
            <a:ext cx="10489969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de-DE" dirty="0"/>
              <a:t>Short </a:t>
            </a:r>
            <a:r>
              <a:rPr lang="de-DE" dirty="0" err="1"/>
              <a:t>introduction</a:t>
            </a:r>
            <a:r>
              <a:rPr lang="de-DE" dirty="0"/>
              <a:t> of </a:t>
            </a:r>
            <a:r>
              <a:rPr lang="de-DE" dirty="0" err="1"/>
              <a:t>cross-sectional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specifics</a:t>
            </a:r>
            <a:endParaRPr lang="de-DE" dirty="0"/>
          </a:p>
          <a:p>
            <a:pPr lvl="0"/>
            <a:r>
              <a:rPr lang="de-DE" dirty="0"/>
              <a:t>Data </a:t>
            </a:r>
            <a:r>
              <a:rPr lang="de-DE" dirty="0" err="1"/>
              <a:t>structure</a:t>
            </a:r>
            <a:r>
              <a:rPr lang="de-DE" dirty="0"/>
              <a:t> </a:t>
            </a:r>
            <a:r>
              <a:rPr lang="de-DE" dirty="0" err="1"/>
              <a:t>exercises</a:t>
            </a:r>
            <a:endParaRPr lang="de-DE" dirty="0"/>
          </a:p>
          <a:p>
            <a:pPr marL="457200" lvl="1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8895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A18F0F5C-4EC3-44DD-27A0-78AE1D3D6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introduction of cross-sectional data specifics</a:t>
            </a:r>
            <a:endParaRPr lang="de-DE" dirty="0"/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F5EF1FFD-6961-2F85-583E-35426000B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832" y="1836000"/>
            <a:ext cx="10489969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de-DE" dirty="0" err="1"/>
              <a:t>Delivered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files</a:t>
            </a:r>
            <a:endParaRPr lang="de-DE" dirty="0"/>
          </a:p>
          <a:p>
            <a:pPr lvl="0"/>
            <a:r>
              <a:rPr lang="de-DE" dirty="0"/>
              <a:t>Levels of </a:t>
            </a:r>
            <a:r>
              <a:rPr lang="de-DE" dirty="0" err="1"/>
              <a:t>observation</a:t>
            </a:r>
            <a:endParaRPr lang="de-DE" dirty="0"/>
          </a:p>
          <a:p>
            <a:pPr lvl="0"/>
            <a:r>
              <a:rPr lang="de-DE" dirty="0"/>
              <a:t>Longitudinal time-</a:t>
            </a:r>
            <a:r>
              <a:rPr lang="de-DE" dirty="0" err="1"/>
              <a:t>series</a:t>
            </a:r>
            <a:endParaRPr lang="de-DE" dirty="0"/>
          </a:p>
          <a:p>
            <a:pPr lvl="0"/>
            <a:r>
              <a:rPr lang="de-DE" dirty="0" err="1"/>
              <a:t>Flag</a:t>
            </a:r>
            <a:r>
              <a:rPr lang="de-DE" dirty="0"/>
              <a:t> variables</a:t>
            </a:r>
          </a:p>
          <a:p>
            <a:pPr lvl="0"/>
            <a:r>
              <a:rPr lang="de-DE" dirty="0"/>
              <a:t>Selected </a:t>
            </a:r>
            <a:r>
              <a:rPr lang="de-DE" dirty="0" err="1"/>
              <a:t>respondent</a:t>
            </a:r>
            <a:endParaRPr lang="de-DE" dirty="0"/>
          </a:p>
          <a:p>
            <a:pPr lvl="0"/>
            <a:r>
              <a:rPr lang="de-DE" dirty="0" err="1"/>
              <a:t>Weights</a:t>
            </a:r>
            <a:endParaRPr lang="de-DE" dirty="0"/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8775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A18F0F5C-4EC3-44DD-27A0-78AE1D3D6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introduction of cross-sectional data specifics</a:t>
            </a:r>
            <a:endParaRPr lang="de-DE" dirty="0"/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F5EF1FFD-6961-2F85-583E-35426000B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832" y="1836000"/>
            <a:ext cx="10489969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de-DE" dirty="0" err="1"/>
              <a:t>Delivered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files</a:t>
            </a:r>
            <a:endParaRPr lang="de-DE" dirty="0"/>
          </a:p>
          <a:p>
            <a:pPr lvl="1"/>
            <a:r>
              <a:rPr lang="de-DE" dirty="0" err="1"/>
              <a:t>How</a:t>
            </a:r>
            <a:r>
              <a:rPr lang="de-DE" dirty="0"/>
              <a:t> the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collected</a:t>
            </a:r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delivered</a:t>
            </a:r>
            <a:endParaRPr lang="de-DE" dirty="0"/>
          </a:p>
          <a:p>
            <a:pPr lvl="0"/>
            <a:endParaRPr lang="de-DE" dirty="0"/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3F59B3B0-F7F8-E34B-04DA-DB7DA7427E4E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>
            <a:off x="3096660" y="3594187"/>
            <a:ext cx="546051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47C0DE9C-3E8C-6193-3430-0C49BE5C3D4D}"/>
              </a:ext>
            </a:extLst>
          </p:cNvPr>
          <p:cNvCxnSpPr>
            <a:cxnSpLocks/>
            <a:stCxn id="5" idx="3"/>
            <a:endCxn id="7" idx="1"/>
          </p:cNvCxnSpPr>
          <p:nvPr/>
        </p:nvCxnSpPr>
        <p:spPr>
          <a:xfrm>
            <a:off x="5757765" y="3594187"/>
            <a:ext cx="614494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FA1EE4CD-2BAC-45FE-2657-621F38FE7F80}"/>
              </a:ext>
            </a:extLst>
          </p:cNvPr>
          <p:cNvCxnSpPr>
            <a:cxnSpLocks/>
            <a:stCxn id="8" idx="1"/>
            <a:endCxn id="7" idx="3"/>
          </p:cNvCxnSpPr>
          <p:nvPr/>
        </p:nvCxnSpPr>
        <p:spPr>
          <a:xfrm flipH="1">
            <a:off x="8487313" y="3587882"/>
            <a:ext cx="608026" cy="6305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01900AF0-A2F5-2413-D33D-07F867BD925B}"/>
              </a:ext>
            </a:extLst>
          </p:cNvPr>
          <p:cNvGrpSpPr/>
          <p:nvPr/>
        </p:nvGrpSpPr>
        <p:grpSpPr>
          <a:xfrm>
            <a:off x="981607" y="2924944"/>
            <a:ext cx="10228786" cy="1332181"/>
            <a:chOff x="895990" y="2564904"/>
            <a:chExt cx="10228786" cy="1332181"/>
          </a:xfrm>
        </p:grpSpPr>
        <p:sp>
          <p:nvSpPr>
            <p:cNvPr id="4" name="Rechteck: abgerundete Ecken 3">
              <a:extLst>
                <a:ext uri="{FF2B5EF4-FFF2-40B4-BE49-F238E27FC236}">
                  <a16:creationId xmlns:a16="http://schemas.microsoft.com/office/drawing/2014/main" id="{E3CE6564-F00F-98CF-0FC4-B782BBACBF59}"/>
                </a:ext>
              </a:extLst>
            </p:cNvPr>
            <p:cNvSpPr/>
            <p:nvPr/>
          </p:nvSpPr>
          <p:spPr>
            <a:xfrm>
              <a:off x="895990" y="2571209"/>
              <a:ext cx="2115053" cy="1325876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D-File</a:t>
              </a:r>
            </a:p>
            <a:p>
              <a:pPr algn="ctr"/>
              <a:r>
                <a:rPr lang="en-US" sz="1600" dirty="0"/>
                <a:t>All </a:t>
              </a:r>
              <a:r>
                <a:rPr lang="en-US" sz="1600" b="1" u="sng" dirty="0">
                  <a:solidFill>
                    <a:schemeClr val="accent4"/>
                  </a:solidFill>
                </a:rPr>
                <a:t>selected</a:t>
              </a:r>
              <a:r>
                <a:rPr lang="en-US" sz="1600" dirty="0"/>
                <a:t> households</a:t>
              </a:r>
              <a:endParaRPr lang="de-DE" sz="1600" dirty="0"/>
            </a:p>
          </p:txBody>
        </p:sp>
        <p:sp>
          <p:nvSpPr>
            <p:cNvPr id="5" name="Rechteck: abgerundete Ecken 4">
              <a:extLst>
                <a:ext uri="{FF2B5EF4-FFF2-40B4-BE49-F238E27FC236}">
                  <a16:creationId xmlns:a16="http://schemas.microsoft.com/office/drawing/2014/main" id="{FBE485C1-4BBE-F785-E2B4-140A462E0FB2}"/>
                </a:ext>
              </a:extLst>
            </p:cNvPr>
            <p:cNvSpPr/>
            <p:nvPr/>
          </p:nvSpPr>
          <p:spPr>
            <a:xfrm>
              <a:off x="3557094" y="2571209"/>
              <a:ext cx="2115054" cy="1325876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H-File</a:t>
              </a:r>
            </a:p>
            <a:p>
              <a:pPr algn="ctr"/>
              <a:r>
                <a:rPr lang="de-DE" sz="1600" dirty="0"/>
                <a:t>All </a:t>
              </a:r>
              <a:r>
                <a:rPr lang="de-DE" sz="1600" dirty="0" err="1"/>
                <a:t>contacted</a:t>
              </a:r>
              <a:r>
                <a:rPr lang="de-DE" sz="1600" dirty="0"/>
                <a:t> </a:t>
              </a:r>
              <a:r>
                <a:rPr lang="de-DE" sz="1600" dirty="0" err="1"/>
                <a:t>households</a:t>
              </a:r>
              <a:endParaRPr lang="de-DE" sz="1600" dirty="0"/>
            </a:p>
          </p:txBody>
        </p:sp>
        <p:sp>
          <p:nvSpPr>
            <p:cNvPr id="7" name="Rechteck: abgerundete Ecken 6">
              <a:extLst>
                <a:ext uri="{FF2B5EF4-FFF2-40B4-BE49-F238E27FC236}">
                  <a16:creationId xmlns:a16="http://schemas.microsoft.com/office/drawing/2014/main" id="{D4E926DA-9777-D445-C4D6-B246141D4369}"/>
                </a:ext>
              </a:extLst>
            </p:cNvPr>
            <p:cNvSpPr/>
            <p:nvPr/>
          </p:nvSpPr>
          <p:spPr>
            <a:xfrm>
              <a:off x="6286642" y="2571209"/>
              <a:ext cx="2115054" cy="1325876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R-File</a:t>
              </a:r>
            </a:p>
            <a:p>
              <a:pPr algn="ctr"/>
              <a:r>
                <a:rPr lang="en-US" sz="1600" dirty="0"/>
                <a:t>All current household members</a:t>
              </a:r>
              <a:endParaRPr lang="de-DE" sz="1600" dirty="0"/>
            </a:p>
          </p:txBody>
        </p:sp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361660EB-6335-0C6B-D11B-81B0693B8CA1}"/>
                </a:ext>
              </a:extLst>
            </p:cNvPr>
            <p:cNvSpPr/>
            <p:nvPr/>
          </p:nvSpPr>
          <p:spPr>
            <a:xfrm>
              <a:off x="9009722" y="2564904"/>
              <a:ext cx="2115054" cy="1325876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P-File</a:t>
              </a:r>
            </a:p>
            <a:p>
              <a:pPr algn="ctr"/>
              <a:r>
                <a:rPr lang="de-DE" sz="1600" dirty="0"/>
                <a:t>All </a:t>
              </a:r>
              <a:r>
                <a:rPr lang="de-DE" sz="1600" dirty="0" err="1"/>
                <a:t>current</a:t>
              </a:r>
              <a:r>
                <a:rPr lang="de-DE" sz="1600" dirty="0"/>
                <a:t> </a:t>
              </a:r>
              <a:r>
                <a:rPr lang="de-DE" sz="1600" dirty="0" err="1"/>
                <a:t>household</a:t>
              </a:r>
              <a:r>
                <a:rPr lang="de-DE" sz="1600" dirty="0"/>
                <a:t> </a:t>
              </a:r>
              <a:r>
                <a:rPr lang="de-DE" sz="1600" dirty="0" err="1"/>
                <a:t>members</a:t>
              </a:r>
              <a:r>
                <a:rPr lang="de-DE" sz="1600" dirty="0"/>
                <a:t> </a:t>
              </a:r>
              <a:r>
                <a:rPr lang="de-DE" sz="1600" dirty="0" err="1"/>
                <a:t>aged</a:t>
              </a:r>
              <a:r>
                <a:rPr lang="de-DE" sz="1600" dirty="0"/>
                <a:t> 16+, </a:t>
              </a:r>
              <a:r>
                <a:rPr lang="de-DE" sz="1600" dirty="0" err="1"/>
                <a:t>info</a:t>
              </a:r>
              <a:r>
                <a:rPr lang="de-DE" sz="1600" dirty="0"/>
                <a:t> </a:t>
              </a:r>
              <a:r>
                <a:rPr lang="de-DE" sz="1600" dirty="0" err="1"/>
                <a:t>collected</a:t>
              </a:r>
              <a:r>
                <a:rPr lang="de-DE" sz="1600" dirty="0"/>
                <a:t> </a:t>
              </a:r>
              <a:r>
                <a:rPr lang="de-DE" sz="1600" dirty="0" err="1"/>
                <a:t>from</a:t>
              </a:r>
              <a:r>
                <a:rPr lang="de-DE" sz="1600" dirty="0"/>
                <a:t> </a:t>
              </a:r>
              <a:r>
                <a:rPr lang="de-DE" sz="1600" dirty="0" err="1"/>
                <a:t>survey</a:t>
              </a:r>
              <a:r>
                <a:rPr lang="de-DE" sz="1600" dirty="0"/>
                <a:t> </a:t>
              </a:r>
              <a:r>
                <a:rPr lang="de-DE" sz="1600" dirty="0" err="1"/>
                <a:t>or</a:t>
              </a:r>
              <a:r>
                <a:rPr lang="de-DE" sz="1600" dirty="0"/>
                <a:t> </a:t>
              </a:r>
              <a:r>
                <a:rPr lang="de-DE" sz="1600" dirty="0" err="1"/>
                <a:t>register</a:t>
              </a:r>
              <a:endParaRPr lang="de-DE" sz="1600" dirty="0"/>
            </a:p>
          </p:txBody>
        </p: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F37C8A6D-28F8-E1CC-98E5-8D2EC9AC19B3}"/>
                </a:ext>
              </a:extLst>
            </p:cNvPr>
            <p:cNvSpPr txBox="1"/>
            <p:nvPr/>
          </p:nvSpPr>
          <p:spPr>
            <a:xfrm>
              <a:off x="3059036" y="2878101"/>
              <a:ext cx="4703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1:1</a:t>
              </a:r>
            </a:p>
          </p:txBody>
        </p:sp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15236427-DD3A-3AE6-EEBC-D1432C464284}"/>
                </a:ext>
              </a:extLst>
            </p:cNvPr>
            <p:cNvSpPr txBox="1"/>
            <p:nvPr/>
          </p:nvSpPr>
          <p:spPr>
            <a:xfrm>
              <a:off x="5702271" y="2864815"/>
              <a:ext cx="5526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1:m</a:t>
              </a:r>
            </a:p>
          </p:txBody>
        </p:sp>
        <p:sp>
          <p:nvSpPr>
            <p:cNvPr id="40" name="Textfeld 39">
              <a:extLst>
                <a:ext uri="{FF2B5EF4-FFF2-40B4-BE49-F238E27FC236}">
                  <a16:creationId xmlns:a16="http://schemas.microsoft.com/office/drawing/2014/main" id="{A169EF01-105D-1109-A8BE-23089873CD2D}"/>
                </a:ext>
              </a:extLst>
            </p:cNvPr>
            <p:cNvSpPr txBox="1"/>
            <p:nvPr/>
          </p:nvSpPr>
          <p:spPr>
            <a:xfrm>
              <a:off x="8472264" y="2864815"/>
              <a:ext cx="4925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1:1</a:t>
              </a:r>
            </a:p>
          </p:txBody>
        </p:sp>
      </p:grpSp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650AE104-30A5-0FED-EF07-6646CB7D7016}"/>
              </a:ext>
            </a:extLst>
          </p:cNvPr>
          <p:cNvGrpSpPr/>
          <p:nvPr/>
        </p:nvGrpSpPr>
        <p:grpSpPr>
          <a:xfrm>
            <a:off x="983432" y="5049147"/>
            <a:ext cx="10228786" cy="1332181"/>
            <a:chOff x="895990" y="2564904"/>
            <a:chExt cx="10228786" cy="1332181"/>
          </a:xfrm>
        </p:grpSpPr>
        <p:sp>
          <p:nvSpPr>
            <p:cNvPr id="57" name="Rechteck: abgerundete Ecken 56">
              <a:extLst>
                <a:ext uri="{FF2B5EF4-FFF2-40B4-BE49-F238E27FC236}">
                  <a16:creationId xmlns:a16="http://schemas.microsoft.com/office/drawing/2014/main" id="{D1135DFB-B57E-7D5A-9801-1445C995BF11}"/>
                </a:ext>
              </a:extLst>
            </p:cNvPr>
            <p:cNvSpPr/>
            <p:nvPr/>
          </p:nvSpPr>
          <p:spPr>
            <a:xfrm>
              <a:off x="895990" y="2571209"/>
              <a:ext cx="2115053" cy="1325876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D-File</a:t>
              </a:r>
            </a:p>
            <a:p>
              <a:pPr algn="ctr"/>
              <a:r>
                <a:rPr lang="en-US" sz="1600" dirty="0"/>
                <a:t>All </a:t>
              </a:r>
              <a:r>
                <a:rPr lang="en-US" sz="1600" b="1" u="sng" dirty="0">
                  <a:solidFill>
                    <a:schemeClr val="accent4"/>
                  </a:solidFill>
                </a:rPr>
                <a:t>contacted</a:t>
              </a:r>
              <a:r>
                <a:rPr lang="en-US" sz="1600" dirty="0"/>
                <a:t> households</a:t>
              </a:r>
              <a:endParaRPr lang="de-DE" sz="1600" dirty="0"/>
            </a:p>
          </p:txBody>
        </p:sp>
        <p:sp>
          <p:nvSpPr>
            <p:cNvPr id="58" name="Rechteck: abgerundete Ecken 57">
              <a:extLst>
                <a:ext uri="{FF2B5EF4-FFF2-40B4-BE49-F238E27FC236}">
                  <a16:creationId xmlns:a16="http://schemas.microsoft.com/office/drawing/2014/main" id="{7A67A927-0508-67D1-A2AC-2D89387BD7DD}"/>
                </a:ext>
              </a:extLst>
            </p:cNvPr>
            <p:cNvSpPr/>
            <p:nvPr/>
          </p:nvSpPr>
          <p:spPr>
            <a:xfrm>
              <a:off x="3557094" y="2571209"/>
              <a:ext cx="2115054" cy="1325876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H-File</a:t>
              </a:r>
            </a:p>
            <a:p>
              <a:pPr algn="ctr"/>
              <a:r>
                <a:rPr lang="de-DE" sz="1600" dirty="0"/>
                <a:t>All </a:t>
              </a:r>
              <a:r>
                <a:rPr lang="de-DE" sz="1600" dirty="0" err="1"/>
                <a:t>contacted</a:t>
              </a:r>
              <a:r>
                <a:rPr lang="de-DE" sz="1600" dirty="0"/>
                <a:t> </a:t>
              </a:r>
              <a:r>
                <a:rPr lang="de-DE" sz="1600" dirty="0" err="1"/>
                <a:t>households</a:t>
              </a:r>
              <a:endParaRPr lang="de-DE" sz="1600" dirty="0"/>
            </a:p>
          </p:txBody>
        </p:sp>
        <p:sp>
          <p:nvSpPr>
            <p:cNvPr id="59" name="Rechteck: abgerundete Ecken 58">
              <a:extLst>
                <a:ext uri="{FF2B5EF4-FFF2-40B4-BE49-F238E27FC236}">
                  <a16:creationId xmlns:a16="http://schemas.microsoft.com/office/drawing/2014/main" id="{A8725054-2849-C524-79CE-E43CB98FC30C}"/>
                </a:ext>
              </a:extLst>
            </p:cNvPr>
            <p:cNvSpPr/>
            <p:nvPr/>
          </p:nvSpPr>
          <p:spPr>
            <a:xfrm>
              <a:off x="6286642" y="2571209"/>
              <a:ext cx="2115054" cy="1325876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R-File</a:t>
              </a:r>
            </a:p>
            <a:p>
              <a:pPr algn="ctr"/>
              <a:r>
                <a:rPr lang="en-US" sz="1600" dirty="0"/>
                <a:t>All current household members</a:t>
              </a:r>
              <a:endParaRPr lang="de-DE" sz="1600" dirty="0"/>
            </a:p>
          </p:txBody>
        </p:sp>
        <p:sp>
          <p:nvSpPr>
            <p:cNvPr id="60" name="Rechteck: abgerundete Ecken 59">
              <a:extLst>
                <a:ext uri="{FF2B5EF4-FFF2-40B4-BE49-F238E27FC236}">
                  <a16:creationId xmlns:a16="http://schemas.microsoft.com/office/drawing/2014/main" id="{4DABB14E-D9FF-F10B-D117-5ADAD1E8381A}"/>
                </a:ext>
              </a:extLst>
            </p:cNvPr>
            <p:cNvSpPr/>
            <p:nvPr/>
          </p:nvSpPr>
          <p:spPr>
            <a:xfrm>
              <a:off x="9009722" y="2564904"/>
              <a:ext cx="2115054" cy="1325876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P-File</a:t>
              </a:r>
            </a:p>
            <a:p>
              <a:pPr algn="ctr"/>
              <a:r>
                <a:rPr lang="de-DE" sz="1600" dirty="0"/>
                <a:t>All </a:t>
              </a:r>
              <a:r>
                <a:rPr lang="de-DE" sz="1600" dirty="0" err="1"/>
                <a:t>current</a:t>
              </a:r>
              <a:r>
                <a:rPr lang="de-DE" sz="1600" dirty="0"/>
                <a:t> </a:t>
              </a:r>
              <a:r>
                <a:rPr lang="de-DE" sz="1600" dirty="0" err="1"/>
                <a:t>household</a:t>
              </a:r>
              <a:r>
                <a:rPr lang="de-DE" sz="1600" dirty="0"/>
                <a:t> </a:t>
              </a:r>
              <a:r>
                <a:rPr lang="de-DE" sz="1600" dirty="0" err="1"/>
                <a:t>members</a:t>
              </a:r>
              <a:r>
                <a:rPr lang="de-DE" sz="1600" dirty="0"/>
                <a:t> </a:t>
              </a:r>
              <a:r>
                <a:rPr lang="de-DE" sz="1600" dirty="0" err="1"/>
                <a:t>aged</a:t>
              </a:r>
              <a:r>
                <a:rPr lang="de-DE" sz="1600" dirty="0"/>
                <a:t> 16+, </a:t>
              </a:r>
              <a:r>
                <a:rPr lang="de-DE" sz="1600" dirty="0" err="1"/>
                <a:t>info</a:t>
              </a:r>
              <a:r>
                <a:rPr lang="de-DE" sz="1600" dirty="0"/>
                <a:t> </a:t>
              </a:r>
              <a:r>
                <a:rPr lang="de-DE" sz="1600" dirty="0" err="1"/>
                <a:t>collected</a:t>
              </a:r>
              <a:r>
                <a:rPr lang="de-DE" sz="1600" dirty="0"/>
                <a:t> </a:t>
              </a:r>
              <a:r>
                <a:rPr lang="de-DE" sz="1600" dirty="0" err="1"/>
                <a:t>from</a:t>
              </a:r>
              <a:r>
                <a:rPr lang="de-DE" sz="1600" dirty="0"/>
                <a:t> </a:t>
              </a:r>
              <a:r>
                <a:rPr lang="de-DE" sz="1600" dirty="0" err="1"/>
                <a:t>survey</a:t>
              </a:r>
              <a:r>
                <a:rPr lang="de-DE" sz="1600" dirty="0"/>
                <a:t> </a:t>
              </a:r>
              <a:r>
                <a:rPr lang="de-DE" sz="1600" dirty="0" err="1"/>
                <a:t>or</a:t>
              </a:r>
              <a:r>
                <a:rPr lang="de-DE" sz="1600" dirty="0"/>
                <a:t> </a:t>
              </a:r>
              <a:r>
                <a:rPr lang="de-DE" sz="1600" dirty="0" err="1"/>
                <a:t>register</a:t>
              </a:r>
              <a:endParaRPr lang="de-DE" sz="1600" dirty="0"/>
            </a:p>
          </p:txBody>
        </p:sp>
        <p:sp>
          <p:nvSpPr>
            <p:cNvPr id="61" name="Textfeld 60">
              <a:extLst>
                <a:ext uri="{FF2B5EF4-FFF2-40B4-BE49-F238E27FC236}">
                  <a16:creationId xmlns:a16="http://schemas.microsoft.com/office/drawing/2014/main" id="{837FFD57-C6CF-C27D-B640-561A8BD9A847}"/>
                </a:ext>
              </a:extLst>
            </p:cNvPr>
            <p:cNvSpPr txBox="1"/>
            <p:nvPr/>
          </p:nvSpPr>
          <p:spPr>
            <a:xfrm>
              <a:off x="3059036" y="2878101"/>
              <a:ext cx="4703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1:1</a:t>
              </a:r>
            </a:p>
          </p:txBody>
        </p:sp>
        <p:sp>
          <p:nvSpPr>
            <p:cNvPr id="62" name="Textfeld 61">
              <a:extLst>
                <a:ext uri="{FF2B5EF4-FFF2-40B4-BE49-F238E27FC236}">
                  <a16:creationId xmlns:a16="http://schemas.microsoft.com/office/drawing/2014/main" id="{8EF83092-4830-6C94-5E53-A20AE5E926FB}"/>
                </a:ext>
              </a:extLst>
            </p:cNvPr>
            <p:cNvSpPr txBox="1"/>
            <p:nvPr/>
          </p:nvSpPr>
          <p:spPr>
            <a:xfrm>
              <a:off x="5702271" y="2864815"/>
              <a:ext cx="5526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1:m</a:t>
              </a:r>
            </a:p>
          </p:txBody>
        </p:sp>
        <p:sp>
          <p:nvSpPr>
            <p:cNvPr id="63" name="Textfeld 62">
              <a:extLst>
                <a:ext uri="{FF2B5EF4-FFF2-40B4-BE49-F238E27FC236}">
                  <a16:creationId xmlns:a16="http://schemas.microsoft.com/office/drawing/2014/main" id="{E46E6757-15AB-BD8A-C6AE-34CAFE120463}"/>
                </a:ext>
              </a:extLst>
            </p:cNvPr>
            <p:cNvSpPr txBox="1"/>
            <p:nvPr/>
          </p:nvSpPr>
          <p:spPr>
            <a:xfrm>
              <a:off x="8472264" y="2864815"/>
              <a:ext cx="4925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1:1</a:t>
              </a:r>
            </a:p>
          </p:txBody>
        </p:sp>
      </p:grpSp>
      <p:cxnSp>
        <p:nvCxnSpPr>
          <p:cNvPr id="64" name="Gerade Verbindung mit Pfeil 63">
            <a:extLst>
              <a:ext uri="{FF2B5EF4-FFF2-40B4-BE49-F238E27FC236}">
                <a16:creationId xmlns:a16="http://schemas.microsoft.com/office/drawing/2014/main" id="{A6CF47B3-4C21-C9CE-31FB-E0125A8268C5}"/>
              </a:ext>
            </a:extLst>
          </p:cNvPr>
          <p:cNvCxnSpPr>
            <a:cxnSpLocks/>
            <a:stCxn id="57" idx="3"/>
            <a:endCxn id="58" idx="1"/>
          </p:cNvCxnSpPr>
          <p:nvPr/>
        </p:nvCxnSpPr>
        <p:spPr>
          <a:xfrm>
            <a:off x="3098485" y="5718390"/>
            <a:ext cx="546051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mit Pfeil 64">
            <a:extLst>
              <a:ext uri="{FF2B5EF4-FFF2-40B4-BE49-F238E27FC236}">
                <a16:creationId xmlns:a16="http://schemas.microsoft.com/office/drawing/2014/main" id="{3A983896-3A2B-6552-BCE7-D946B3D406FC}"/>
              </a:ext>
            </a:extLst>
          </p:cNvPr>
          <p:cNvCxnSpPr>
            <a:cxnSpLocks/>
            <a:stCxn id="58" idx="3"/>
            <a:endCxn id="59" idx="1"/>
          </p:cNvCxnSpPr>
          <p:nvPr/>
        </p:nvCxnSpPr>
        <p:spPr>
          <a:xfrm>
            <a:off x="5759590" y="5718390"/>
            <a:ext cx="614494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 Verbindung mit Pfeil 65">
            <a:extLst>
              <a:ext uri="{FF2B5EF4-FFF2-40B4-BE49-F238E27FC236}">
                <a16:creationId xmlns:a16="http://schemas.microsoft.com/office/drawing/2014/main" id="{D7CB0AAF-3A29-38B7-8BD4-3E52F12407F9}"/>
              </a:ext>
            </a:extLst>
          </p:cNvPr>
          <p:cNvCxnSpPr>
            <a:cxnSpLocks/>
            <a:stCxn id="59" idx="3"/>
            <a:endCxn id="60" idx="1"/>
          </p:cNvCxnSpPr>
          <p:nvPr/>
        </p:nvCxnSpPr>
        <p:spPr>
          <a:xfrm flipV="1">
            <a:off x="8489138" y="5712085"/>
            <a:ext cx="608026" cy="6305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289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A18F0F5C-4EC3-44DD-27A0-78AE1D3D6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introduction of cross-sectional data specifics</a:t>
            </a:r>
            <a:endParaRPr lang="de-DE" dirty="0"/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F5EF1FFD-6961-2F85-583E-35426000B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832" y="1836000"/>
            <a:ext cx="10489969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de-DE" dirty="0"/>
              <a:t>Levels of </a:t>
            </a:r>
            <a:r>
              <a:rPr lang="de-DE" dirty="0" err="1"/>
              <a:t>observation</a:t>
            </a:r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  <p:graphicFrame>
        <p:nvGraphicFramePr>
          <p:cNvPr id="3" name="Tabelle 3">
            <a:extLst>
              <a:ext uri="{FF2B5EF4-FFF2-40B4-BE49-F238E27FC236}">
                <a16:creationId xmlns:a16="http://schemas.microsoft.com/office/drawing/2014/main" id="{C776EEEB-1495-427F-79C7-C1FB53B411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424628"/>
              </p:ext>
            </p:extLst>
          </p:nvPr>
        </p:nvGraphicFramePr>
        <p:xfrm>
          <a:off x="838199" y="2502285"/>
          <a:ext cx="10515602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7401">
                  <a:extLst>
                    <a:ext uri="{9D8B030D-6E8A-4147-A177-3AD203B41FA5}">
                      <a16:colId xmlns:a16="http://schemas.microsoft.com/office/drawing/2014/main" val="3985222504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17569349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60815838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4120513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19513758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756485205"/>
                    </a:ext>
                  </a:extLst>
                </a:gridCol>
                <a:gridCol w="1153345">
                  <a:extLst>
                    <a:ext uri="{9D8B030D-6E8A-4147-A177-3AD203B41FA5}">
                      <a16:colId xmlns:a16="http://schemas.microsoft.com/office/drawing/2014/main" val="4085201597"/>
                    </a:ext>
                  </a:extLst>
                </a:gridCol>
              </a:tblGrid>
              <a:tr h="323746">
                <a:tc>
                  <a:txBody>
                    <a:bodyPr/>
                    <a:lstStyle/>
                    <a:p>
                      <a:r>
                        <a:rPr lang="de-DE" dirty="0"/>
                        <a:t>Year</a:t>
                      </a:r>
                      <a:br>
                        <a:rPr lang="de-DE" dirty="0"/>
                      </a:br>
                      <a:r>
                        <a:rPr lang="de-DE" dirty="0"/>
                        <a:t>DB010, HB010, RB010, PB010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Country</a:t>
                      </a:r>
                    </a:p>
                    <a:p>
                      <a:r>
                        <a:rPr lang="de-DE" dirty="0"/>
                        <a:t>DB010, HB010, RB010, PB010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Household ID</a:t>
                      </a:r>
                    </a:p>
                    <a:p>
                      <a:r>
                        <a:rPr lang="de-DE" dirty="0"/>
                        <a:t>DB030, HB030, RX030, PX030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Person ID</a:t>
                      </a:r>
                    </a:p>
                    <a:p>
                      <a:r>
                        <a:rPr lang="de-DE" dirty="0"/>
                        <a:t>RB030, PB030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Partner ID</a:t>
                      </a:r>
                    </a:p>
                    <a:p>
                      <a:r>
                        <a:rPr lang="de-DE" dirty="0"/>
                        <a:t>RB240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Father ID</a:t>
                      </a:r>
                    </a:p>
                    <a:p>
                      <a:r>
                        <a:rPr lang="de-DE" dirty="0"/>
                        <a:t>RB220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Mother ID</a:t>
                      </a:r>
                    </a:p>
                    <a:p>
                      <a:r>
                        <a:rPr lang="de-DE" dirty="0"/>
                        <a:t>RB230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350166"/>
                  </a:ext>
                </a:extLst>
              </a:tr>
              <a:tr h="280162">
                <a:tc>
                  <a:txBody>
                    <a:bodyPr/>
                    <a:lstStyle/>
                    <a:p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tis SemiSans Pro"/>
                          <a:ea typeface="+mn-ea"/>
                          <a:cs typeface="+mn-cs"/>
                        </a:rPr>
                        <a:t>2021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043879"/>
                  </a:ext>
                </a:extLst>
              </a:tr>
              <a:tr h="339211">
                <a:tc>
                  <a:txBody>
                    <a:bodyPr/>
                    <a:lstStyle/>
                    <a:p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tis SemiSans Pro"/>
                          <a:ea typeface="+mn-ea"/>
                          <a:cs typeface="+mn-cs"/>
                        </a:rPr>
                        <a:t>2021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de-D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tis SemiSans Pro"/>
                          <a:ea typeface="+mn-ea"/>
                          <a:cs typeface="+mn-cs"/>
                        </a:rPr>
                        <a:t>AT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443563"/>
                  </a:ext>
                </a:extLst>
              </a:tr>
              <a:tr h="333491">
                <a:tc>
                  <a:txBody>
                    <a:bodyPr/>
                    <a:lstStyle/>
                    <a:p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tis SemiSans Pro"/>
                          <a:ea typeface="+mn-ea"/>
                          <a:cs typeface="+mn-cs"/>
                        </a:rPr>
                        <a:t>2021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tis SemiSans Pro"/>
                          <a:ea typeface="+mn-ea"/>
                          <a:cs typeface="+mn-cs"/>
                        </a:rPr>
                        <a:t>AT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0697917"/>
                  </a:ext>
                </a:extLst>
              </a:tr>
              <a:tr h="333491">
                <a:tc>
                  <a:txBody>
                    <a:bodyPr/>
                    <a:lstStyle/>
                    <a:p>
                      <a:r>
                        <a:rPr lang="de-DE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9545776"/>
                  </a:ext>
                </a:extLst>
              </a:tr>
              <a:tr h="333491">
                <a:tc>
                  <a:txBody>
                    <a:bodyPr/>
                    <a:lstStyle/>
                    <a:p>
                      <a:r>
                        <a:rPr lang="de-DE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0576165"/>
                  </a:ext>
                </a:extLst>
              </a:tr>
            </a:tbl>
          </a:graphicData>
        </a:graphic>
      </p:graphicFrame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A84E7F0D-41CE-4860-F5B3-432A700DAD83}"/>
              </a:ext>
            </a:extLst>
          </p:cNvPr>
          <p:cNvCxnSpPr>
            <a:cxnSpLocks/>
          </p:cNvCxnSpPr>
          <p:nvPr/>
        </p:nvCxnSpPr>
        <p:spPr>
          <a:xfrm flipV="1">
            <a:off x="6096000" y="3573016"/>
            <a:ext cx="1368152" cy="36004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21577A02-649F-4087-DF0F-9BFCFE414ED5}"/>
              </a:ext>
            </a:extLst>
          </p:cNvPr>
          <p:cNvCxnSpPr>
            <a:cxnSpLocks/>
          </p:cNvCxnSpPr>
          <p:nvPr/>
        </p:nvCxnSpPr>
        <p:spPr>
          <a:xfrm>
            <a:off x="6096000" y="3573016"/>
            <a:ext cx="1368152" cy="36004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BA503114-1D0E-8BEC-B558-C6D048066915}"/>
              </a:ext>
            </a:extLst>
          </p:cNvPr>
          <p:cNvCxnSpPr>
            <a:cxnSpLocks/>
          </p:cNvCxnSpPr>
          <p:nvPr/>
        </p:nvCxnSpPr>
        <p:spPr>
          <a:xfrm flipV="1">
            <a:off x="6096000" y="4682164"/>
            <a:ext cx="1368152" cy="36004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06D3EBA4-590E-D7AB-0C7B-85E92D22B392}"/>
              </a:ext>
            </a:extLst>
          </p:cNvPr>
          <p:cNvCxnSpPr>
            <a:cxnSpLocks/>
          </p:cNvCxnSpPr>
          <p:nvPr/>
        </p:nvCxnSpPr>
        <p:spPr>
          <a:xfrm>
            <a:off x="6096000" y="4686974"/>
            <a:ext cx="1368152" cy="36004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AEB9C132-92CD-34E3-A13E-A042D328178B}"/>
              </a:ext>
            </a:extLst>
          </p:cNvPr>
          <p:cNvCxnSpPr>
            <a:cxnSpLocks/>
          </p:cNvCxnSpPr>
          <p:nvPr/>
        </p:nvCxnSpPr>
        <p:spPr>
          <a:xfrm flipV="1">
            <a:off x="6096000" y="3573016"/>
            <a:ext cx="2808312" cy="1109148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0CCB6158-7649-24EA-FF8A-A3B21CBCFB20}"/>
              </a:ext>
            </a:extLst>
          </p:cNvPr>
          <p:cNvCxnSpPr>
            <a:cxnSpLocks/>
          </p:cNvCxnSpPr>
          <p:nvPr/>
        </p:nvCxnSpPr>
        <p:spPr>
          <a:xfrm flipV="1">
            <a:off x="6096000" y="3573016"/>
            <a:ext cx="4176464" cy="1469188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0980B6D5-B7BE-4858-278D-821BF96868BD}"/>
              </a:ext>
            </a:extLst>
          </p:cNvPr>
          <p:cNvCxnSpPr>
            <a:cxnSpLocks/>
          </p:cNvCxnSpPr>
          <p:nvPr/>
        </p:nvCxnSpPr>
        <p:spPr>
          <a:xfrm>
            <a:off x="6096000" y="3573016"/>
            <a:ext cx="2808312" cy="792088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243154CF-306E-D7A1-653D-1B119C892F7C}"/>
              </a:ext>
            </a:extLst>
          </p:cNvPr>
          <p:cNvCxnSpPr>
            <a:cxnSpLocks/>
          </p:cNvCxnSpPr>
          <p:nvPr/>
        </p:nvCxnSpPr>
        <p:spPr>
          <a:xfrm>
            <a:off x="6096000" y="3933056"/>
            <a:ext cx="4176464" cy="432048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345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A18F0F5C-4EC3-44DD-27A0-78AE1D3D6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introduction of cross-sectional data specifics</a:t>
            </a:r>
            <a:endParaRPr lang="de-DE" dirty="0"/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F5EF1FFD-6961-2F85-583E-35426000B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833" y="1844824"/>
            <a:ext cx="10489969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de-DE" dirty="0"/>
              <a:t>Levels of </a:t>
            </a:r>
            <a:r>
              <a:rPr lang="de-DE" dirty="0" err="1"/>
              <a:t>observation</a:t>
            </a:r>
            <a:endParaRPr lang="de-DE" dirty="0"/>
          </a:p>
        </p:txBody>
      </p:sp>
      <p:graphicFrame>
        <p:nvGraphicFramePr>
          <p:cNvPr id="3" name="Tabelle 3">
            <a:extLst>
              <a:ext uri="{FF2B5EF4-FFF2-40B4-BE49-F238E27FC236}">
                <a16:creationId xmlns:a16="http://schemas.microsoft.com/office/drawing/2014/main" id="{C776EEEB-1495-427F-79C7-C1FB53B411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591880"/>
              </p:ext>
            </p:extLst>
          </p:nvPr>
        </p:nvGraphicFramePr>
        <p:xfrm>
          <a:off x="863833" y="2420888"/>
          <a:ext cx="10515602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5663">
                  <a:extLst>
                    <a:ext uri="{9D8B030D-6E8A-4147-A177-3AD203B41FA5}">
                      <a16:colId xmlns:a16="http://schemas.microsoft.com/office/drawing/2014/main" val="398522250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7569349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60815838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4120513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19513758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75648520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4085201597"/>
                    </a:ext>
                  </a:extLst>
                </a:gridCol>
                <a:gridCol w="2979179">
                  <a:extLst>
                    <a:ext uri="{9D8B030D-6E8A-4147-A177-3AD203B41FA5}">
                      <a16:colId xmlns:a16="http://schemas.microsoft.com/office/drawing/2014/main" val="347565678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e-DE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Country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Household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Person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Partner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Father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Mother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Person-level variable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350166"/>
                  </a:ext>
                </a:extLst>
              </a:tr>
              <a:tr h="280162">
                <a:tc>
                  <a:txBody>
                    <a:bodyPr/>
                    <a:lstStyle/>
                    <a:p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tis SemiSans Pro"/>
                          <a:ea typeface="+mn-ea"/>
                          <a:cs typeface="+mn-cs"/>
                        </a:rPr>
                        <a:t>2021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043879"/>
                  </a:ext>
                </a:extLst>
              </a:tr>
              <a:tr h="339211">
                <a:tc>
                  <a:txBody>
                    <a:bodyPr/>
                    <a:lstStyle/>
                    <a:p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tis SemiSans Pro"/>
                          <a:ea typeface="+mn-ea"/>
                          <a:cs typeface="+mn-cs"/>
                        </a:rPr>
                        <a:t>2021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de-D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tis SemiSans Pro"/>
                          <a:ea typeface="+mn-ea"/>
                          <a:cs typeface="+mn-cs"/>
                        </a:rPr>
                        <a:t>AT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Female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443563"/>
                  </a:ext>
                </a:extLst>
              </a:tr>
              <a:tr h="333491">
                <a:tc>
                  <a:txBody>
                    <a:bodyPr/>
                    <a:lstStyle/>
                    <a:p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tis SemiSans Pro"/>
                          <a:ea typeface="+mn-ea"/>
                          <a:cs typeface="+mn-cs"/>
                        </a:rPr>
                        <a:t>2021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tis SemiSans Pro"/>
                          <a:ea typeface="+mn-ea"/>
                          <a:cs typeface="+mn-cs"/>
                        </a:rPr>
                        <a:t>AT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0697917"/>
                  </a:ext>
                </a:extLst>
              </a:tr>
              <a:tr h="333491">
                <a:tc>
                  <a:txBody>
                    <a:bodyPr/>
                    <a:lstStyle/>
                    <a:p>
                      <a:r>
                        <a:rPr lang="de-DE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Female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9545776"/>
                  </a:ext>
                </a:extLst>
              </a:tr>
              <a:tr h="333491">
                <a:tc>
                  <a:txBody>
                    <a:bodyPr/>
                    <a:lstStyle/>
                    <a:p>
                      <a:r>
                        <a:rPr lang="de-DE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0576165"/>
                  </a:ext>
                </a:extLst>
              </a:tr>
            </a:tbl>
          </a:graphicData>
        </a:graphic>
      </p:graphicFrame>
      <p:graphicFrame>
        <p:nvGraphicFramePr>
          <p:cNvPr id="7" name="Tabelle 3">
            <a:extLst>
              <a:ext uri="{FF2B5EF4-FFF2-40B4-BE49-F238E27FC236}">
                <a16:creationId xmlns:a16="http://schemas.microsoft.com/office/drawing/2014/main" id="{E5F8983C-C6F1-F912-B8D6-5970281394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030490"/>
              </p:ext>
            </p:extLst>
          </p:nvPr>
        </p:nvGraphicFramePr>
        <p:xfrm>
          <a:off x="863833" y="5378090"/>
          <a:ext cx="6625953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6219">
                  <a:extLst>
                    <a:ext uri="{9D8B030D-6E8A-4147-A177-3AD203B41FA5}">
                      <a16:colId xmlns:a16="http://schemas.microsoft.com/office/drawing/2014/main" val="398522250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7569349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608158382"/>
                    </a:ext>
                  </a:extLst>
                </a:gridCol>
                <a:gridCol w="3523470">
                  <a:extLst>
                    <a:ext uri="{9D8B030D-6E8A-4147-A177-3AD203B41FA5}">
                      <a16:colId xmlns:a16="http://schemas.microsoft.com/office/drawing/2014/main" val="34120513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e-DE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Country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Household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Household-level variable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350166"/>
                  </a:ext>
                </a:extLst>
              </a:tr>
              <a:tr h="280162">
                <a:tc>
                  <a:txBody>
                    <a:bodyPr/>
                    <a:lstStyle/>
                    <a:p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tis SemiSans Pro"/>
                          <a:ea typeface="+mn-ea"/>
                          <a:cs typeface="+mn-cs"/>
                        </a:rPr>
                        <a:t>2021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5 </a:t>
                      </a:r>
                      <a:r>
                        <a:rPr lang="de-DE" dirty="0" err="1"/>
                        <a:t>persons</a:t>
                      </a:r>
                      <a:r>
                        <a:rPr lang="de-DE" dirty="0"/>
                        <a:t> in </a:t>
                      </a:r>
                      <a:r>
                        <a:rPr lang="de-DE" dirty="0" err="1"/>
                        <a:t>household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043879"/>
                  </a:ext>
                </a:extLst>
              </a:tr>
            </a:tbl>
          </a:graphicData>
        </a:graphic>
      </p:graphicFrame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3B225936-592C-691B-7434-0846EB012318}"/>
              </a:ext>
            </a:extLst>
          </p:cNvPr>
          <p:cNvCxnSpPr>
            <a:cxnSpLocks/>
          </p:cNvCxnSpPr>
          <p:nvPr/>
        </p:nvCxnSpPr>
        <p:spPr>
          <a:xfrm>
            <a:off x="1199456" y="4725144"/>
            <a:ext cx="0" cy="5663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54BF5AED-E0DD-5FFF-277A-E29BD8EF02AA}"/>
              </a:ext>
            </a:extLst>
          </p:cNvPr>
          <p:cNvSpPr txBox="1"/>
          <p:nvPr/>
        </p:nvSpPr>
        <p:spPr>
          <a:xfrm>
            <a:off x="1368152" y="4746731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de-DE" sz="2800" dirty="0" err="1"/>
              <a:t>Switching</a:t>
            </a:r>
            <a:r>
              <a:rPr lang="de-DE" sz="2800" dirty="0"/>
              <a:t> </a:t>
            </a:r>
            <a:r>
              <a:rPr lang="de-DE" sz="2800" dirty="0" err="1"/>
              <a:t>from</a:t>
            </a:r>
            <a:r>
              <a:rPr lang="de-DE" sz="2800" dirty="0"/>
              <a:t> </a:t>
            </a:r>
            <a:r>
              <a:rPr lang="de-DE" sz="2800" dirty="0" err="1"/>
              <a:t>persons</a:t>
            </a:r>
            <a:r>
              <a:rPr lang="de-DE" sz="2800" dirty="0"/>
              <a:t> </a:t>
            </a:r>
            <a:r>
              <a:rPr lang="de-DE" sz="2800" dirty="0" err="1">
                <a:sym typeface="Wingdings" panose="05000000000000000000" pitchFamily="2" charset="2"/>
              </a:rPr>
              <a:t>to</a:t>
            </a:r>
            <a:r>
              <a:rPr lang="de-DE" sz="2800" dirty="0">
                <a:sym typeface="Wingdings" panose="05000000000000000000" pitchFamily="2" charset="2"/>
              </a:rPr>
              <a:t> </a:t>
            </a:r>
            <a:r>
              <a:rPr lang="de-DE" sz="2800" dirty="0" err="1">
                <a:sym typeface="Wingdings" panose="05000000000000000000" pitchFamily="2" charset="2"/>
              </a:rPr>
              <a:t>households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956127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A18F0F5C-4EC3-44DD-27A0-78AE1D3D6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introduction of cross-sectional data specifics</a:t>
            </a:r>
            <a:endParaRPr lang="de-DE" dirty="0"/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F5EF1FFD-6961-2F85-583E-35426000B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833" y="1844824"/>
            <a:ext cx="10489969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de-DE" dirty="0"/>
              <a:t>Levels of </a:t>
            </a:r>
            <a:r>
              <a:rPr lang="de-DE" dirty="0" err="1"/>
              <a:t>observation</a:t>
            </a:r>
            <a:endParaRPr lang="de-DE" dirty="0"/>
          </a:p>
        </p:txBody>
      </p:sp>
      <p:graphicFrame>
        <p:nvGraphicFramePr>
          <p:cNvPr id="3" name="Tabelle 3">
            <a:extLst>
              <a:ext uri="{FF2B5EF4-FFF2-40B4-BE49-F238E27FC236}">
                <a16:creationId xmlns:a16="http://schemas.microsoft.com/office/drawing/2014/main" id="{C776EEEB-1495-427F-79C7-C1FB53B411D5}"/>
              </a:ext>
            </a:extLst>
          </p:cNvPr>
          <p:cNvGraphicFramePr>
            <a:graphicFrameLocks noGrp="1"/>
          </p:cNvGraphicFramePr>
          <p:nvPr/>
        </p:nvGraphicFramePr>
        <p:xfrm>
          <a:off x="863833" y="2420888"/>
          <a:ext cx="10515602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5663">
                  <a:extLst>
                    <a:ext uri="{9D8B030D-6E8A-4147-A177-3AD203B41FA5}">
                      <a16:colId xmlns:a16="http://schemas.microsoft.com/office/drawing/2014/main" val="398522250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7569349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60815838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4120513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19513758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75648520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4085201597"/>
                    </a:ext>
                  </a:extLst>
                </a:gridCol>
                <a:gridCol w="2979179">
                  <a:extLst>
                    <a:ext uri="{9D8B030D-6E8A-4147-A177-3AD203B41FA5}">
                      <a16:colId xmlns:a16="http://schemas.microsoft.com/office/drawing/2014/main" val="347565678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e-DE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Country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Household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Person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Partner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Father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Mother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Person-level variable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350166"/>
                  </a:ext>
                </a:extLst>
              </a:tr>
              <a:tr h="280162">
                <a:tc>
                  <a:txBody>
                    <a:bodyPr/>
                    <a:lstStyle/>
                    <a:p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tis SemiSans Pro"/>
                          <a:ea typeface="+mn-ea"/>
                          <a:cs typeface="+mn-cs"/>
                        </a:rPr>
                        <a:t>2021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043879"/>
                  </a:ext>
                </a:extLst>
              </a:tr>
              <a:tr h="339211">
                <a:tc>
                  <a:txBody>
                    <a:bodyPr/>
                    <a:lstStyle/>
                    <a:p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tis SemiSans Pro"/>
                          <a:ea typeface="+mn-ea"/>
                          <a:cs typeface="+mn-cs"/>
                        </a:rPr>
                        <a:t>2021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de-D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tis SemiSans Pro"/>
                          <a:ea typeface="+mn-ea"/>
                          <a:cs typeface="+mn-cs"/>
                        </a:rPr>
                        <a:t>AT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Female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443563"/>
                  </a:ext>
                </a:extLst>
              </a:tr>
              <a:tr h="333491">
                <a:tc>
                  <a:txBody>
                    <a:bodyPr/>
                    <a:lstStyle/>
                    <a:p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tis SemiSans Pro"/>
                          <a:ea typeface="+mn-ea"/>
                          <a:cs typeface="+mn-cs"/>
                        </a:rPr>
                        <a:t>2021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tis SemiSans Pro"/>
                          <a:ea typeface="+mn-ea"/>
                          <a:cs typeface="+mn-cs"/>
                        </a:rPr>
                        <a:t>AT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0697917"/>
                  </a:ext>
                </a:extLst>
              </a:tr>
              <a:tr h="333491">
                <a:tc>
                  <a:txBody>
                    <a:bodyPr/>
                    <a:lstStyle/>
                    <a:p>
                      <a:r>
                        <a:rPr lang="de-DE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Female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9545776"/>
                  </a:ext>
                </a:extLst>
              </a:tr>
              <a:tr h="333491">
                <a:tc>
                  <a:txBody>
                    <a:bodyPr/>
                    <a:lstStyle/>
                    <a:p>
                      <a:r>
                        <a:rPr lang="de-DE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0576165"/>
                  </a:ext>
                </a:extLst>
              </a:tr>
            </a:tbl>
          </a:graphicData>
        </a:graphic>
      </p:graphicFrame>
      <p:graphicFrame>
        <p:nvGraphicFramePr>
          <p:cNvPr id="7" name="Tabelle 3">
            <a:extLst>
              <a:ext uri="{FF2B5EF4-FFF2-40B4-BE49-F238E27FC236}">
                <a16:creationId xmlns:a16="http://schemas.microsoft.com/office/drawing/2014/main" id="{E5F8983C-C6F1-F912-B8D6-5970281394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900699"/>
              </p:ext>
            </p:extLst>
          </p:nvPr>
        </p:nvGraphicFramePr>
        <p:xfrm>
          <a:off x="863833" y="5378090"/>
          <a:ext cx="1048997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5663">
                  <a:extLst>
                    <a:ext uri="{9D8B030D-6E8A-4147-A177-3AD203B41FA5}">
                      <a16:colId xmlns:a16="http://schemas.microsoft.com/office/drawing/2014/main" val="398522250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7569349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60815838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3559044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029749495"/>
                    </a:ext>
                  </a:extLst>
                </a:gridCol>
                <a:gridCol w="5185795">
                  <a:extLst>
                    <a:ext uri="{9D8B030D-6E8A-4147-A177-3AD203B41FA5}">
                      <a16:colId xmlns:a16="http://schemas.microsoft.com/office/drawing/2014/main" val="34120513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e-DE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Country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Household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Person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Partner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Couple</a:t>
                      </a:r>
                      <a:r>
                        <a:rPr lang="de-DE" dirty="0"/>
                        <a:t>-level variable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350166"/>
                  </a:ext>
                </a:extLst>
              </a:tr>
              <a:tr h="280162">
                <a:tc>
                  <a:txBody>
                    <a:bodyPr/>
                    <a:lstStyle/>
                    <a:p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tis SemiSans Pro"/>
                          <a:ea typeface="+mn-ea"/>
                          <a:cs typeface="+mn-cs"/>
                        </a:rPr>
                        <a:t>2021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Age </a:t>
                      </a:r>
                      <a:r>
                        <a:rPr lang="de-DE" dirty="0" err="1"/>
                        <a:t>difference</a:t>
                      </a:r>
                      <a:r>
                        <a:rPr lang="de-DE" dirty="0"/>
                        <a:t> 5 </a:t>
                      </a:r>
                      <a:r>
                        <a:rPr lang="de-DE" dirty="0" err="1"/>
                        <a:t>years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043879"/>
                  </a:ext>
                </a:extLst>
              </a:tr>
              <a:tr h="280162">
                <a:tc>
                  <a:txBody>
                    <a:bodyPr/>
                    <a:lstStyle/>
                    <a:p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tis SemiSans Pro"/>
                          <a:ea typeface="+mn-ea"/>
                          <a:cs typeface="+mn-cs"/>
                        </a:rPr>
                        <a:t>2021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Age </a:t>
                      </a:r>
                      <a:r>
                        <a:rPr lang="de-DE" dirty="0" err="1"/>
                        <a:t>difference</a:t>
                      </a:r>
                      <a:r>
                        <a:rPr lang="de-DE" dirty="0"/>
                        <a:t> 3 </a:t>
                      </a:r>
                      <a:r>
                        <a:rPr lang="de-DE" dirty="0" err="1"/>
                        <a:t>years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7877230"/>
                  </a:ext>
                </a:extLst>
              </a:tr>
            </a:tbl>
          </a:graphicData>
        </a:graphic>
      </p:graphicFrame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3B225936-592C-691B-7434-0846EB012318}"/>
              </a:ext>
            </a:extLst>
          </p:cNvPr>
          <p:cNvCxnSpPr>
            <a:cxnSpLocks/>
          </p:cNvCxnSpPr>
          <p:nvPr/>
        </p:nvCxnSpPr>
        <p:spPr>
          <a:xfrm>
            <a:off x="1199456" y="4725144"/>
            <a:ext cx="0" cy="5663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54BF5AED-E0DD-5FFF-277A-E29BD8EF02AA}"/>
              </a:ext>
            </a:extLst>
          </p:cNvPr>
          <p:cNvSpPr txBox="1"/>
          <p:nvPr/>
        </p:nvSpPr>
        <p:spPr>
          <a:xfrm>
            <a:off x="1368152" y="4746731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de-DE" sz="2800" dirty="0" err="1"/>
              <a:t>Switching</a:t>
            </a:r>
            <a:r>
              <a:rPr lang="de-DE" sz="2800" dirty="0"/>
              <a:t> </a:t>
            </a:r>
            <a:r>
              <a:rPr lang="de-DE" sz="2800" dirty="0" err="1"/>
              <a:t>from</a:t>
            </a:r>
            <a:r>
              <a:rPr lang="de-DE" sz="2800" dirty="0"/>
              <a:t> </a:t>
            </a:r>
            <a:r>
              <a:rPr lang="de-DE" sz="2800" dirty="0" err="1"/>
              <a:t>persons</a:t>
            </a:r>
            <a:r>
              <a:rPr lang="de-DE" sz="2800" dirty="0"/>
              <a:t> </a:t>
            </a:r>
            <a:r>
              <a:rPr lang="de-DE" sz="2800" dirty="0" err="1">
                <a:sym typeface="Wingdings" panose="05000000000000000000" pitchFamily="2" charset="2"/>
              </a:rPr>
              <a:t>to</a:t>
            </a:r>
            <a:r>
              <a:rPr lang="de-DE" sz="2800" dirty="0">
                <a:sym typeface="Wingdings" panose="05000000000000000000" pitchFamily="2" charset="2"/>
              </a:rPr>
              <a:t> </a:t>
            </a:r>
            <a:r>
              <a:rPr lang="de-DE" sz="2800" dirty="0" err="1">
                <a:sym typeface="Wingdings" panose="05000000000000000000" pitchFamily="2" charset="2"/>
              </a:rPr>
              <a:t>couples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980260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A18F0F5C-4EC3-44DD-27A0-78AE1D3D6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introduction of cross-sectional data specifics</a:t>
            </a:r>
            <a:endParaRPr lang="de-DE" dirty="0"/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F5EF1FFD-6961-2F85-583E-35426000B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833" y="1844824"/>
            <a:ext cx="10489969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de-DE" dirty="0"/>
              <a:t>Levels of </a:t>
            </a:r>
            <a:r>
              <a:rPr lang="de-DE" dirty="0" err="1"/>
              <a:t>observation</a:t>
            </a:r>
            <a:endParaRPr lang="de-DE" dirty="0"/>
          </a:p>
        </p:txBody>
      </p:sp>
      <p:graphicFrame>
        <p:nvGraphicFramePr>
          <p:cNvPr id="3" name="Tabelle 3">
            <a:extLst>
              <a:ext uri="{FF2B5EF4-FFF2-40B4-BE49-F238E27FC236}">
                <a16:creationId xmlns:a16="http://schemas.microsoft.com/office/drawing/2014/main" id="{C776EEEB-1495-427F-79C7-C1FB53B411D5}"/>
              </a:ext>
            </a:extLst>
          </p:cNvPr>
          <p:cNvGraphicFramePr>
            <a:graphicFrameLocks noGrp="1"/>
          </p:cNvGraphicFramePr>
          <p:nvPr/>
        </p:nvGraphicFramePr>
        <p:xfrm>
          <a:off x="863833" y="2420888"/>
          <a:ext cx="10515602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5663">
                  <a:extLst>
                    <a:ext uri="{9D8B030D-6E8A-4147-A177-3AD203B41FA5}">
                      <a16:colId xmlns:a16="http://schemas.microsoft.com/office/drawing/2014/main" val="398522250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7569349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60815838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4120513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19513758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75648520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4085201597"/>
                    </a:ext>
                  </a:extLst>
                </a:gridCol>
                <a:gridCol w="2979179">
                  <a:extLst>
                    <a:ext uri="{9D8B030D-6E8A-4147-A177-3AD203B41FA5}">
                      <a16:colId xmlns:a16="http://schemas.microsoft.com/office/drawing/2014/main" val="347565678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e-DE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Country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Household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Person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Partner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Father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Mother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Person-level variable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350166"/>
                  </a:ext>
                </a:extLst>
              </a:tr>
              <a:tr h="280162">
                <a:tc>
                  <a:txBody>
                    <a:bodyPr/>
                    <a:lstStyle/>
                    <a:p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tis SemiSans Pro"/>
                          <a:ea typeface="+mn-ea"/>
                          <a:cs typeface="+mn-cs"/>
                        </a:rPr>
                        <a:t>2021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043879"/>
                  </a:ext>
                </a:extLst>
              </a:tr>
              <a:tr h="339211">
                <a:tc>
                  <a:txBody>
                    <a:bodyPr/>
                    <a:lstStyle/>
                    <a:p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tis SemiSans Pro"/>
                          <a:ea typeface="+mn-ea"/>
                          <a:cs typeface="+mn-cs"/>
                        </a:rPr>
                        <a:t>2021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de-D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tis SemiSans Pro"/>
                          <a:ea typeface="+mn-ea"/>
                          <a:cs typeface="+mn-cs"/>
                        </a:rPr>
                        <a:t>AT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Female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443563"/>
                  </a:ext>
                </a:extLst>
              </a:tr>
              <a:tr h="333491">
                <a:tc>
                  <a:txBody>
                    <a:bodyPr/>
                    <a:lstStyle/>
                    <a:p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tis SemiSans Pro"/>
                          <a:ea typeface="+mn-ea"/>
                          <a:cs typeface="+mn-cs"/>
                        </a:rPr>
                        <a:t>2021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tis SemiSans Pro"/>
                          <a:ea typeface="+mn-ea"/>
                          <a:cs typeface="+mn-cs"/>
                        </a:rPr>
                        <a:t>AT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0697917"/>
                  </a:ext>
                </a:extLst>
              </a:tr>
              <a:tr h="333491">
                <a:tc>
                  <a:txBody>
                    <a:bodyPr/>
                    <a:lstStyle/>
                    <a:p>
                      <a:r>
                        <a:rPr lang="de-DE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Female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9545776"/>
                  </a:ext>
                </a:extLst>
              </a:tr>
              <a:tr h="333491">
                <a:tc>
                  <a:txBody>
                    <a:bodyPr/>
                    <a:lstStyle/>
                    <a:p>
                      <a:r>
                        <a:rPr lang="de-DE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0576165"/>
                  </a:ext>
                </a:extLst>
              </a:tr>
            </a:tbl>
          </a:graphicData>
        </a:graphic>
      </p:graphicFrame>
      <p:graphicFrame>
        <p:nvGraphicFramePr>
          <p:cNvPr id="7" name="Tabelle 3">
            <a:extLst>
              <a:ext uri="{FF2B5EF4-FFF2-40B4-BE49-F238E27FC236}">
                <a16:creationId xmlns:a16="http://schemas.microsoft.com/office/drawing/2014/main" id="{E5F8983C-C6F1-F912-B8D6-5970281394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444003"/>
              </p:ext>
            </p:extLst>
          </p:nvPr>
        </p:nvGraphicFramePr>
        <p:xfrm>
          <a:off x="863833" y="5378090"/>
          <a:ext cx="1048997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5663">
                  <a:extLst>
                    <a:ext uri="{9D8B030D-6E8A-4147-A177-3AD203B41FA5}">
                      <a16:colId xmlns:a16="http://schemas.microsoft.com/office/drawing/2014/main" val="398522250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7569349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60815838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3559044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029749495"/>
                    </a:ext>
                  </a:extLst>
                </a:gridCol>
                <a:gridCol w="5185795">
                  <a:extLst>
                    <a:ext uri="{9D8B030D-6E8A-4147-A177-3AD203B41FA5}">
                      <a16:colId xmlns:a16="http://schemas.microsoft.com/office/drawing/2014/main" val="34120513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e-DE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Country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Household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Person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Mother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Parent-</a:t>
                      </a:r>
                      <a:r>
                        <a:rPr lang="de-DE" dirty="0" err="1"/>
                        <a:t>child</a:t>
                      </a:r>
                      <a:r>
                        <a:rPr lang="de-DE" dirty="0"/>
                        <a:t>-</a:t>
                      </a:r>
                      <a:r>
                        <a:rPr lang="de-DE" dirty="0" err="1"/>
                        <a:t>dyad</a:t>
                      </a:r>
                      <a:r>
                        <a:rPr lang="de-DE" dirty="0"/>
                        <a:t>-level variable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350166"/>
                  </a:ext>
                </a:extLst>
              </a:tr>
              <a:tr h="280162">
                <a:tc>
                  <a:txBody>
                    <a:bodyPr/>
                    <a:lstStyle/>
                    <a:p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tis SemiSans Pro"/>
                          <a:ea typeface="+mn-ea"/>
                          <a:cs typeface="+mn-cs"/>
                        </a:rPr>
                        <a:t>2021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Mother‘s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age</a:t>
                      </a:r>
                      <a:r>
                        <a:rPr lang="de-DE" dirty="0"/>
                        <a:t> at </a:t>
                      </a:r>
                      <a:r>
                        <a:rPr lang="de-DE" dirty="0" err="1"/>
                        <a:t>birth</a:t>
                      </a:r>
                      <a:r>
                        <a:rPr lang="de-DE" dirty="0"/>
                        <a:t> 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043879"/>
                  </a:ext>
                </a:extLst>
              </a:tr>
              <a:tr h="280162">
                <a:tc>
                  <a:txBody>
                    <a:bodyPr/>
                    <a:lstStyle/>
                    <a:p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tis SemiSans Pro"/>
                          <a:ea typeface="+mn-ea"/>
                          <a:cs typeface="+mn-cs"/>
                        </a:rPr>
                        <a:t>2021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Mother‘s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age</a:t>
                      </a:r>
                      <a:r>
                        <a:rPr lang="de-DE" dirty="0"/>
                        <a:t> at </a:t>
                      </a:r>
                      <a:r>
                        <a:rPr lang="de-DE" dirty="0" err="1"/>
                        <a:t>birth</a:t>
                      </a:r>
                      <a:r>
                        <a:rPr lang="de-DE" dirty="0"/>
                        <a:t> 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7877230"/>
                  </a:ext>
                </a:extLst>
              </a:tr>
            </a:tbl>
          </a:graphicData>
        </a:graphic>
      </p:graphicFrame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3B225936-592C-691B-7434-0846EB012318}"/>
              </a:ext>
            </a:extLst>
          </p:cNvPr>
          <p:cNvCxnSpPr>
            <a:cxnSpLocks/>
          </p:cNvCxnSpPr>
          <p:nvPr/>
        </p:nvCxnSpPr>
        <p:spPr>
          <a:xfrm>
            <a:off x="1199456" y="4725144"/>
            <a:ext cx="0" cy="5663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54BF5AED-E0DD-5FFF-277A-E29BD8EF02AA}"/>
              </a:ext>
            </a:extLst>
          </p:cNvPr>
          <p:cNvSpPr txBox="1"/>
          <p:nvPr/>
        </p:nvSpPr>
        <p:spPr>
          <a:xfrm>
            <a:off x="1368152" y="4746731"/>
            <a:ext cx="67440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de-DE" sz="2800" dirty="0" err="1"/>
              <a:t>Switching</a:t>
            </a:r>
            <a:r>
              <a:rPr lang="de-DE" sz="2800" dirty="0"/>
              <a:t> </a:t>
            </a:r>
            <a:r>
              <a:rPr lang="de-DE" sz="2800" dirty="0" err="1"/>
              <a:t>from</a:t>
            </a:r>
            <a:r>
              <a:rPr lang="de-DE" sz="2800" dirty="0"/>
              <a:t> </a:t>
            </a:r>
            <a:r>
              <a:rPr lang="de-DE" sz="2800" dirty="0" err="1"/>
              <a:t>persons</a:t>
            </a:r>
            <a:r>
              <a:rPr lang="de-DE" sz="2800" dirty="0"/>
              <a:t> </a:t>
            </a:r>
            <a:r>
              <a:rPr lang="de-DE" sz="2800" dirty="0" err="1">
                <a:sym typeface="Wingdings" panose="05000000000000000000" pitchFamily="2" charset="2"/>
              </a:rPr>
              <a:t>to</a:t>
            </a:r>
            <a:r>
              <a:rPr lang="de-DE" sz="2800" dirty="0">
                <a:sym typeface="Wingdings" panose="05000000000000000000" pitchFamily="2" charset="2"/>
              </a:rPr>
              <a:t> </a:t>
            </a:r>
            <a:r>
              <a:rPr lang="de-DE" sz="2800" dirty="0" err="1">
                <a:sym typeface="Wingdings" panose="05000000000000000000" pitchFamily="2" charset="2"/>
              </a:rPr>
              <a:t>parent-child</a:t>
            </a:r>
            <a:r>
              <a:rPr lang="de-DE" sz="2800" dirty="0">
                <a:sym typeface="Wingdings" panose="05000000000000000000" pitchFamily="2" charset="2"/>
              </a:rPr>
              <a:t> </a:t>
            </a:r>
            <a:r>
              <a:rPr lang="de-DE" sz="2800" dirty="0" err="1">
                <a:sym typeface="Wingdings" panose="05000000000000000000" pitchFamily="2" charset="2"/>
              </a:rPr>
              <a:t>dyads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099790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F5EF1FFD-6961-2F85-583E-35426000B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833" y="1844824"/>
            <a:ext cx="10489969" cy="4351338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lvl="0"/>
            <a:r>
              <a:rPr lang="de-DE" dirty="0"/>
              <a:t>Longitudinal time-</a:t>
            </a:r>
            <a:r>
              <a:rPr lang="de-DE" dirty="0" err="1"/>
              <a:t>series</a:t>
            </a:r>
            <a:endParaRPr lang="de-DE" dirty="0"/>
          </a:p>
          <a:p>
            <a:r>
              <a:rPr lang="de-DE" dirty="0"/>
              <a:t>Ex-ante </a:t>
            </a:r>
            <a:r>
              <a:rPr lang="de-DE" dirty="0" err="1"/>
              <a:t>output</a:t>
            </a:r>
            <a:r>
              <a:rPr lang="de-DE" dirty="0"/>
              <a:t> </a:t>
            </a:r>
            <a:r>
              <a:rPr lang="de-DE" dirty="0" err="1"/>
              <a:t>harmonization</a:t>
            </a:r>
            <a:r>
              <a:rPr lang="de-DE" dirty="0"/>
              <a:t> </a:t>
            </a:r>
            <a:r>
              <a:rPr lang="de-DE" dirty="0" err="1"/>
              <a:t>across</a:t>
            </a:r>
            <a:r>
              <a:rPr lang="de-DE" dirty="0"/>
              <a:t> countries</a:t>
            </a:r>
          </a:p>
          <a:p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changes</a:t>
            </a:r>
            <a:r>
              <a:rPr lang="de-DE" dirty="0"/>
              <a:t> </a:t>
            </a:r>
            <a:r>
              <a:rPr lang="de-DE" dirty="0" err="1"/>
              <a:t>across</a:t>
            </a:r>
            <a:r>
              <a:rPr lang="de-DE" dirty="0"/>
              <a:t> time</a:t>
            </a:r>
          </a:p>
          <a:p>
            <a:pPr lvl="0"/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identify</a:t>
            </a:r>
            <a:r>
              <a:rPr lang="de-DE" dirty="0"/>
              <a:t> </a:t>
            </a:r>
            <a:r>
              <a:rPr lang="de-DE" dirty="0" err="1"/>
              <a:t>changes</a:t>
            </a:r>
            <a:r>
              <a:rPr lang="de-DE" dirty="0"/>
              <a:t> </a:t>
            </a:r>
            <a:r>
              <a:rPr lang="de-DE" dirty="0" err="1"/>
              <a:t>across</a:t>
            </a:r>
            <a:r>
              <a:rPr lang="de-DE" dirty="0"/>
              <a:t> time</a:t>
            </a:r>
          </a:p>
          <a:p>
            <a:pPr lvl="1"/>
            <a:r>
              <a:rPr lang="de-DE" dirty="0"/>
              <a:t>MISSY </a:t>
            </a:r>
            <a:r>
              <a:rPr lang="de-DE" dirty="0">
                <a:sym typeface="Wingdings" panose="05000000000000000000" pitchFamily="2" charset="2"/>
              </a:rPr>
              <a:t> Variables-by-</a:t>
            </a:r>
            <a:r>
              <a:rPr lang="de-DE" dirty="0" err="1">
                <a:sym typeface="Wingdings" panose="05000000000000000000" pitchFamily="2" charset="2"/>
              </a:rPr>
              <a:t>year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matrix</a:t>
            </a:r>
            <a:endParaRPr lang="de-DE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de-DE" dirty="0">
                <a:sym typeface="Wingdings" panose="05000000000000000000" pitchFamily="2" charset="2"/>
                <a:hlinkClick r:id="rId3"/>
              </a:rPr>
              <a:t>https://www.gesis.org/fileadmin/upload/dienstleistung/daten/amtl_mikrodaten/europ_microdata/EU-SILC/Tools/variables_by_year_2004_2021.xlsx</a:t>
            </a:r>
            <a:endParaRPr lang="de-DE" dirty="0">
              <a:sym typeface="Wingdings" panose="05000000000000000000" pitchFamily="2" charset="2"/>
            </a:endParaRPr>
          </a:p>
          <a:p>
            <a:pPr lvl="1"/>
            <a:r>
              <a:rPr lang="de-DE" dirty="0" err="1">
                <a:sym typeface="Wingdings" panose="05000000000000000000" pitchFamily="2" charset="2"/>
              </a:rPr>
              <a:t>Colored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highlighting</a:t>
            </a:r>
            <a:r>
              <a:rPr lang="de-DE" dirty="0">
                <a:sym typeface="Wingdings" panose="05000000000000000000" pitchFamily="2" charset="2"/>
              </a:rPr>
              <a:t> in </a:t>
            </a:r>
            <a:r>
              <a:rPr lang="de-DE" dirty="0" err="1">
                <a:sym typeface="Wingdings" panose="05000000000000000000" pitchFamily="2" charset="2"/>
              </a:rPr>
              <a:t>user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guide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A18F0F5C-4EC3-44DD-27A0-78AE1D3D6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introduction of cross-sectional data specifics</a:t>
            </a:r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74F60E67-4BA3-02E9-84CF-9B60E6BB0D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3480"/>
          <a:stretch/>
        </p:blipFill>
        <p:spPr>
          <a:xfrm>
            <a:off x="-44401" y="4784526"/>
            <a:ext cx="12159755" cy="206191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87EA29BF-C51F-124B-87D5-19DA4ECB13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397" y="4378686"/>
            <a:ext cx="10056704" cy="1385766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4B135A55-62C9-A33C-6756-BAB7898094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438" y="3094472"/>
            <a:ext cx="11158623" cy="2772038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0A1E1BDE-2E0D-C0E6-510E-68FEFAA91F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198" y="2966775"/>
            <a:ext cx="10105419" cy="2929392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CFD162D-0ABF-6BDA-2067-803CDC955F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6094" y="2607418"/>
            <a:ext cx="10056158" cy="358874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9D72560F-3462-B3F5-E335-A88FDEE3748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49836" b="3800"/>
          <a:stretch/>
        </p:blipFill>
        <p:spPr>
          <a:xfrm>
            <a:off x="-56853" y="280641"/>
            <a:ext cx="12231961" cy="6597352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95436363-CFF5-1F29-8EF5-19ADE38A8CB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13268"/>
          <a:stretch/>
        </p:blipFill>
        <p:spPr>
          <a:xfrm>
            <a:off x="-39961" y="0"/>
            <a:ext cx="12210629" cy="6858000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F18526D7-9FC1-17B8-8340-3E905D5F9B14}"/>
              </a:ext>
            </a:extLst>
          </p:cNvPr>
          <p:cNvSpPr/>
          <p:nvPr/>
        </p:nvSpPr>
        <p:spPr>
          <a:xfrm>
            <a:off x="3503712" y="4020493"/>
            <a:ext cx="1656184" cy="432048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531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theme/theme1.xml><?xml version="1.0" encoding="utf-8"?>
<a:theme xmlns:a="http://schemas.openxmlformats.org/drawingml/2006/main" name="Larissa">
  <a:themeElements>
    <a:clrScheme name="GESIS Farben">
      <a:dk1>
        <a:sysClr val="windowText" lastClr="000000"/>
      </a:dk1>
      <a:lt1>
        <a:srgbClr val="FFFFFF"/>
      </a:lt1>
      <a:dk2>
        <a:srgbClr val="597490"/>
      </a:dk2>
      <a:lt2>
        <a:srgbClr val="F2F2F2"/>
      </a:lt2>
      <a:accent1>
        <a:srgbClr val="FF6400"/>
      </a:accent1>
      <a:accent2>
        <a:srgbClr val="FFC000"/>
      </a:accent2>
      <a:accent3>
        <a:srgbClr val="9BBB59"/>
      </a:accent3>
      <a:accent4>
        <a:srgbClr val="8064A2"/>
      </a:accent4>
      <a:accent5>
        <a:srgbClr val="597490"/>
      </a:accent5>
      <a:accent6>
        <a:srgbClr val="953734"/>
      </a:accent6>
      <a:hlink>
        <a:srgbClr val="0000FF"/>
      </a:hlink>
      <a:folHlink>
        <a:srgbClr val="800080"/>
      </a:folHlink>
    </a:clrScheme>
    <a:fontScheme name="GESIS Rotis">
      <a:majorFont>
        <a:latin typeface="Rotis SemiSans Pro"/>
        <a:ea typeface=""/>
        <a:cs typeface=""/>
      </a:majorFont>
      <a:minorFont>
        <a:latin typeface="Rotis SemiSans Pro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7986CD3EAB9FD4E8583834B02114A36" ma:contentTypeVersion="8" ma:contentTypeDescription="Ein neues Dokument erstellen." ma:contentTypeScope="" ma:versionID="cee2a0ed5d496b0460fcbe0c62b20bbc">
  <xsd:schema xmlns:xsd="http://www.w3.org/2001/XMLSchema" xmlns:xs="http://www.w3.org/2001/XMLSchema" xmlns:p="http://schemas.microsoft.com/office/2006/metadata/properties" xmlns:ns1="http://schemas.microsoft.com/sharepoint/v3" xmlns:ns2="8ec5f598-09a5-4f4d-8ba3-f8504e05b148" xmlns:ns3="97d28e5f-86ae-4aa5-b3a4-04adc43ff35d" targetNamespace="http://schemas.microsoft.com/office/2006/metadata/properties" ma:root="true" ma:fieldsID="fdd1b9a8dec2e0de47171c83513c5a07" ns1:_="" ns2:_="" ns3:_="">
    <xsd:import namespace="http://schemas.microsoft.com/sharepoint/v3"/>
    <xsd:import namespace="8ec5f598-09a5-4f4d-8ba3-f8504e05b148"/>
    <xsd:import namespace="97d28e5f-86ae-4aa5-b3a4-04adc43ff35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Bereich" minOccurs="0"/>
                <xsd:element ref="ns3:Dokumenttyp" minOccurs="0"/>
                <xsd:element ref="ns3:Sprache_x002f_Language" minOccurs="0"/>
                <xsd:element ref="ns3:Publishing_x0020_Year" minOccurs="0"/>
                <xsd:element ref="ns1:DataSource" minOccurs="0"/>
                <xsd:element ref="ns1:RoutingTarget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ataSource" ma:index="15" nillable="true" ma:displayName="Datenquelle" ma:description="Die URL zur Datenquelle." ma:internalName="DataSourc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RoutingTargetPath" ma:index="16" nillable="true" ma:displayName="Zielpfad" ma:hidden="true" ma:internalName="RoutingTargetPath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c5f598-09a5-4f4d-8ba3-f8504e05b14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ert der Dokument-ID" ma:description="Der Wert der diesem Element zugewiesenen Dokument-ID." ma:internalName="_dlc_DocId" ma:readOnly="true">
      <xsd:simpleType>
        <xsd:restriction base="dms:Text"/>
      </xsd:simpleType>
    </xsd:element>
    <xsd:element name="_dlc_DocIdUrl" ma:index="9" nillable="true" ma:displayName="Dokument-ID" ma:description="Permanenter Hyperlink zu diesem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d28e5f-86ae-4aa5-b3a4-04adc43ff35d" elementFormDefault="qualified">
    <xsd:import namespace="http://schemas.microsoft.com/office/2006/documentManagement/types"/>
    <xsd:import namespace="http://schemas.microsoft.com/office/infopath/2007/PartnerControls"/>
    <xsd:element name="Bereich" ma:index="11" nillable="true" ma:displayName="Bereich" ma:internalName="Bereich">
      <xsd:simpleType>
        <xsd:restriction base="dms:Text">
          <xsd:maxLength value="255"/>
        </xsd:restriction>
      </xsd:simpleType>
    </xsd:element>
    <xsd:element name="Dokumenttyp" ma:index="12" nillable="true" ma:displayName="Type" ma:internalName="Dokumenttyp">
      <xsd:simpleType>
        <xsd:restriction base="dms:Text">
          <xsd:maxLength value="255"/>
        </xsd:restriction>
      </xsd:simpleType>
    </xsd:element>
    <xsd:element name="Sprache_x002f_Language" ma:index="13" nillable="true" ma:displayName="Language" ma:internalName="Sprache_x002f_Language">
      <xsd:simpleType>
        <xsd:restriction base="dms:Text">
          <xsd:maxLength value="255"/>
        </xsd:restriction>
      </xsd:simpleType>
    </xsd:element>
    <xsd:element name="Publishing_x0020_Year" ma:index="14" nillable="true" ma:displayName="Publishing Year" ma:internalName="Publishing_x0020_Yea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ec5f598-09a5-4f4d-8ba3-f8504e05b148">GESISDOC-544667437-220</_dlc_DocId>
    <_dlc_DocIdUrl xmlns="8ec5f598-09a5-4f4d-8ba3-f8504e05b148">
      <Url>https://intranet.gesis.intra/Communication/_layouts/15/DocIdRedir.aspx?ID=GESISDOC-544667437-220</Url>
      <Description>GESISDOC-544667437-220</Description>
    </_dlc_DocIdUrl>
    <Sprache_x002f_Language xmlns="97d28e5f-86ae-4aa5-b3a4-04adc43ff35d">German</Sprache_x002f_Language>
    <Publishing_x0020_Year xmlns="97d28e5f-86ae-4aa5-b3a4-04adc43ff35d" xsi:nil="true"/>
    <Bereich xmlns="97d28e5f-86ae-4aa5-b3a4-04adc43ff35d">Powerpoint</Bereich>
    <Dokumenttyp xmlns="97d28e5f-86ae-4aa5-b3a4-04adc43ff35d">pptx</Dokumenttyp>
    <RoutingTargetPath xmlns="http://schemas.microsoft.com/sharepoint/v3" xsi:nil="true"/>
    <DataSource xmlns="http://schemas.microsoft.com/sharepoint/v3">
      <Url xsi:nil="true"/>
      <Description xsi:nil="true"/>
    </DataSource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7ED93B17-88BE-41A2-ADB8-6DFED43EA3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ec5f598-09a5-4f4d-8ba3-f8504e05b148"/>
    <ds:schemaRef ds:uri="97d28e5f-86ae-4aa5-b3a4-04adc43ff3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662B3C9-84D1-44B4-980A-A658A034936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6D38C2E-02CC-42D3-9E17-44C09712BF5F}">
  <ds:schemaRefs>
    <ds:schemaRef ds:uri="http://purl.org/dc/dcmitype/"/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97d28e5f-86ae-4aa5-b3a4-04adc43ff35d"/>
    <ds:schemaRef ds:uri="http://purl.org/dc/terms/"/>
    <ds:schemaRef ds:uri="http://schemas.microsoft.com/office/infopath/2007/PartnerControls"/>
    <ds:schemaRef ds:uri="8ec5f598-09a5-4f4d-8ba3-f8504e05b148"/>
    <ds:schemaRef ds:uri="http://schemas.microsoft.com/sharepoint/v3"/>
  </ds:schemaRefs>
</ds:datastoreItem>
</file>

<file path=customXml/itemProps4.xml><?xml version="1.0" encoding="utf-8"?>
<ds:datastoreItem xmlns:ds="http://schemas.openxmlformats.org/officeDocument/2006/customXml" ds:itemID="{E6342B6E-D1EF-4A61-B54B-E1EEF7A1BEFD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769</Words>
  <Application>Microsoft Office PowerPoint</Application>
  <PresentationFormat>Breitbild</PresentationFormat>
  <Paragraphs>323</Paragraphs>
  <Slides>14</Slides>
  <Notes>14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0" baseType="lpstr">
      <vt:lpstr>Arial</vt:lpstr>
      <vt:lpstr>Rotis SemiSans Pro</vt:lpstr>
      <vt:lpstr>Source Sans Pro</vt:lpstr>
      <vt:lpstr>Wingdings</vt:lpstr>
      <vt:lpstr>Wingdings 3</vt:lpstr>
      <vt:lpstr>Larissa</vt:lpstr>
      <vt:lpstr>Part II Practical Training Session: Cross-sectional data structure &amp; analyses – Introduction</vt:lpstr>
      <vt:lpstr>Overview</vt:lpstr>
      <vt:lpstr>Short introduction of cross-sectional data specifics</vt:lpstr>
      <vt:lpstr>Short introduction of cross-sectional data specifics</vt:lpstr>
      <vt:lpstr>Short introduction of cross-sectional data specifics</vt:lpstr>
      <vt:lpstr>Short introduction of cross-sectional data specifics</vt:lpstr>
      <vt:lpstr>Short introduction of cross-sectional data specifics</vt:lpstr>
      <vt:lpstr>Short introduction of cross-sectional data specifics</vt:lpstr>
      <vt:lpstr>Short introduction of cross-sectional data specifics</vt:lpstr>
      <vt:lpstr>Short introduction of cross-sectional data specifics</vt:lpstr>
      <vt:lpstr>Short introduction of cross-sectional data specifics</vt:lpstr>
      <vt:lpstr>Short introduction of cross-sectional data specifics</vt:lpstr>
      <vt:lpstr>Short introduction of cross-sectional data specifics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Vorlagen Powerpoint 2023</dc:title>
  <dc:creator>Heuser, Holger</dc:creator>
  <cp:lastModifiedBy>Pforr, Klaus</cp:lastModifiedBy>
  <cp:revision>837</cp:revision>
  <cp:lastPrinted>2015-06-26T07:02:07Z</cp:lastPrinted>
  <dcterms:created xsi:type="dcterms:W3CDTF">2014-11-24T15:32:57Z</dcterms:created>
  <dcterms:modified xsi:type="dcterms:W3CDTF">2024-03-28T17:02:31Z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af2f03c1-b341-4244-8586-76773d78f4a3</vt:lpwstr>
  </property>
  <property fmtid="{D5CDD505-2E9C-101B-9397-08002B2CF9AE}" pid="3" name="ContentTypeId">
    <vt:lpwstr>0x010100A7986CD3EAB9FD4E8583834B02114A36</vt:lpwstr>
  </property>
</Properties>
</file>