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329" r:id="rId6"/>
    <p:sldId id="340" r:id="rId7"/>
    <p:sldId id="368" r:id="rId8"/>
    <p:sldId id="369" r:id="rId9"/>
    <p:sldId id="370" r:id="rId10"/>
    <p:sldId id="381" r:id="rId11"/>
    <p:sldId id="382" r:id="rId12"/>
    <p:sldId id="385" r:id="rId13"/>
    <p:sldId id="386" r:id="rId14"/>
    <p:sldId id="387" r:id="rId15"/>
    <p:sldId id="380" r:id="rId16"/>
    <p:sldId id="343" r:id="rId17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lerbach, Kerstin" initials="hollerba" lastIdx="15" clrIdx="0"/>
  <p:cmAuthor id="1" name="Heuser, Holger" initials="hr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400"/>
    <a:srgbClr val="EAECEE"/>
    <a:srgbClr val="FFEAE7"/>
    <a:srgbClr val="58748F"/>
    <a:srgbClr val="FF6100"/>
    <a:srgbClr val="FFFFFF"/>
    <a:srgbClr val="FF924F"/>
    <a:srgbClr val="FF9859"/>
    <a:srgbClr val="FFB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8646" autoAdjust="0"/>
  </p:normalViewPr>
  <p:slideViewPr>
    <p:cSldViewPr>
      <p:cViewPr varScale="1">
        <p:scale>
          <a:sx n="101" d="100"/>
          <a:sy n="101" d="100"/>
        </p:scale>
        <p:origin x="942" y="102"/>
      </p:cViewPr>
      <p:guideLst>
        <p:guide orient="horz" pos="1979"/>
        <p:guide pos="4112"/>
      </p:guideLst>
    </p:cSldViewPr>
  </p:slideViewPr>
  <p:outlineViewPr>
    <p:cViewPr>
      <p:scale>
        <a:sx n="33" d="100"/>
        <a:sy n="33" d="100"/>
      </p:scale>
      <p:origin x="0" y="-80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029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forr, Klaus" userId="ec59ba6e-8d8c-4f35-b342-5e97e9a6c8de" providerId="ADAL" clId="{DF571931-0951-47C2-9F9A-6F83FAE0D092}"/>
    <pc:docChg chg="custSel modSld">
      <pc:chgData name="Pforr, Klaus" userId="ec59ba6e-8d8c-4f35-b342-5e97e9a6c8de" providerId="ADAL" clId="{DF571931-0951-47C2-9F9A-6F83FAE0D092}" dt="2024-03-28T17:02:11.428" v="6" actId="27636"/>
      <pc:docMkLst>
        <pc:docMk/>
      </pc:docMkLst>
      <pc:sldChg chg="modSp mod">
        <pc:chgData name="Pforr, Klaus" userId="ec59ba6e-8d8c-4f35-b342-5e97e9a6c8de" providerId="ADAL" clId="{DF571931-0951-47C2-9F9A-6F83FAE0D092}" dt="2024-03-28T17:02:11.428" v="6" actId="27636"/>
        <pc:sldMkLst>
          <pc:docMk/>
          <pc:sldMk cId="3051550004" sldId="329"/>
        </pc:sldMkLst>
        <pc:spChg chg="mod">
          <ac:chgData name="Pforr, Klaus" userId="ec59ba6e-8d8c-4f35-b342-5e97e9a6c8de" providerId="ADAL" clId="{DF571931-0951-47C2-9F9A-6F83FAE0D092}" dt="2024-03-28T17:02:11.428" v="6" actId="27636"/>
          <ac:spMkLst>
            <pc:docMk/>
            <pc:sldMk cId="3051550004" sldId="329"/>
            <ac:spMk id="6" creationId="{00000000-0000-0000-0000-000000000000}"/>
          </ac:spMkLst>
        </pc:spChg>
      </pc:sldChg>
    </pc:docChg>
  </pc:docChgLst>
  <pc:docChgLst>
    <pc:chgData name="Pforr, Klaus" userId="ec59ba6e-8d8c-4f35-b342-5e97e9a6c8de" providerId="ADAL" clId="{2D7E438C-6924-4A83-BED0-E1D76AC53551}"/>
    <pc:docChg chg="modSld">
      <pc:chgData name="Pforr, Klaus" userId="ec59ba6e-8d8c-4f35-b342-5e97e9a6c8de" providerId="ADAL" clId="{2D7E438C-6924-4A83-BED0-E1D76AC53551}" dt="2024-04-03T08:22:44.024" v="6"/>
      <pc:docMkLst>
        <pc:docMk/>
      </pc:docMkLst>
      <pc:sldChg chg="modSp mod">
        <pc:chgData name="Pforr, Klaus" userId="ec59ba6e-8d8c-4f35-b342-5e97e9a6c8de" providerId="ADAL" clId="{2D7E438C-6924-4A83-BED0-E1D76AC53551}" dt="2024-04-03T08:22:24.122" v="0"/>
        <pc:sldMkLst>
          <pc:docMk/>
          <pc:sldMk cId="1713454141" sldId="370"/>
        </pc:sldMkLst>
        <pc:spChg chg="mod">
          <ac:chgData name="Pforr, Klaus" userId="ec59ba6e-8d8c-4f35-b342-5e97e9a6c8de" providerId="ADAL" clId="{2D7E438C-6924-4A83-BED0-E1D76AC53551}" dt="2024-04-03T08:22:24.122" v="0"/>
          <ac:spMkLst>
            <pc:docMk/>
            <pc:sldMk cId="1713454141" sldId="370"/>
            <ac:spMk id="6" creationId="{A18F0F5C-4EC3-44DD-27A0-78AE1D3D62F7}"/>
          </ac:spMkLst>
        </pc:spChg>
      </pc:sldChg>
      <pc:sldChg chg="modSp mod">
        <pc:chgData name="Pforr, Klaus" userId="ec59ba6e-8d8c-4f35-b342-5e97e9a6c8de" providerId="ADAL" clId="{2D7E438C-6924-4A83-BED0-E1D76AC53551}" dt="2024-04-03T08:22:44.024" v="6"/>
        <pc:sldMkLst>
          <pc:docMk/>
          <pc:sldMk cId="2891606680" sldId="380"/>
        </pc:sldMkLst>
        <pc:spChg chg="mod">
          <ac:chgData name="Pforr, Klaus" userId="ec59ba6e-8d8c-4f35-b342-5e97e9a6c8de" providerId="ADAL" clId="{2D7E438C-6924-4A83-BED0-E1D76AC53551}" dt="2024-04-03T08:22:44.024" v="6"/>
          <ac:spMkLst>
            <pc:docMk/>
            <pc:sldMk cId="2891606680" sldId="380"/>
            <ac:spMk id="6" creationId="{A18F0F5C-4EC3-44DD-27A0-78AE1D3D62F7}"/>
          </ac:spMkLst>
        </pc:spChg>
      </pc:sldChg>
      <pc:sldChg chg="modSp mod">
        <pc:chgData name="Pforr, Klaus" userId="ec59ba6e-8d8c-4f35-b342-5e97e9a6c8de" providerId="ADAL" clId="{2D7E438C-6924-4A83-BED0-E1D76AC53551}" dt="2024-04-03T08:22:27.030" v="1"/>
        <pc:sldMkLst>
          <pc:docMk/>
          <pc:sldMk cId="2733843505" sldId="381"/>
        </pc:sldMkLst>
        <pc:spChg chg="mod">
          <ac:chgData name="Pforr, Klaus" userId="ec59ba6e-8d8c-4f35-b342-5e97e9a6c8de" providerId="ADAL" clId="{2D7E438C-6924-4A83-BED0-E1D76AC53551}" dt="2024-04-03T08:22:27.030" v="1"/>
          <ac:spMkLst>
            <pc:docMk/>
            <pc:sldMk cId="2733843505" sldId="381"/>
            <ac:spMk id="6" creationId="{A18F0F5C-4EC3-44DD-27A0-78AE1D3D62F7}"/>
          </ac:spMkLst>
        </pc:spChg>
      </pc:sldChg>
      <pc:sldChg chg="modSp mod">
        <pc:chgData name="Pforr, Klaus" userId="ec59ba6e-8d8c-4f35-b342-5e97e9a6c8de" providerId="ADAL" clId="{2D7E438C-6924-4A83-BED0-E1D76AC53551}" dt="2024-04-03T08:22:29.768" v="2"/>
        <pc:sldMkLst>
          <pc:docMk/>
          <pc:sldMk cId="3948440521" sldId="382"/>
        </pc:sldMkLst>
        <pc:spChg chg="mod">
          <ac:chgData name="Pforr, Klaus" userId="ec59ba6e-8d8c-4f35-b342-5e97e9a6c8de" providerId="ADAL" clId="{2D7E438C-6924-4A83-BED0-E1D76AC53551}" dt="2024-04-03T08:22:29.768" v="2"/>
          <ac:spMkLst>
            <pc:docMk/>
            <pc:sldMk cId="3948440521" sldId="382"/>
            <ac:spMk id="6" creationId="{A18F0F5C-4EC3-44DD-27A0-78AE1D3D62F7}"/>
          </ac:spMkLst>
        </pc:spChg>
      </pc:sldChg>
      <pc:sldChg chg="modSp mod">
        <pc:chgData name="Pforr, Klaus" userId="ec59ba6e-8d8c-4f35-b342-5e97e9a6c8de" providerId="ADAL" clId="{2D7E438C-6924-4A83-BED0-E1D76AC53551}" dt="2024-04-03T08:22:34.872" v="3"/>
        <pc:sldMkLst>
          <pc:docMk/>
          <pc:sldMk cId="408260213" sldId="385"/>
        </pc:sldMkLst>
        <pc:spChg chg="mod">
          <ac:chgData name="Pforr, Klaus" userId="ec59ba6e-8d8c-4f35-b342-5e97e9a6c8de" providerId="ADAL" clId="{2D7E438C-6924-4A83-BED0-E1D76AC53551}" dt="2024-04-03T08:22:34.872" v="3"/>
          <ac:spMkLst>
            <pc:docMk/>
            <pc:sldMk cId="408260213" sldId="385"/>
            <ac:spMk id="6" creationId="{A18F0F5C-4EC3-44DD-27A0-78AE1D3D62F7}"/>
          </ac:spMkLst>
        </pc:spChg>
      </pc:sldChg>
      <pc:sldChg chg="modSp mod">
        <pc:chgData name="Pforr, Klaus" userId="ec59ba6e-8d8c-4f35-b342-5e97e9a6c8de" providerId="ADAL" clId="{2D7E438C-6924-4A83-BED0-E1D76AC53551}" dt="2024-04-03T08:22:37.349" v="4"/>
        <pc:sldMkLst>
          <pc:docMk/>
          <pc:sldMk cId="3698869173" sldId="386"/>
        </pc:sldMkLst>
        <pc:spChg chg="mod">
          <ac:chgData name="Pforr, Klaus" userId="ec59ba6e-8d8c-4f35-b342-5e97e9a6c8de" providerId="ADAL" clId="{2D7E438C-6924-4A83-BED0-E1D76AC53551}" dt="2024-04-03T08:22:37.349" v="4"/>
          <ac:spMkLst>
            <pc:docMk/>
            <pc:sldMk cId="3698869173" sldId="386"/>
            <ac:spMk id="6" creationId="{A18F0F5C-4EC3-44DD-27A0-78AE1D3D62F7}"/>
          </ac:spMkLst>
        </pc:spChg>
      </pc:sldChg>
      <pc:sldChg chg="modSp mod">
        <pc:chgData name="Pforr, Klaus" userId="ec59ba6e-8d8c-4f35-b342-5e97e9a6c8de" providerId="ADAL" clId="{2D7E438C-6924-4A83-BED0-E1D76AC53551}" dt="2024-04-03T08:22:39.742" v="5"/>
        <pc:sldMkLst>
          <pc:docMk/>
          <pc:sldMk cId="3314995510" sldId="387"/>
        </pc:sldMkLst>
        <pc:spChg chg="mod">
          <ac:chgData name="Pforr, Klaus" userId="ec59ba6e-8d8c-4f35-b342-5e97e9a6c8de" providerId="ADAL" clId="{2D7E438C-6924-4A83-BED0-E1D76AC53551}" dt="2024-04-03T08:22:39.742" v="5"/>
          <ac:spMkLst>
            <pc:docMk/>
            <pc:sldMk cId="3314995510" sldId="387"/>
            <ac:spMk id="6" creationId="{A18F0F5C-4EC3-44DD-27A0-78AE1D3D62F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Source Sans Pro" panose="020B0503030403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 dirty="0">
              <a:latin typeface="Source Sans Pro" panose="020B0503030403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Source Sans Pro" panose="020B0503030403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CD4C7-C774-42D5-9E58-119FD3177B58}" type="slidenum">
              <a:rPr lang="de-DE" smtClean="0">
                <a:latin typeface="Source Sans Pro" panose="020B0503030403020204" pitchFamily="34" charset="0"/>
              </a:rPr>
              <a:t>‹Nr.›</a:t>
            </a:fld>
            <a:endParaRPr lang="de-DE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726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>
                <a:latin typeface="Source Sans Pro" panose="020B0503030403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>
                <a:latin typeface="Source Sans Pro" panose="020B0503030403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20" rIns="99039" bIns="495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9" tIns="49520" rIns="99039" bIns="495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>
                <a:latin typeface="Source Sans Pro" panose="020B0503030403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>
                <a:latin typeface="Source Sans Pro" panose="020B0503030403020204" pitchFamily="34" charset="0"/>
              </a:defRPr>
            </a:lvl1pPr>
          </a:lstStyle>
          <a:p>
            <a:fld id="{BF63E930-8F88-4EE0-A623-E2193C3967E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6925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9790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9161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5064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8230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11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35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594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811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2311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285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674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37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217242"/>
            <a:ext cx="12192000" cy="1289957"/>
          </a:xfrm>
          <a:prstGeom prst="rect">
            <a:avLst/>
          </a:prstGeom>
          <a:solidFill>
            <a:srgbClr val="C6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242" y="6104005"/>
            <a:ext cx="666248" cy="528556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3507198"/>
            <a:ext cx="12192000" cy="1289957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27916" y="2269961"/>
            <a:ext cx="6528725" cy="1152129"/>
          </a:xfrm>
        </p:spPr>
        <p:txBody>
          <a:bodyPr>
            <a:noAutofit/>
          </a:bodyPr>
          <a:lstStyle>
            <a:lvl1pPr algn="l">
              <a:defRPr sz="3200" b="0">
                <a:solidFill>
                  <a:srgbClr val="58748F"/>
                </a:solidFill>
              </a:defRPr>
            </a:lvl1pPr>
          </a:lstStyle>
          <a:p>
            <a:r>
              <a:rPr lang="en-US" dirty="0"/>
              <a:t>Edit title master format by clicking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327916" y="3638111"/>
            <a:ext cx="6528725" cy="10801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Edit the format template of the subtitle master by clicking on it.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5865" b="25865"/>
          <a:stretch/>
        </p:blipFill>
        <p:spPr>
          <a:xfrm>
            <a:off x="1149369" y="548680"/>
            <a:ext cx="2676368" cy="47198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B819C69-EE22-4C24-83EA-61CE32A156D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2734" y="2217035"/>
            <a:ext cx="3300976" cy="258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3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5865" b="25865"/>
          <a:stretch/>
        </p:blipFill>
        <p:spPr>
          <a:xfrm>
            <a:off x="1176680" y="476253"/>
            <a:ext cx="1665421" cy="293701"/>
          </a:xfrm>
          <a:prstGeom prst="rect">
            <a:avLst/>
          </a:prstGeom>
        </p:spPr>
      </p:pic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770464AA-DEA3-60CB-F462-932179D0E37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833" y="1825625"/>
            <a:ext cx="10489969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Edit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r>
              <a:rPr lang="de-DE" dirty="0"/>
              <a:t> </a:t>
            </a:r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FADE633-15E6-867A-816D-8A7C3AEC28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833" y="931656"/>
            <a:ext cx="10489969" cy="75903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Edit Master Title Format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D1D60F9-5021-150C-F41C-F1566756605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8C30ACD-3125-0314-ADF5-291D2ECF82B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060864E-FD47-B247-9B3F-13DAB35E95AE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4EACE7-85A1-4CEC-91E8-678AA3DC437B}" type="slidenum">
              <a:rPr lang="de-DE" sz="1200" smtClean="0">
                <a:solidFill>
                  <a:prstClr val="black">
                    <a:tint val="75000"/>
                  </a:prstClr>
                </a:solidFill>
                <a:latin typeface="Source Sans Pro"/>
              </a:rPr>
              <a:pPr/>
              <a:t>‹Nr.›</a:t>
            </a:fld>
            <a:endParaRPr lang="de-DE" sz="120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6429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912286" y="908050"/>
            <a:ext cx="10367433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 hasCustomPrompt="1"/>
          </p:nvPr>
        </p:nvSpPr>
        <p:spPr>
          <a:xfrm>
            <a:off x="911428" y="1628800"/>
            <a:ext cx="4992553" cy="4752528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3" hasCustomPrompt="1"/>
          </p:nvPr>
        </p:nvSpPr>
        <p:spPr>
          <a:xfrm>
            <a:off x="6288024" y="1628800"/>
            <a:ext cx="4992553" cy="4752528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2C64EA7-B294-9FAB-C604-4B5B4C427F85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8FC1D94-E488-1D99-02CC-7F7F395EAD66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DAB745C-18C0-270D-4C2A-867907BC1D21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4EACE7-85A1-4CEC-91E8-678AA3DC437B}" type="slidenum">
              <a:rPr lang="de-DE" sz="1200" smtClean="0">
                <a:solidFill>
                  <a:prstClr val="black">
                    <a:tint val="75000"/>
                  </a:prstClr>
                </a:solidFill>
                <a:latin typeface="Source Sans Pro"/>
              </a:rPr>
              <a:pPr/>
              <a:t>‹Nr.›</a:t>
            </a:fld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C1BD465-80DC-F330-3003-9216BAA9F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5865" b="25865"/>
          <a:stretch/>
        </p:blipFill>
        <p:spPr>
          <a:xfrm>
            <a:off x="1176680" y="476253"/>
            <a:ext cx="1665421" cy="29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9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1425" y="908050"/>
            <a:ext cx="10369152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784C68-F8D9-A5D8-C19B-F17D2B539FD5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727D30-7425-7588-8581-F01B06F08E14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A30951-3E0E-F372-B344-C8C028A85CC1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4EACE7-85A1-4CEC-91E8-678AA3DC437B}" type="slidenum">
              <a:rPr lang="de-DE" sz="1200" smtClean="0">
                <a:solidFill>
                  <a:prstClr val="black">
                    <a:tint val="75000"/>
                  </a:prstClr>
                </a:solidFill>
                <a:latin typeface="Source Sans Pro"/>
              </a:rPr>
              <a:pPr/>
              <a:t>‹Nr.›</a:t>
            </a:fld>
            <a:endParaRPr lang="de-DE" sz="120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300741D-59C3-903C-C0C8-95907EC04A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5865" b="25865"/>
          <a:stretch/>
        </p:blipFill>
        <p:spPr>
          <a:xfrm>
            <a:off x="1176680" y="476253"/>
            <a:ext cx="1665421" cy="29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8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017824-B0EB-2065-B985-B539FC2503CF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EBAE09-0206-D51F-9674-42A0DB50213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EE0CB0-C03E-21E7-EEBC-A42616FB1A4D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4EACE7-85A1-4CEC-91E8-678AA3DC437B}" type="slidenum">
              <a:rPr lang="de-DE" sz="1200" smtClean="0">
                <a:solidFill>
                  <a:prstClr val="black">
                    <a:tint val="75000"/>
                  </a:prstClr>
                </a:solidFill>
                <a:latin typeface="Source Sans Pro"/>
              </a:rPr>
              <a:pPr/>
              <a:t>‹Nr.›</a:t>
            </a:fld>
            <a:endParaRPr lang="de-DE" sz="120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9CA5296-9EFB-9724-F725-A4AA317B7B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5865" b="25865"/>
          <a:stretch/>
        </p:blipFill>
        <p:spPr>
          <a:xfrm>
            <a:off x="1176680" y="476253"/>
            <a:ext cx="1665421" cy="29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1196974"/>
            <a:ext cx="12192000" cy="5661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1425" y="1513071"/>
            <a:ext cx="10369152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FE2D0-E7F3-190A-1EBE-5FE3DA3C7188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32C8E-B32E-DEA4-C892-85B2AFB9C0D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200" dirty="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403CD-26C2-0D85-3D47-0717DF11715A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4EACE7-85A1-4CEC-91E8-678AA3DC437B}" type="slidenum">
              <a:rPr lang="de-DE" sz="1200" smtClean="0">
                <a:solidFill>
                  <a:prstClr val="black">
                    <a:tint val="75000"/>
                  </a:prstClr>
                </a:solidFill>
                <a:latin typeface="Source Sans Pro"/>
              </a:rPr>
              <a:pPr/>
              <a:t>‹Nr.›</a:t>
            </a:fld>
            <a:endParaRPr lang="de-DE" sz="1200">
              <a:solidFill>
                <a:prstClr val="black">
                  <a:tint val="75000"/>
                </a:prstClr>
              </a:solidFill>
              <a:latin typeface="Source Sans Pro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DF6120F-14C7-D4A5-5676-29881A6BA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5865" b="25865"/>
          <a:stretch/>
        </p:blipFill>
        <p:spPr>
          <a:xfrm>
            <a:off x="1176680" y="476253"/>
            <a:ext cx="1665421" cy="29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8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07611" y="4360027"/>
            <a:ext cx="648072" cy="514136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0" y="2656478"/>
            <a:ext cx="12192000" cy="1152128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0" y="2304822"/>
            <a:ext cx="12192000" cy="351656"/>
          </a:xfrm>
          <a:prstGeom prst="rect">
            <a:avLst/>
          </a:prstGeom>
          <a:solidFill>
            <a:srgbClr val="58748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5865" b="25865"/>
          <a:stretch/>
        </p:blipFill>
        <p:spPr>
          <a:xfrm>
            <a:off x="3203679" y="4369472"/>
            <a:ext cx="2808312" cy="4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6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2286" y="897622"/>
            <a:ext cx="10367433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2286" y="1600200"/>
            <a:ext cx="10367433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Edit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12192000" cy="188640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sp>
        <p:nvSpPr>
          <p:cNvPr id="8" name="Fußzeilenplatzhalter 13"/>
          <p:cNvSpPr>
            <a:spLocks noGrp="1"/>
          </p:cNvSpPr>
          <p:nvPr>
            <p:ph type="ftr" sz="quarter" idx="3"/>
          </p:nvPr>
        </p:nvSpPr>
        <p:spPr>
          <a:xfrm>
            <a:off x="934445" y="6525344"/>
            <a:ext cx="7091955" cy="220700"/>
          </a:xfrm>
          <a:prstGeom prst="rect">
            <a:avLst/>
          </a:prstGeom>
        </p:spPr>
        <p:txBody>
          <a:bodyPr/>
          <a:lstStyle>
            <a:lvl1pPr algn="l">
              <a:defRPr sz="1000">
                <a:latin typeface="Source Sans Pro" panose="020B0503030403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8688288" y="6525344"/>
            <a:ext cx="2591429" cy="220700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Source Sans Pro" panose="020B0503030403020204" pitchFamily="34" charset="0"/>
              </a:defRPr>
            </a:lvl1pPr>
          </a:lstStyle>
          <a:p>
            <a:fld id="{506DEF79-D5F3-42ED-9335-D73AD216BB5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46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7" r:id="rId5"/>
    <p:sldLayoutId id="2147483656" r:id="rId6"/>
    <p:sldLayoutId id="2147483658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kern="1200">
          <a:solidFill>
            <a:srgbClr val="58748F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is.org/en/missy/materials/EU-SILC/tools/datahandl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087888" y="2269961"/>
            <a:ext cx="6528725" cy="1152129"/>
          </a:xfrm>
        </p:spPr>
        <p:txBody>
          <a:bodyPr/>
          <a:lstStyle/>
          <a:p>
            <a:r>
              <a:rPr lang="de-DE" sz="2900" dirty="0"/>
              <a:t>Part III </a:t>
            </a:r>
            <a:r>
              <a:rPr lang="de-DE" sz="2900" dirty="0" err="1"/>
              <a:t>Practical</a:t>
            </a:r>
            <a:r>
              <a:rPr lang="de-DE" sz="2900" dirty="0"/>
              <a:t> Training Session: Panel </a:t>
            </a:r>
            <a:r>
              <a:rPr lang="de-DE" sz="2900" dirty="0" err="1"/>
              <a:t>data</a:t>
            </a:r>
            <a:r>
              <a:rPr lang="de-DE" sz="2900" dirty="0"/>
              <a:t> </a:t>
            </a:r>
            <a:r>
              <a:rPr lang="de-DE" sz="2900" dirty="0" err="1"/>
              <a:t>structure</a:t>
            </a:r>
            <a:r>
              <a:rPr lang="de-DE" sz="2900" dirty="0"/>
              <a:t> &amp; </a:t>
            </a:r>
            <a:r>
              <a:rPr lang="de-DE" sz="2900" dirty="0" err="1"/>
              <a:t>analyses</a:t>
            </a:r>
            <a:r>
              <a:rPr lang="de-DE" sz="2900" dirty="0"/>
              <a:t> – </a:t>
            </a:r>
            <a:r>
              <a:rPr lang="de-DE" sz="2900" dirty="0" err="1"/>
              <a:t>Introduction</a:t>
            </a:r>
            <a:endParaRPr lang="de-DE" sz="290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5087888" y="3638111"/>
            <a:ext cx="6528725" cy="108012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EU-SILC Training Course</a:t>
            </a:r>
          </a:p>
          <a:p>
            <a:r>
              <a:rPr lang="de-DE" sz="1600" i="1" dirty="0"/>
              <a:t>12.04.2024</a:t>
            </a:r>
          </a:p>
          <a:p>
            <a:r>
              <a:rPr lang="de-DE" sz="1600" i="1" dirty="0"/>
              <a:t>Klaus Pforr</a:t>
            </a:r>
          </a:p>
          <a:p>
            <a:r>
              <a:rPr lang="de-DE" sz="1600" i="1" dirty="0"/>
              <a:t>Contact: eu-microdata@gesis.org</a:t>
            </a:r>
          </a:p>
          <a:p>
            <a:endParaRPr lang="de-DE" sz="1600" i="1" dirty="0"/>
          </a:p>
        </p:txBody>
      </p:sp>
    </p:spTree>
    <p:extLst>
      <p:ext uri="{BB962C8B-B14F-4D97-AF65-F5344CB8AC3E}">
        <p14:creationId xmlns:p14="http://schemas.microsoft.com/office/powerpoint/2010/main" val="3051550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 err="1"/>
              <a:t>Weights</a:t>
            </a:r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household</a:t>
            </a:r>
            <a:r>
              <a:rPr lang="de-DE" dirty="0"/>
              <a:t> </a:t>
            </a:r>
            <a:r>
              <a:rPr lang="de-DE" dirty="0" err="1"/>
              <a:t>weight</a:t>
            </a:r>
            <a:endParaRPr lang="de-DE" dirty="0"/>
          </a:p>
          <a:p>
            <a:pPr lvl="0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for </a:t>
            </a:r>
            <a:r>
              <a:rPr lang="de-DE" dirty="0" err="1"/>
              <a:t>selected-respondent</a:t>
            </a:r>
            <a:r>
              <a:rPr lang="de-DE" dirty="0"/>
              <a:t> countries</a:t>
            </a:r>
          </a:p>
          <a:p>
            <a:pPr marL="0" lvl="0" indent="0">
              <a:buNone/>
            </a:pPr>
            <a:endParaRPr lang="de-DE" dirty="0"/>
          </a:p>
          <a:p>
            <a:pPr lvl="0"/>
            <a:endParaRPr lang="de-DE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B8FFDD70-24E1-FABC-3772-147EE08F8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19266"/>
              </p:ext>
            </p:extLst>
          </p:nvPr>
        </p:nvGraphicFramePr>
        <p:xfrm>
          <a:off x="2855640" y="1836000"/>
          <a:ext cx="832666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092">
                  <a:extLst>
                    <a:ext uri="{9D8B030D-6E8A-4147-A177-3AD203B41FA5}">
                      <a16:colId xmlns:a16="http://schemas.microsoft.com/office/drawing/2014/main" val="3985222504"/>
                    </a:ext>
                  </a:extLst>
                </a:gridCol>
                <a:gridCol w="7209569">
                  <a:extLst>
                    <a:ext uri="{9D8B030D-6E8A-4147-A177-3AD203B41FA5}">
                      <a16:colId xmlns:a16="http://schemas.microsoft.com/office/drawing/2014/main" val="175693490"/>
                    </a:ext>
                  </a:extLst>
                </a:gridCol>
              </a:tblGrid>
              <a:tr h="323746">
                <a:tc>
                  <a:txBody>
                    <a:bodyPr/>
                    <a:lstStyle/>
                    <a:p>
                      <a:r>
                        <a:rPr lang="de-DE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When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use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350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DB095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de-DE" dirty="0"/>
                        <a:t>Not </a:t>
                      </a:r>
                      <a:r>
                        <a:rPr lang="de-DE" dirty="0" err="1"/>
                        <a:t>useful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use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cross-sectional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data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instead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0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RB060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de-DE" dirty="0"/>
                        <a:t>Not </a:t>
                      </a:r>
                      <a:r>
                        <a:rPr lang="de-DE" dirty="0" err="1"/>
                        <a:t>useful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use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cross-sectional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data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instead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43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PB050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de-DE" dirty="0"/>
                        <a:t>Not </a:t>
                      </a:r>
                      <a:r>
                        <a:rPr lang="de-DE" dirty="0" err="1"/>
                        <a:t>useful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use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cross-sectional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data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instead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16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PB080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de-DE" dirty="0"/>
                        <a:t>Not </a:t>
                      </a:r>
                      <a:r>
                        <a:rPr lang="de-DE" dirty="0" err="1"/>
                        <a:t>useful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use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cross-sectional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data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instead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52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RB062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persons who remain up to 2 years since the </a:t>
                      </a:r>
                      <a:r>
                        <a:rPr lang="en-US" dirty="0" err="1"/>
                        <a:t>inital</a:t>
                      </a:r>
                      <a:r>
                        <a:rPr lang="en-US" dirty="0"/>
                        <a:t> wave in the data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97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RB063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For persons who remain up to 3 years since the </a:t>
                      </a:r>
                      <a:r>
                        <a:rPr lang="en-US" dirty="0" err="1"/>
                        <a:t>inital</a:t>
                      </a:r>
                      <a:r>
                        <a:rPr lang="en-US" dirty="0"/>
                        <a:t> wave in the data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545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RB064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For persons who remain up to 4 years since the </a:t>
                      </a:r>
                      <a:r>
                        <a:rPr lang="en-US" dirty="0" err="1"/>
                        <a:t>inital</a:t>
                      </a:r>
                      <a:r>
                        <a:rPr lang="en-US" dirty="0"/>
                        <a:t> wave in the data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57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995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/>
              <a:t>Questions?</a:t>
            </a:r>
          </a:p>
          <a:p>
            <a:pPr lvl="0"/>
            <a:r>
              <a:rPr lang="de-DE" dirty="0" err="1"/>
              <a:t>Otherwise</a:t>
            </a:r>
            <a:r>
              <a:rPr lang="de-DE" dirty="0"/>
              <a:t>, </a:t>
            </a:r>
            <a:r>
              <a:rPr lang="de-DE" dirty="0" err="1"/>
              <a:t>let‘s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the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exercises</a:t>
            </a:r>
            <a:r>
              <a:rPr lang="de-DE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1606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E1FEC43-5C7B-7682-ABF3-062D12C438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5865" b="25865"/>
          <a:stretch/>
        </p:blipFill>
        <p:spPr>
          <a:xfrm>
            <a:off x="3203679" y="4369472"/>
            <a:ext cx="2808312" cy="49525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1DC78BB-D675-B2A5-2CB0-D3EF999EFF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07611" y="4360027"/>
            <a:ext cx="648072" cy="514136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CBD09BDB-974C-10C8-B1C2-EC83301D95C2}"/>
              </a:ext>
            </a:extLst>
          </p:cNvPr>
          <p:cNvSpPr/>
          <p:nvPr/>
        </p:nvSpPr>
        <p:spPr>
          <a:xfrm>
            <a:off x="0" y="2304822"/>
            <a:ext cx="12192000" cy="351656"/>
          </a:xfrm>
          <a:prstGeom prst="rect">
            <a:avLst/>
          </a:prstGeom>
          <a:solidFill>
            <a:srgbClr val="58748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7147B3B-B982-38D2-5827-8EFA9CA7A882}"/>
              </a:ext>
            </a:extLst>
          </p:cNvPr>
          <p:cNvSpPr/>
          <p:nvPr/>
        </p:nvSpPr>
        <p:spPr>
          <a:xfrm>
            <a:off x="0" y="2656478"/>
            <a:ext cx="12192000" cy="1152128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atin typeface="Source Sans Pro" panose="020B0503030403020204" pitchFamily="34" charset="0"/>
            </a:endParaRP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41525857-6B79-BC07-D436-4D98D441A608}"/>
              </a:ext>
            </a:extLst>
          </p:cNvPr>
          <p:cNvSpPr txBox="1">
            <a:spLocks/>
          </p:cNvSpPr>
          <p:nvPr/>
        </p:nvSpPr>
        <p:spPr>
          <a:xfrm>
            <a:off x="912287" y="2944512"/>
            <a:ext cx="10176269" cy="57606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58748F"/>
              </a:buClr>
              <a:buFont typeface="Wingdings" panose="05000000000000000000" pitchFamily="2" charset="2"/>
              <a:buNone/>
              <a:defRPr sz="3600" kern="120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8748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8748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8748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8748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Thank you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5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Overview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/>
              <a:t>Short </a:t>
            </a:r>
            <a:r>
              <a:rPr lang="de-DE" dirty="0" err="1"/>
              <a:t>introduction</a:t>
            </a:r>
            <a:r>
              <a:rPr lang="de-DE" dirty="0"/>
              <a:t> of </a:t>
            </a:r>
            <a:r>
              <a:rPr lang="de-DE" dirty="0" err="1"/>
              <a:t>panel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specifics</a:t>
            </a:r>
            <a:endParaRPr lang="de-DE" dirty="0"/>
          </a:p>
          <a:p>
            <a:pPr lvl="0"/>
            <a:r>
              <a:rPr lang="de-DE" dirty="0"/>
              <a:t>Data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exercises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889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 err="1"/>
              <a:t>Delivered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files</a:t>
            </a:r>
            <a:endParaRPr lang="de-DE" dirty="0"/>
          </a:p>
          <a:p>
            <a:pPr lvl="0"/>
            <a:r>
              <a:rPr lang="de-DE" dirty="0" err="1"/>
              <a:t>Rotational</a:t>
            </a:r>
            <a:r>
              <a:rPr lang="de-DE" dirty="0"/>
              <a:t> </a:t>
            </a:r>
            <a:r>
              <a:rPr lang="de-DE" dirty="0" err="1"/>
              <a:t>groups</a:t>
            </a:r>
            <a:endParaRPr lang="de-DE" dirty="0"/>
          </a:p>
          <a:p>
            <a:pPr lvl="0"/>
            <a:r>
              <a:rPr lang="de-DE" dirty="0" err="1"/>
              <a:t>Weights</a:t>
            </a:r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77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 err="1"/>
              <a:t>Delivered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files</a:t>
            </a:r>
            <a:endParaRPr lang="de-DE" dirty="0"/>
          </a:p>
          <a:p>
            <a:pPr lvl="1"/>
            <a:r>
              <a:rPr lang="de-DE" dirty="0" err="1"/>
              <a:t>How</a:t>
            </a:r>
            <a:r>
              <a:rPr lang="de-DE" dirty="0"/>
              <a:t> the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collected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delivered</a:t>
            </a:r>
            <a:endParaRPr lang="de-DE" dirty="0"/>
          </a:p>
          <a:p>
            <a:pPr lvl="0"/>
            <a:endParaRPr lang="de-DE" dirty="0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3F59B3B0-F7F8-E34B-04DA-DB7DA7427E4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096660" y="3594187"/>
            <a:ext cx="546051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7C0DE9C-3E8C-6193-3430-0C49BE5C3D4D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5757765" y="3594187"/>
            <a:ext cx="61449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A1EE4CD-2BAC-45FE-2657-621F38FE7F80}"/>
              </a:ext>
            </a:extLst>
          </p:cNvPr>
          <p:cNvCxnSpPr>
            <a:cxnSpLocks/>
            <a:stCxn id="8" idx="1"/>
            <a:endCxn id="7" idx="3"/>
          </p:cNvCxnSpPr>
          <p:nvPr/>
        </p:nvCxnSpPr>
        <p:spPr>
          <a:xfrm flipH="1">
            <a:off x="8487313" y="3587882"/>
            <a:ext cx="608026" cy="630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01900AF0-A2F5-2413-D33D-07F867BD925B}"/>
              </a:ext>
            </a:extLst>
          </p:cNvPr>
          <p:cNvGrpSpPr/>
          <p:nvPr/>
        </p:nvGrpSpPr>
        <p:grpSpPr>
          <a:xfrm>
            <a:off x="981607" y="2924944"/>
            <a:ext cx="10228786" cy="1332181"/>
            <a:chOff x="895990" y="2564904"/>
            <a:chExt cx="10228786" cy="1332181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E3CE6564-F00F-98CF-0FC4-B782BBACBF59}"/>
                </a:ext>
              </a:extLst>
            </p:cNvPr>
            <p:cNvSpPr/>
            <p:nvPr/>
          </p:nvSpPr>
          <p:spPr>
            <a:xfrm>
              <a:off x="895990" y="2571209"/>
              <a:ext cx="2115053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D-File</a:t>
              </a:r>
            </a:p>
            <a:p>
              <a:pPr algn="ctr"/>
              <a:r>
                <a:rPr lang="en-US" sz="1600" dirty="0"/>
                <a:t>All </a:t>
              </a:r>
              <a:r>
                <a:rPr lang="en-US" sz="1600" b="1" u="sng" dirty="0">
                  <a:solidFill>
                    <a:schemeClr val="accent4"/>
                  </a:solidFill>
                </a:rPr>
                <a:t>selected</a:t>
              </a:r>
              <a:r>
                <a:rPr lang="en-US" sz="1600" dirty="0"/>
                <a:t> households</a:t>
              </a:r>
              <a:endParaRPr lang="de-DE" sz="1600" dirty="0"/>
            </a:p>
          </p:txBody>
        </p:sp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FBE485C1-4BBE-F785-E2B4-140A462E0FB2}"/>
                </a:ext>
              </a:extLst>
            </p:cNvPr>
            <p:cNvSpPr/>
            <p:nvPr/>
          </p:nvSpPr>
          <p:spPr>
            <a:xfrm>
              <a:off x="3557094" y="2571209"/>
              <a:ext cx="2115054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H-File</a:t>
              </a:r>
            </a:p>
            <a:p>
              <a:pPr algn="ctr"/>
              <a:r>
                <a:rPr lang="de-DE" sz="1600" dirty="0"/>
                <a:t>All </a:t>
              </a:r>
              <a:r>
                <a:rPr lang="de-DE" sz="1600" dirty="0" err="1"/>
                <a:t>contacted</a:t>
              </a:r>
              <a:r>
                <a:rPr lang="de-DE" sz="1600" dirty="0"/>
                <a:t> </a:t>
              </a:r>
              <a:r>
                <a:rPr lang="de-DE" sz="1600" dirty="0" err="1"/>
                <a:t>households</a:t>
              </a:r>
              <a:endParaRPr lang="de-DE" sz="1600" dirty="0"/>
            </a:p>
          </p:txBody>
        </p:sp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D4E926DA-9777-D445-C4D6-B246141D4369}"/>
                </a:ext>
              </a:extLst>
            </p:cNvPr>
            <p:cNvSpPr/>
            <p:nvPr/>
          </p:nvSpPr>
          <p:spPr>
            <a:xfrm>
              <a:off x="6286642" y="2571209"/>
              <a:ext cx="2115054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R-File</a:t>
              </a:r>
            </a:p>
            <a:p>
              <a:pPr algn="ctr"/>
              <a:r>
                <a:rPr lang="en-US" sz="1600" dirty="0"/>
                <a:t>All current household members </a:t>
              </a:r>
              <a:r>
                <a:rPr lang="en-US" sz="1600" b="1" u="sng" dirty="0">
                  <a:solidFill>
                    <a:schemeClr val="accent4"/>
                  </a:solidFill>
                </a:rPr>
                <a:t>&amp; previously registered</a:t>
              </a:r>
              <a:endParaRPr lang="de-DE" sz="1600" b="1" u="sng" dirty="0">
                <a:solidFill>
                  <a:schemeClr val="accent4"/>
                </a:solidFill>
              </a:endParaRPr>
            </a:p>
          </p:txBody>
        </p:sp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361660EB-6335-0C6B-D11B-81B0693B8CA1}"/>
                </a:ext>
              </a:extLst>
            </p:cNvPr>
            <p:cNvSpPr/>
            <p:nvPr/>
          </p:nvSpPr>
          <p:spPr>
            <a:xfrm>
              <a:off x="9009722" y="2564904"/>
              <a:ext cx="2115054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P-File</a:t>
              </a:r>
            </a:p>
            <a:p>
              <a:pPr algn="ctr"/>
              <a:r>
                <a:rPr lang="de-DE" sz="1600" dirty="0"/>
                <a:t>All </a:t>
              </a:r>
              <a:r>
                <a:rPr lang="de-DE" sz="1600" dirty="0" err="1"/>
                <a:t>current</a:t>
              </a:r>
              <a:r>
                <a:rPr lang="de-DE" sz="1600" dirty="0"/>
                <a:t> </a:t>
              </a:r>
              <a:r>
                <a:rPr lang="de-DE" sz="1600" dirty="0" err="1"/>
                <a:t>household</a:t>
              </a:r>
              <a:r>
                <a:rPr lang="de-DE" sz="1600" dirty="0"/>
                <a:t> </a:t>
              </a:r>
              <a:r>
                <a:rPr lang="de-DE" sz="1600" dirty="0" err="1"/>
                <a:t>members</a:t>
              </a:r>
              <a:r>
                <a:rPr lang="de-DE" sz="1600" dirty="0"/>
                <a:t> </a:t>
              </a:r>
              <a:r>
                <a:rPr lang="de-DE" sz="1600" dirty="0" err="1"/>
                <a:t>aged</a:t>
              </a:r>
              <a:r>
                <a:rPr lang="de-DE" sz="1600" dirty="0"/>
                <a:t> 16+, </a:t>
              </a:r>
              <a:r>
                <a:rPr lang="de-DE" sz="1600" dirty="0" err="1"/>
                <a:t>info</a:t>
              </a:r>
              <a:r>
                <a:rPr lang="de-DE" sz="1600" dirty="0"/>
                <a:t> </a:t>
              </a:r>
              <a:r>
                <a:rPr lang="de-DE" sz="1600" dirty="0" err="1"/>
                <a:t>collected</a:t>
              </a:r>
              <a:r>
                <a:rPr lang="de-DE" sz="1600" dirty="0"/>
                <a:t> </a:t>
              </a:r>
              <a:r>
                <a:rPr lang="de-DE" sz="1600" dirty="0" err="1"/>
                <a:t>from</a:t>
              </a:r>
              <a:r>
                <a:rPr lang="de-DE" sz="1600" dirty="0"/>
                <a:t> </a:t>
              </a:r>
              <a:r>
                <a:rPr lang="de-DE" sz="1600" dirty="0" err="1"/>
                <a:t>survey</a:t>
              </a:r>
              <a:r>
                <a:rPr lang="de-DE" sz="1600" dirty="0"/>
                <a:t> </a:t>
              </a:r>
              <a:r>
                <a:rPr lang="de-DE" sz="1600" dirty="0" err="1"/>
                <a:t>or</a:t>
              </a:r>
              <a:r>
                <a:rPr lang="de-DE" sz="1600" dirty="0"/>
                <a:t> </a:t>
              </a:r>
              <a:r>
                <a:rPr lang="de-DE" sz="1600" dirty="0" err="1"/>
                <a:t>register</a:t>
              </a:r>
              <a:endParaRPr lang="de-DE" sz="1600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F37C8A6D-28F8-E1CC-98E5-8D2EC9AC19B3}"/>
                </a:ext>
              </a:extLst>
            </p:cNvPr>
            <p:cNvSpPr txBox="1"/>
            <p:nvPr/>
          </p:nvSpPr>
          <p:spPr>
            <a:xfrm>
              <a:off x="3059036" y="2878101"/>
              <a:ext cx="4703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1:1</a:t>
              </a: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15236427-DD3A-3AE6-EEBC-D1432C464284}"/>
                </a:ext>
              </a:extLst>
            </p:cNvPr>
            <p:cNvSpPr txBox="1"/>
            <p:nvPr/>
          </p:nvSpPr>
          <p:spPr>
            <a:xfrm>
              <a:off x="5702271" y="2864815"/>
              <a:ext cx="552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1:m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A169EF01-105D-1109-A8BE-23089873CD2D}"/>
                </a:ext>
              </a:extLst>
            </p:cNvPr>
            <p:cNvSpPr txBox="1"/>
            <p:nvPr/>
          </p:nvSpPr>
          <p:spPr>
            <a:xfrm>
              <a:off x="8472264" y="2864815"/>
              <a:ext cx="492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1:1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650AE104-30A5-0FED-EF07-6646CB7D7016}"/>
              </a:ext>
            </a:extLst>
          </p:cNvPr>
          <p:cNvGrpSpPr/>
          <p:nvPr/>
        </p:nvGrpSpPr>
        <p:grpSpPr>
          <a:xfrm>
            <a:off x="983432" y="5049147"/>
            <a:ext cx="10228786" cy="1332181"/>
            <a:chOff x="895990" y="2564904"/>
            <a:chExt cx="10228786" cy="1332181"/>
          </a:xfrm>
        </p:grpSpPr>
        <p:sp>
          <p:nvSpPr>
            <p:cNvPr id="57" name="Rechteck: abgerundete Ecken 56">
              <a:extLst>
                <a:ext uri="{FF2B5EF4-FFF2-40B4-BE49-F238E27FC236}">
                  <a16:creationId xmlns:a16="http://schemas.microsoft.com/office/drawing/2014/main" id="{D1135DFB-B57E-7D5A-9801-1445C995BF11}"/>
                </a:ext>
              </a:extLst>
            </p:cNvPr>
            <p:cNvSpPr/>
            <p:nvPr/>
          </p:nvSpPr>
          <p:spPr>
            <a:xfrm>
              <a:off x="895990" y="2571209"/>
              <a:ext cx="2115053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D-File</a:t>
              </a:r>
            </a:p>
            <a:p>
              <a:pPr algn="ctr"/>
              <a:r>
                <a:rPr lang="en-US" sz="1600" dirty="0"/>
                <a:t>All </a:t>
              </a:r>
              <a:r>
                <a:rPr lang="en-US" sz="1600" b="1" u="sng" dirty="0">
                  <a:solidFill>
                    <a:schemeClr val="accent4"/>
                  </a:solidFill>
                </a:rPr>
                <a:t>selected</a:t>
              </a:r>
              <a:r>
                <a:rPr lang="en-US" sz="1600" dirty="0"/>
                <a:t> households</a:t>
              </a:r>
              <a:endParaRPr lang="de-DE" sz="1600" dirty="0"/>
            </a:p>
          </p:txBody>
        </p:sp>
        <p:sp>
          <p:nvSpPr>
            <p:cNvPr id="58" name="Rechteck: abgerundete Ecken 57">
              <a:extLst>
                <a:ext uri="{FF2B5EF4-FFF2-40B4-BE49-F238E27FC236}">
                  <a16:creationId xmlns:a16="http://schemas.microsoft.com/office/drawing/2014/main" id="{7A67A927-0508-67D1-A2AC-2D89387BD7DD}"/>
                </a:ext>
              </a:extLst>
            </p:cNvPr>
            <p:cNvSpPr/>
            <p:nvPr/>
          </p:nvSpPr>
          <p:spPr>
            <a:xfrm>
              <a:off x="3557094" y="2571209"/>
              <a:ext cx="2115054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H-File</a:t>
              </a:r>
            </a:p>
            <a:p>
              <a:pPr algn="ctr"/>
              <a:r>
                <a:rPr lang="de-DE" sz="1600" dirty="0"/>
                <a:t>All </a:t>
              </a:r>
              <a:r>
                <a:rPr lang="de-DE" sz="1600" dirty="0" err="1"/>
                <a:t>contacted</a:t>
              </a:r>
              <a:r>
                <a:rPr lang="de-DE" sz="1600" dirty="0"/>
                <a:t> </a:t>
              </a:r>
              <a:r>
                <a:rPr lang="de-DE" sz="1600" dirty="0" err="1"/>
                <a:t>households</a:t>
              </a:r>
              <a:endParaRPr lang="de-DE" sz="1600" dirty="0"/>
            </a:p>
          </p:txBody>
        </p:sp>
        <p:sp>
          <p:nvSpPr>
            <p:cNvPr id="59" name="Rechteck: abgerundete Ecken 58">
              <a:extLst>
                <a:ext uri="{FF2B5EF4-FFF2-40B4-BE49-F238E27FC236}">
                  <a16:creationId xmlns:a16="http://schemas.microsoft.com/office/drawing/2014/main" id="{A8725054-2849-C524-79CE-E43CB98FC30C}"/>
                </a:ext>
              </a:extLst>
            </p:cNvPr>
            <p:cNvSpPr/>
            <p:nvPr/>
          </p:nvSpPr>
          <p:spPr>
            <a:xfrm>
              <a:off x="6286642" y="2571209"/>
              <a:ext cx="2115054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R-File</a:t>
              </a:r>
            </a:p>
            <a:p>
              <a:pPr algn="ctr"/>
              <a:r>
                <a:rPr lang="en-US" sz="1600" dirty="0"/>
                <a:t>All current household members </a:t>
              </a:r>
              <a:r>
                <a:rPr lang="en-US" sz="1600" b="1" u="sng" dirty="0">
                  <a:solidFill>
                    <a:schemeClr val="accent4"/>
                  </a:solidFill>
                </a:rPr>
                <a:t>&amp; previously registered</a:t>
              </a:r>
              <a:endParaRPr lang="de-DE" sz="1600" dirty="0"/>
            </a:p>
          </p:txBody>
        </p:sp>
        <p:sp>
          <p:nvSpPr>
            <p:cNvPr id="60" name="Rechteck: abgerundete Ecken 59">
              <a:extLst>
                <a:ext uri="{FF2B5EF4-FFF2-40B4-BE49-F238E27FC236}">
                  <a16:creationId xmlns:a16="http://schemas.microsoft.com/office/drawing/2014/main" id="{4DABB14E-D9FF-F10B-D117-5ADAD1E8381A}"/>
                </a:ext>
              </a:extLst>
            </p:cNvPr>
            <p:cNvSpPr/>
            <p:nvPr/>
          </p:nvSpPr>
          <p:spPr>
            <a:xfrm>
              <a:off x="9009722" y="2564904"/>
              <a:ext cx="2115054" cy="132587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P-File</a:t>
              </a:r>
            </a:p>
            <a:p>
              <a:pPr algn="ctr"/>
              <a:r>
                <a:rPr lang="de-DE" sz="1600" dirty="0"/>
                <a:t>All </a:t>
              </a:r>
              <a:r>
                <a:rPr lang="de-DE" sz="1600" dirty="0" err="1"/>
                <a:t>current</a:t>
              </a:r>
              <a:r>
                <a:rPr lang="de-DE" sz="1600" dirty="0"/>
                <a:t> </a:t>
              </a:r>
              <a:r>
                <a:rPr lang="de-DE" sz="1600" dirty="0" err="1"/>
                <a:t>household</a:t>
              </a:r>
              <a:r>
                <a:rPr lang="de-DE" sz="1600" dirty="0"/>
                <a:t> </a:t>
              </a:r>
              <a:r>
                <a:rPr lang="de-DE" sz="1600" dirty="0" err="1"/>
                <a:t>members</a:t>
              </a:r>
              <a:r>
                <a:rPr lang="de-DE" sz="1600" dirty="0"/>
                <a:t> </a:t>
              </a:r>
              <a:r>
                <a:rPr lang="de-DE" sz="1600" dirty="0" err="1"/>
                <a:t>aged</a:t>
              </a:r>
              <a:r>
                <a:rPr lang="de-DE" sz="1600" dirty="0"/>
                <a:t> 16+, </a:t>
              </a:r>
              <a:r>
                <a:rPr lang="de-DE" sz="1600" dirty="0" err="1"/>
                <a:t>info</a:t>
              </a:r>
              <a:r>
                <a:rPr lang="de-DE" sz="1600" dirty="0"/>
                <a:t> </a:t>
              </a:r>
              <a:r>
                <a:rPr lang="de-DE" sz="1600" dirty="0" err="1"/>
                <a:t>collected</a:t>
              </a:r>
              <a:r>
                <a:rPr lang="de-DE" sz="1600" dirty="0"/>
                <a:t> </a:t>
              </a:r>
              <a:r>
                <a:rPr lang="de-DE" sz="1600" dirty="0" err="1"/>
                <a:t>from</a:t>
              </a:r>
              <a:r>
                <a:rPr lang="de-DE" sz="1600" dirty="0"/>
                <a:t> </a:t>
              </a:r>
              <a:r>
                <a:rPr lang="de-DE" sz="1600" dirty="0" err="1"/>
                <a:t>survey</a:t>
              </a:r>
              <a:r>
                <a:rPr lang="de-DE" sz="1600" dirty="0"/>
                <a:t> </a:t>
              </a:r>
              <a:r>
                <a:rPr lang="de-DE" sz="1600" dirty="0" err="1"/>
                <a:t>or</a:t>
              </a:r>
              <a:r>
                <a:rPr lang="de-DE" sz="1600" dirty="0"/>
                <a:t> </a:t>
              </a:r>
              <a:r>
                <a:rPr lang="de-DE" sz="1600" dirty="0" err="1"/>
                <a:t>register</a:t>
              </a:r>
              <a:endParaRPr lang="de-DE" sz="1600" dirty="0"/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837FFD57-C6CF-C27D-B640-561A8BD9A847}"/>
                </a:ext>
              </a:extLst>
            </p:cNvPr>
            <p:cNvSpPr txBox="1"/>
            <p:nvPr/>
          </p:nvSpPr>
          <p:spPr>
            <a:xfrm>
              <a:off x="3059036" y="2878101"/>
              <a:ext cx="4703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1:1</a:t>
              </a:r>
            </a:p>
          </p:txBody>
        </p: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8EF83092-4830-6C94-5E53-A20AE5E926FB}"/>
                </a:ext>
              </a:extLst>
            </p:cNvPr>
            <p:cNvSpPr txBox="1"/>
            <p:nvPr/>
          </p:nvSpPr>
          <p:spPr>
            <a:xfrm>
              <a:off x="5702271" y="2864815"/>
              <a:ext cx="552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1:m</a:t>
              </a: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E46E6757-15AB-BD8A-C6AE-34CAFE120463}"/>
                </a:ext>
              </a:extLst>
            </p:cNvPr>
            <p:cNvSpPr txBox="1"/>
            <p:nvPr/>
          </p:nvSpPr>
          <p:spPr>
            <a:xfrm>
              <a:off x="8472264" y="2864815"/>
              <a:ext cx="492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1:1</a:t>
              </a:r>
            </a:p>
          </p:txBody>
        </p:sp>
      </p:grp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A6CF47B3-4C21-C9CE-31FB-E0125A8268C5}"/>
              </a:ext>
            </a:extLst>
          </p:cNvPr>
          <p:cNvCxnSpPr>
            <a:cxnSpLocks/>
            <a:stCxn id="57" idx="3"/>
            <a:endCxn id="58" idx="1"/>
          </p:cNvCxnSpPr>
          <p:nvPr/>
        </p:nvCxnSpPr>
        <p:spPr>
          <a:xfrm>
            <a:off x="3098485" y="5718390"/>
            <a:ext cx="546051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3A983896-3A2B-6552-BCE7-D946B3D406FC}"/>
              </a:ext>
            </a:extLst>
          </p:cNvPr>
          <p:cNvCxnSpPr>
            <a:cxnSpLocks/>
            <a:stCxn id="58" idx="3"/>
            <a:endCxn id="59" idx="1"/>
          </p:cNvCxnSpPr>
          <p:nvPr/>
        </p:nvCxnSpPr>
        <p:spPr>
          <a:xfrm>
            <a:off x="5759590" y="5718390"/>
            <a:ext cx="61449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D7CB0AAF-3A29-38B7-8BD4-3E52F12407F9}"/>
              </a:ext>
            </a:extLst>
          </p:cNvPr>
          <p:cNvCxnSpPr>
            <a:cxnSpLocks/>
            <a:stCxn id="59" idx="3"/>
            <a:endCxn id="60" idx="1"/>
          </p:cNvCxnSpPr>
          <p:nvPr/>
        </p:nvCxnSpPr>
        <p:spPr>
          <a:xfrm flipV="1">
            <a:off x="8489138" y="5712085"/>
            <a:ext cx="608026" cy="630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8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 err="1"/>
              <a:t>Rotational</a:t>
            </a:r>
            <a:r>
              <a:rPr lang="de-DE" dirty="0"/>
              <a:t> </a:t>
            </a:r>
            <a:r>
              <a:rPr lang="de-DE" dirty="0" err="1"/>
              <a:t>groups</a:t>
            </a:r>
            <a:endParaRPr lang="de-DE" dirty="0"/>
          </a:p>
          <a:p>
            <a:r>
              <a:rPr lang="de-DE" dirty="0"/>
              <a:t>Standard EU-SILC 4-year </a:t>
            </a:r>
            <a:r>
              <a:rPr lang="de-DE" dirty="0" err="1"/>
              <a:t>rotational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design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C776EEEB-1495-427F-79C7-C1FB53B41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28934"/>
              </p:ext>
            </p:extLst>
          </p:nvPr>
        </p:nvGraphicFramePr>
        <p:xfrm>
          <a:off x="869215" y="3068960"/>
          <a:ext cx="475374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425">
                  <a:extLst>
                    <a:ext uri="{9D8B030D-6E8A-4147-A177-3AD203B41FA5}">
                      <a16:colId xmlns:a16="http://schemas.microsoft.com/office/drawing/2014/main" val="39852225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56934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60815838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4120513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95137582"/>
                    </a:ext>
                  </a:extLst>
                </a:gridCol>
              </a:tblGrid>
              <a:tr h="323746">
                <a:tc>
                  <a:txBody>
                    <a:bodyPr/>
                    <a:lstStyle/>
                    <a:p>
                      <a:r>
                        <a:rPr lang="de-DE" dirty="0" err="1"/>
                        <a:t>Rotational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groups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350166"/>
                  </a:ext>
                </a:extLst>
              </a:tr>
              <a:tr h="280162">
                <a:tc>
                  <a:txBody>
                    <a:bodyPr/>
                    <a:lstStyle/>
                    <a:p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tis SemiSans Pro"/>
                          <a:ea typeface="+mn-ea"/>
                          <a:cs typeface="+mn-cs"/>
                        </a:rPr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043879"/>
                  </a:ext>
                </a:extLst>
              </a:tr>
              <a:tr h="339211">
                <a:tc>
                  <a:txBody>
                    <a:bodyPr/>
                    <a:lstStyle/>
                    <a:p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tis SemiSans Pro"/>
                          <a:ea typeface="+mn-ea"/>
                          <a:cs typeface="+mn-cs"/>
                        </a:rPr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43563"/>
                  </a:ext>
                </a:extLst>
              </a:tr>
              <a:tr h="333491">
                <a:tc>
                  <a:txBody>
                    <a:bodyPr/>
                    <a:lstStyle/>
                    <a:p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otis SemiSans Pro"/>
                          <a:ea typeface="+mn-ea"/>
                          <a:cs typeface="+mn-cs"/>
                        </a:rPr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97917"/>
                  </a:ext>
                </a:extLst>
              </a:tr>
              <a:tr h="333491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545776"/>
                  </a:ext>
                </a:extLst>
              </a:tr>
              <a:tr h="333491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576165"/>
                  </a:ext>
                </a:extLst>
              </a:tr>
              <a:tr h="333491"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432827"/>
                  </a:ext>
                </a:extLst>
              </a:tr>
              <a:tr h="333491">
                <a:tc>
                  <a:txBody>
                    <a:bodyPr/>
                    <a:lstStyle/>
                    <a:p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08257"/>
                  </a:ext>
                </a:extLst>
              </a:tr>
            </a:tbl>
          </a:graphicData>
        </a:graphic>
      </p:graphicFrame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0E825D0-B77F-F0D9-27AC-DFEE04D817E8}"/>
              </a:ext>
            </a:extLst>
          </p:cNvPr>
          <p:cNvSpPr/>
          <p:nvPr/>
        </p:nvSpPr>
        <p:spPr>
          <a:xfrm>
            <a:off x="767409" y="4437112"/>
            <a:ext cx="4968551" cy="129614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A18A00A-33E9-C648-B8CC-C3BBADFC3EDF}"/>
              </a:ext>
            </a:extLst>
          </p:cNvPr>
          <p:cNvSpPr txBox="1"/>
          <p:nvPr/>
        </p:nvSpPr>
        <p:spPr>
          <a:xfrm>
            <a:off x="5832383" y="4409817"/>
            <a:ext cx="4440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These </a:t>
            </a:r>
            <a:r>
              <a:rPr lang="de-DE" sz="2000" dirty="0" err="1"/>
              <a:t>three</a:t>
            </a:r>
            <a:r>
              <a:rPr lang="de-DE" sz="2000" dirty="0"/>
              <a:t> </a:t>
            </a:r>
            <a:r>
              <a:rPr lang="de-DE" sz="2000" dirty="0" err="1"/>
              <a:t>rotational</a:t>
            </a:r>
            <a:r>
              <a:rPr lang="de-DE" sz="2000" dirty="0"/>
              <a:t> </a:t>
            </a:r>
            <a:r>
              <a:rPr lang="de-DE" sz="2000" dirty="0" err="1"/>
              <a:t>groups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delivered</a:t>
            </a:r>
            <a:r>
              <a:rPr lang="de-DE" sz="2000" dirty="0"/>
              <a:t> in </a:t>
            </a:r>
            <a:r>
              <a:rPr lang="de-DE" sz="2000" dirty="0" err="1"/>
              <a:t>each</a:t>
            </a:r>
            <a:r>
              <a:rPr lang="de-DE" sz="2000" dirty="0"/>
              <a:t> „</a:t>
            </a:r>
            <a:r>
              <a:rPr lang="de-DE" sz="2000" dirty="0" err="1"/>
              <a:t>year</a:t>
            </a:r>
            <a:r>
              <a:rPr lang="de-DE" sz="2000" dirty="0"/>
              <a:t>-group“,</a:t>
            </a:r>
            <a:br>
              <a:rPr lang="de-DE" sz="2000" dirty="0"/>
            </a:br>
            <a:r>
              <a:rPr lang="de-DE" sz="2000" dirty="0"/>
              <a:t>i.e. </a:t>
            </a:r>
            <a:r>
              <a:rPr lang="de-DE" sz="2000" dirty="0" err="1"/>
              <a:t>file</a:t>
            </a:r>
            <a:br>
              <a:rPr lang="de-DE" sz="2000" dirty="0"/>
            </a:br>
            <a:r>
              <a:rPr lang="de-DE" sz="2000" dirty="0"/>
              <a:t>UDB_l20D_ver_2022_release2.dta</a:t>
            </a:r>
          </a:p>
        </p:txBody>
      </p:sp>
    </p:spTree>
    <p:extLst>
      <p:ext uri="{BB962C8B-B14F-4D97-AF65-F5344CB8AC3E}">
        <p14:creationId xmlns:p14="http://schemas.microsoft.com/office/powerpoint/2010/main" val="171345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append</a:t>
            </a:r>
            <a:r>
              <a:rPr lang="de-DE" dirty="0"/>
              <a:t> multiple </a:t>
            </a:r>
            <a:r>
              <a:rPr lang="de-DE" dirty="0" err="1"/>
              <a:t>year</a:t>
            </a:r>
            <a:r>
              <a:rPr lang="de-DE" dirty="0"/>
              <a:t>-groups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panel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C776EEEB-1495-427F-79C7-C1FB53B41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88042"/>
              </p:ext>
            </p:extLst>
          </p:nvPr>
        </p:nvGraphicFramePr>
        <p:xfrm>
          <a:off x="869214" y="3068960"/>
          <a:ext cx="623489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418">
                  <a:extLst>
                    <a:ext uri="{9D8B030D-6E8A-4147-A177-3AD203B41FA5}">
                      <a16:colId xmlns:a16="http://schemas.microsoft.com/office/drawing/2014/main" val="39852225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9638585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21360855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56934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60815838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4120513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9513758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de-DE" dirty="0" err="1"/>
                        <a:t>Rotational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groups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350166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472267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92805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767883"/>
                  </a:ext>
                </a:extLst>
              </a:tr>
              <a:tr h="121136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43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97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545776"/>
                  </a:ext>
                </a:extLst>
              </a:tr>
              <a:tr h="175984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576165"/>
                  </a:ext>
                </a:extLst>
              </a:tr>
              <a:tr h="242272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432827"/>
                  </a:ext>
                </a:extLst>
              </a:tr>
              <a:tr h="308560"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08257"/>
                  </a:ext>
                </a:extLst>
              </a:tr>
            </a:tbl>
          </a:graphicData>
        </a:graphic>
      </p:graphicFrame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0E825D0-B77F-F0D9-27AC-DFEE04D817E8}"/>
              </a:ext>
            </a:extLst>
          </p:cNvPr>
          <p:cNvSpPr/>
          <p:nvPr/>
        </p:nvSpPr>
        <p:spPr>
          <a:xfrm>
            <a:off x="863831" y="3429000"/>
            <a:ext cx="4800121" cy="108012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ED9B73FC-F156-6C4F-89CD-117EB9A16899}"/>
              </a:ext>
            </a:extLst>
          </p:cNvPr>
          <p:cNvSpPr/>
          <p:nvPr/>
        </p:nvSpPr>
        <p:spPr>
          <a:xfrm>
            <a:off x="867701" y="4537695"/>
            <a:ext cx="5516331" cy="108012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043D441E-2EA3-7207-200B-B7D4B756D298}"/>
              </a:ext>
            </a:extLst>
          </p:cNvPr>
          <p:cNvSpPr/>
          <p:nvPr/>
        </p:nvSpPr>
        <p:spPr>
          <a:xfrm>
            <a:off x="863831" y="5661248"/>
            <a:ext cx="6234898" cy="108012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547032-C46B-6C59-5CF6-4DB0755A3763}"/>
              </a:ext>
            </a:extLst>
          </p:cNvPr>
          <p:cNvSpPr txBox="1"/>
          <p:nvPr/>
        </p:nvSpPr>
        <p:spPr>
          <a:xfrm>
            <a:off x="7122393" y="6002672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UDB_l20D_ver_2022_release2.dta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01E688F-E809-339A-0ABE-F2675333E2DA}"/>
              </a:ext>
            </a:extLst>
          </p:cNvPr>
          <p:cNvSpPr txBox="1"/>
          <p:nvPr/>
        </p:nvSpPr>
        <p:spPr>
          <a:xfrm>
            <a:off x="7105625" y="489353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UDB_l19D_ver_2022_release2.dta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6F40EDE-7787-013F-E2C7-73C9A6702754}"/>
              </a:ext>
            </a:extLst>
          </p:cNvPr>
          <p:cNvSpPr txBox="1"/>
          <p:nvPr/>
        </p:nvSpPr>
        <p:spPr>
          <a:xfrm>
            <a:off x="7098729" y="378439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UDB_l18D_ver_2022_release2.dta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65F5872B-B3F3-5ED6-70EE-831F1A15946B}"/>
              </a:ext>
            </a:extLst>
          </p:cNvPr>
          <p:cNvSpPr/>
          <p:nvPr/>
        </p:nvSpPr>
        <p:spPr>
          <a:xfrm>
            <a:off x="3485990" y="3784394"/>
            <a:ext cx="1889930" cy="1478471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2BD0142A-97F8-7B28-52C9-3C83F1E9C41A}"/>
              </a:ext>
            </a:extLst>
          </p:cNvPr>
          <p:cNvSpPr/>
          <p:nvPr/>
        </p:nvSpPr>
        <p:spPr>
          <a:xfrm>
            <a:off x="4206070" y="4865541"/>
            <a:ext cx="1944215" cy="1545833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280683D-1307-C73F-8AA9-97D01ADF5737}"/>
              </a:ext>
            </a:extLst>
          </p:cNvPr>
          <p:cNvSpPr txBox="1"/>
          <p:nvPr/>
        </p:nvSpPr>
        <p:spPr>
          <a:xfrm>
            <a:off x="1067726" y="5742080"/>
            <a:ext cx="2852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i="1" dirty="0" err="1">
                <a:solidFill>
                  <a:schemeClr val="accent3"/>
                </a:solidFill>
              </a:rPr>
              <a:t>Artificial</a:t>
            </a:r>
            <a:r>
              <a:rPr lang="de-DE" sz="2400" b="1" i="1" dirty="0">
                <a:solidFill>
                  <a:schemeClr val="accent3"/>
                </a:solidFill>
              </a:rPr>
              <a:t> </a:t>
            </a:r>
            <a:r>
              <a:rPr lang="de-DE" sz="2400" b="1" i="1" dirty="0" err="1">
                <a:solidFill>
                  <a:schemeClr val="accent3"/>
                </a:solidFill>
              </a:rPr>
              <a:t>duplicates</a:t>
            </a:r>
            <a:r>
              <a:rPr lang="de-DE" sz="2400" b="1" i="1" dirty="0">
                <a:solidFill>
                  <a:schemeClr val="accent3"/>
                </a:solidFill>
              </a:rPr>
              <a:t>!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DFA64F54-C053-087E-EB2C-5D2E819D384F}"/>
              </a:ext>
            </a:extLst>
          </p:cNvPr>
          <p:cNvCxnSpPr>
            <a:cxnSpLocks/>
          </p:cNvCxnSpPr>
          <p:nvPr/>
        </p:nvCxnSpPr>
        <p:spPr>
          <a:xfrm flipV="1">
            <a:off x="3485990" y="5262865"/>
            <a:ext cx="161738" cy="500259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C7283FE6-539D-2027-3160-1FCC33A65F20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3863752" y="5638458"/>
            <a:ext cx="342318" cy="210239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/>
              <a:t>In 2021, 6-year </a:t>
            </a:r>
            <a:r>
              <a:rPr lang="de-DE" dirty="0" err="1"/>
              <a:t>rotational</a:t>
            </a:r>
            <a:r>
              <a:rPr lang="de-DE" dirty="0"/>
              <a:t> </a:t>
            </a:r>
            <a:r>
              <a:rPr lang="de-DE" dirty="0" err="1"/>
              <a:t>groups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introduced</a:t>
            </a:r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C776EEEB-1495-427F-79C7-C1FB53B41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99292"/>
              </p:ext>
            </p:extLst>
          </p:nvPr>
        </p:nvGraphicFramePr>
        <p:xfrm>
          <a:off x="863832" y="2442215"/>
          <a:ext cx="623489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418">
                  <a:extLst>
                    <a:ext uri="{9D8B030D-6E8A-4147-A177-3AD203B41FA5}">
                      <a16:colId xmlns:a16="http://schemas.microsoft.com/office/drawing/2014/main" val="39852225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9638585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21360855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56934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60815838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4120513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9513758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de-DE" dirty="0" err="1"/>
                        <a:t>Rotational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groups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350166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472267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92502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13245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92805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767883"/>
                  </a:ext>
                </a:extLst>
              </a:tr>
              <a:tr h="121136"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43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97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545776"/>
                  </a:ext>
                </a:extLst>
              </a:tr>
              <a:tr h="175984">
                <a:tc>
                  <a:txBody>
                    <a:bodyPr/>
                    <a:lstStyle/>
                    <a:p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576165"/>
                  </a:ext>
                </a:extLst>
              </a:tr>
              <a:tr h="242272">
                <a:tc>
                  <a:txBody>
                    <a:bodyPr/>
                    <a:lstStyle/>
                    <a:p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432827"/>
                  </a:ext>
                </a:extLst>
              </a:tr>
              <a:tr h="308560">
                <a:tc>
                  <a:txBody>
                    <a:bodyPr/>
                    <a:lstStyle/>
                    <a:p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08257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2E547032-C46B-6C59-5CF6-4DB0755A3763}"/>
              </a:ext>
            </a:extLst>
          </p:cNvPr>
          <p:cNvSpPr txBox="1"/>
          <p:nvPr/>
        </p:nvSpPr>
        <p:spPr>
          <a:xfrm>
            <a:off x="7343781" y="4916052"/>
            <a:ext cx="36875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These </a:t>
            </a:r>
            <a:r>
              <a:rPr lang="de-DE" sz="2000" dirty="0" err="1"/>
              <a:t>rotational</a:t>
            </a:r>
            <a:r>
              <a:rPr lang="de-DE" sz="2000" dirty="0"/>
              <a:t> </a:t>
            </a:r>
            <a:r>
              <a:rPr lang="de-DE" sz="2000" dirty="0" err="1"/>
              <a:t>groups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delivered</a:t>
            </a:r>
            <a:r>
              <a:rPr lang="de-DE" sz="2000" dirty="0"/>
              <a:t> in a </a:t>
            </a:r>
            <a:r>
              <a:rPr lang="de-DE" sz="2000" dirty="0" err="1"/>
              <a:t>year</a:t>
            </a:r>
            <a:r>
              <a:rPr lang="de-DE" sz="2000" dirty="0"/>
              <a:t> </a:t>
            </a:r>
            <a:r>
              <a:rPr lang="de-DE" sz="2000" dirty="0" err="1"/>
              <a:t>group</a:t>
            </a:r>
            <a:r>
              <a:rPr lang="de-DE" sz="2000" dirty="0"/>
              <a:t>, </a:t>
            </a:r>
            <a:r>
              <a:rPr lang="de-DE" sz="2000" dirty="0" err="1"/>
              <a:t>already</a:t>
            </a:r>
            <a:r>
              <a:rPr lang="de-DE" sz="2000" dirty="0"/>
              <a:t> for </a:t>
            </a:r>
            <a:r>
              <a:rPr lang="de-DE" sz="2000" dirty="0" err="1"/>
              <a:t>some</a:t>
            </a:r>
            <a:r>
              <a:rPr lang="de-DE" sz="2000" dirty="0"/>
              <a:t> countries in</a:t>
            </a:r>
          </a:p>
          <a:p>
            <a:r>
              <a:rPr lang="de-DE" sz="2000" dirty="0"/>
              <a:t>UDB_l20D_ver_2022_release2.dta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D04CED8-96FA-284F-49AD-7F13694B9AD8}"/>
              </a:ext>
            </a:extLst>
          </p:cNvPr>
          <p:cNvSpPr/>
          <p:nvPr/>
        </p:nvSpPr>
        <p:spPr>
          <a:xfrm>
            <a:off x="4079776" y="4581128"/>
            <a:ext cx="3096344" cy="199328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6E9F79AE-5CEE-498D-0CB4-048F53D34DD7}"/>
              </a:ext>
            </a:extLst>
          </p:cNvPr>
          <p:cNvSpPr/>
          <p:nvPr/>
        </p:nvSpPr>
        <p:spPr>
          <a:xfrm>
            <a:off x="3359696" y="4194050"/>
            <a:ext cx="3096344" cy="199328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96163F72-C5EF-AF28-EE74-5E29D6370CEE}"/>
              </a:ext>
            </a:extLst>
          </p:cNvPr>
          <p:cNvSpPr/>
          <p:nvPr/>
        </p:nvSpPr>
        <p:spPr>
          <a:xfrm>
            <a:off x="2616955" y="3829604"/>
            <a:ext cx="3096344" cy="1993288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C9771B2-2646-9586-27BB-090ABDD421C8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6384032" y="4093041"/>
            <a:ext cx="959748" cy="21998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960AD0E-28A3-E870-05B0-504F696DECF8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5597893" y="3197007"/>
            <a:ext cx="1745887" cy="722725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EBF965A0-A7B3-23B9-7C7E-8721F2EFC26F}"/>
              </a:ext>
            </a:extLst>
          </p:cNvPr>
          <p:cNvSpPr txBox="1"/>
          <p:nvPr/>
        </p:nvSpPr>
        <p:spPr>
          <a:xfrm>
            <a:off x="7343780" y="3892986"/>
            <a:ext cx="4489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and in UDB_l19D_ver_2022_release2.dta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9BC22B8-FEDA-7C8F-8502-6681205FD4A0}"/>
              </a:ext>
            </a:extLst>
          </p:cNvPr>
          <p:cNvSpPr txBox="1"/>
          <p:nvPr/>
        </p:nvSpPr>
        <p:spPr>
          <a:xfrm>
            <a:off x="7343780" y="2996952"/>
            <a:ext cx="43688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/>
              <a:t>and in UDB_l18D_ver_2022_release2.dta</a:t>
            </a:r>
          </a:p>
        </p:txBody>
      </p:sp>
    </p:spTree>
    <p:extLst>
      <p:ext uri="{BB962C8B-B14F-4D97-AF65-F5344CB8AC3E}">
        <p14:creationId xmlns:p14="http://schemas.microsoft.com/office/powerpoint/2010/main" val="394844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 err="1"/>
              <a:t>Rotational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variable DB075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helpful</a:t>
            </a:r>
            <a:r>
              <a:rPr lang="de-DE" dirty="0"/>
              <a:t>!</a:t>
            </a:r>
          </a:p>
          <a:p>
            <a:pPr lvl="0"/>
            <a:r>
              <a:rPr lang="de-DE" dirty="0"/>
              <a:t>But countries </a:t>
            </a:r>
            <a:r>
              <a:rPr lang="de-DE" dirty="0" err="1"/>
              <a:t>are</a:t>
            </a:r>
            <a:r>
              <a:rPr lang="de-DE" dirty="0"/>
              <a:t> out of </a:t>
            </a:r>
            <a:r>
              <a:rPr lang="de-DE" dirty="0" err="1"/>
              <a:t>sync</a:t>
            </a:r>
            <a:endParaRPr lang="de-DE" dirty="0"/>
          </a:p>
          <a:p>
            <a:pPr lvl="0"/>
            <a:r>
              <a:rPr lang="de-DE" dirty="0" err="1"/>
              <a:t>Some</a:t>
            </a:r>
            <a:r>
              <a:rPr lang="de-DE" dirty="0"/>
              <a:t> countries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switched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6-year </a:t>
            </a:r>
            <a:r>
              <a:rPr lang="de-DE" dirty="0" err="1"/>
              <a:t>panel</a:t>
            </a:r>
            <a:endParaRPr lang="de-DE" dirty="0"/>
          </a:p>
          <a:p>
            <a:pPr lvl="0"/>
            <a:r>
              <a:rPr lang="de-DE" dirty="0"/>
              <a:t>France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panel</a:t>
            </a:r>
            <a:endParaRPr lang="de-DE" dirty="0"/>
          </a:p>
          <a:p>
            <a:pPr lvl="0"/>
            <a:r>
              <a:rPr lang="de-DE" dirty="0" err="1"/>
              <a:t>Before</a:t>
            </a:r>
            <a:r>
              <a:rPr lang="de-DE" dirty="0"/>
              <a:t> 2011,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unexplainable</a:t>
            </a:r>
            <a:r>
              <a:rPr lang="de-DE" dirty="0"/>
              <a:t> </a:t>
            </a:r>
            <a:r>
              <a:rPr lang="de-DE" dirty="0" err="1"/>
              <a:t>breaks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-groups</a:t>
            </a:r>
          </a:p>
          <a:p>
            <a:pPr marL="0" lvl="0" indent="0">
              <a:buNone/>
            </a:pPr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26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18F0F5C-4EC3-44DD-27A0-78AE1D3D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introduction of panel data specifics</a:t>
            </a:r>
            <a:endParaRPr lang="de-DE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F5EF1FFD-6961-2F85-583E-35426000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32" y="1836000"/>
            <a:ext cx="10489969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de-DE" dirty="0"/>
              <a:t>General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 by Borst &amp; Wirth (2022)</a:t>
            </a:r>
            <a:br>
              <a:rPr lang="de-DE" dirty="0"/>
            </a:br>
            <a:r>
              <a:rPr lang="de-DE" dirty="0">
                <a:hlinkClick r:id="rId3"/>
              </a:rPr>
              <a:t>https://www.gesis.org/en/missy/materials/EU-SILC/tools/datahandling</a:t>
            </a:r>
            <a:endParaRPr lang="de-DE" dirty="0"/>
          </a:p>
          <a:p>
            <a:pPr lvl="0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39F0DBE-D6A3-98C2-8AA1-604929B7DD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832" y="3429000"/>
            <a:ext cx="928903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6917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GESIS Farben">
      <a:dk1>
        <a:sysClr val="windowText" lastClr="000000"/>
      </a:dk1>
      <a:lt1>
        <a:srgbClr val="FFFFFF"/>
      </a:lt1>
      <a:dk2>
        <a:srgbClr val="597490"/>
      </a:dk2>
      <a:lt2>
        <a:srgbClr val="F2F2F2"/>
      </a:lt2>
      <a:accent1>
        <a:srgbClr val="FF6400"/>
      </a:accent1>
      <a:accent2>
        <a:srgbClr val="FFC000"/>
      </a:accent2>
      <a:accent3>
        <a:srgbClr val="9BBB59"/>
      </a:accent3>
      <a:accent4>
        <a:srgbClr val="8064A2"/>
      </a:accent4>
      <a:accent5>
        <a:srgbClr val="597490"/>
      </a:accent5>
      <a:accent6>
        <a:srgbClr val="953734"/>
      </a:accent6>
      <a:hlink>
        <a:srgbClr val="0000FF"/>
      </a:hlink>
      <a:folHlink>
        <a:srgbClr val="800080"/>
      </a:folHlink>
    </a:clrScheme>
    <a:fontScheme name="GESIS Rotis">
      <a:majorFont>
        <a:latin typeface="Rotis SemiSans Pro"/>
        <a:ea typeface=""/>
        <a:cs typeface=""/>
      </a:majorFont>
      <a:minorFont>
        <a:latin typeface="Rotis SemiSans Pro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ec5f598-09a5-4f4d-8ba3-f8504e05b148">GESISDOC-544667437-220</_dlc_DocId>
    <_dlc_DocIdUrl xmlns="8ec5f598-09a5-4f4d-8ba3-f8504e05b148">
      <Url>https://intranet.gesis.intra/Communication/_layouts/15/DocIdRedir.aspx?ID=GESISDOC-544667437-220</Url>
      <Description>GESISDOC-544667437-220</Description>
    </_dlc_DocIdUrl>
    <Sprache_x002f_Language xmlns="97d28e5f-86ae-4aa5-b3a4-04adc43ff35d">German</Sprache_x002f_Language>
    <Publishing_x0020_Year xmlns="97d28e5f-86ae-4aa5-b3a4-04adc43ff35d" xsi:nil="true"/>
    <Bereich xmlns="97d28e5f-86ae-4aa5-b3a4-04adc43ff35d">Powerpoint</Bereich>
    <Dokumenttyp xmlns="97d28e5f-86ae-4aa5-b3a4-04adc43ff35d">pptx</Dokumenttyp>
    <RoutingTargetPath xmlns="http://schemas.microsoft.com/sharepoint/v3" xsi:nil="true"/>
    <DataSource xmlns="http://schemas.microsoft.com/sharepoint/v3">
      <Url xsi:nil="true"/>
      <Description xsi:nil="true"/>
    </DataSource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7986CD3EAB9FD4E8583834B02114A36" ma:contentTypeVersion="8" ma:contentTypeDescription="Ein neues Dokument erstellen." ma:contentTypeScope="" ma:versionID="cee2a0ed5d496b0460fcbe0c62b20bbc">
  <xsd:schema xmlns:xsd="http://www.w3.org/2001/XMLSchema" xmlns:xs="http://www.w3.org/2001/XMLSchema" xmlns:p="http://schemas.microsoft.com/office/2006/metadata/properties" xmlns:ns1="http://schemas.microsoft.com/sharepoint/v3" xmlns:ns2="8ec5f598-09a5-4f4d-8ba3-f8504e05b148" xmlns:ns3="97d28e5f-86ae-4aa5-b3a4-04adc43ff35d" targetNamespace="http://schemas.microsoft.com/office/2006/metadata/properties" ma:root="true" ma:fieldsID="fdd1b9a8dec2e0de47171c83513c5a07" ns1:_="" ns2:_="" ns3:_="">
    <xsd:import namespace="http://schemas.microsoft.com/sharepoint/v3"/>
    <xsd:import namespace="8ec5f598-09a5-4f4d-8ba3-f8504e05b148"/>
    <xsd:import namespace="97d28e5f-86ae-4aa5-b3a4-04adc43ff35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Bereich" minOccurs="0"/>
                <xsd:element ref="ns3:Dokumenttyp" minOccurs="0"/>
                <xsd:element ref="ns3:Sprache_x002f_Language" minOccurs="0"/>
                <xsd:element ref="ns3:Publishing_x0020_Year" minOccurs="0"/>
                <xsd:element ref="ns1:DataSource" minOccurs="0"/>
                <xsd:element ref="ns1:RoutingTargetPa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ataSource" ma:index="15" nillable="true" ma:displayName="Datenquelle" ma:description="Die URL zur Datenquelle." ma:internalName="DataSourc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outingTargetPath" ma:index="16" nillable="true" ma:displayName="Zielpfad" ma:hidden="true" ma:internalName="RoutingTargetPath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5f598-09a5-4f4d-8ba3-f8504e05b14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28e5f-86ae-4aa5-b3a4-04adc43ff35d" elementFormDefault="qualified">
    <xsd:import namespace="http://schemas.microsoft.com/office/2006/documentManagement/types"/>
    <xsd:import namespace="http://schemas.microsoft.com/office/infopath/2007/PartnerControls"/>
    <xsd:element name="Bereich" ma:index="11" nillable="true" ma:displayName="Bereich" ma:internalName="Bereich">
      <xsd:simpleType>
        <xsd:restriction base="dms:Text">
          <xsd:maxLength value="255"/>
        </xsd:restriction>
      </xsd:simpleType>
    </xsd:element>
    <xsd:element name="Dokumenttyp" ma:index="12" nillable="true" ma:displayName="Type" ma:internalName="Dokumenttyp">
      <xsd:simpleType>
        <xsd:restriction base="dms:Text">
          <xsd:maxLength value="255"/>
        </xsd:restriction>
      </xsd:simpleType>
    </xsd:element>
    <xsd:element name="Sprache_x002f_Language" ma:index="13" nillable="true" ma:displayName="Language" ma:internalName="Sprache_x002f_Language">
      <xsd:simpleType>
        <xsd:restriction base="dms:Text">
          <xsd:maxLength value="255"/>
        </xsd:restriction>
      </xsd:simpleType>
    </xsd:element>
    <xsd:element name="Publishing_x0020_Year" ma:index="14" nillable="true" ma:displayName="Publishing Year" ma:internalName="Publishing_x0020_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D38C2E-02CC-42D3-9E17-44C09712BF5F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97d28e5f-86ae-4aa5-b3a4-04adc43ff35d"/>
    <ds:schemaRef ds:uri="http://purl.org/dc/terms/"/>
    <ds:schemaRef ds:uri="http://schemas.microsoft.com/office/infopath/2007/PartnerControls"/>
    <ds:schemaRef ds:uri="8ec5f598-09a5-4f4d-8ba3-f8504e05b148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6342B6E-D1EF-4A61-B54B-E1EEF7A1BEF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ED93B17-88BE-41A2-ADB8-6DFED43EA3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c5f598-09a5-4f4d-8ba3-f8504e05b148"/>
    <ds:schemaRef ds:uri="97d28e5f-86ae-4aa5-b3a4-04adc43ff3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662B3C9-84D1-44B4-980A-A658A03493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Office PowerPoint</Application>
  <PresentationFormat>Breitbild</PresentationFormat>
  <Paragraphs>227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Rotis SemiSans Pro</vt:lpstr>
      <vt:lpstr>Source Sans Pro</vt:lpstr>
      <vt:lpstr>Wingdings</vt:lpstr>
      <vt:lpstr>Wingdings 3</vt:lpstr>
      <vt:lpstr>Larissa</vt:lpstr>
      <vt:lpstr>Part III Practical Training Session: Panel data structure &amp; analyses – Introduction</vt:lpstr>
      <vt:lpstr>Overview</vt:lpstr>
      <vt:lpstr>Short introduction of panel data specifics</vt:lpstr>
      <vt:lpstr>Short introduction of panel data specifics</vt:lpstr>
      <vt:lpstr>Short introduction of panel data specifics</vt:lpstr>
      <vt:lpstr>Short introduction of panel data specifics</vt:lpstr>
      <vt:lpstr>Short introduction of panel data specifics</vt:lpstr>
      <vt:lpstr>Short introduction of panel data specifics</vt:lpstr>
      <vt:lpstr>Short introduction of panel data specifics</vt:lpstr>
      <vt:lpstr>Short introduction of panel data specifics</vt:lpstr>
      <vt:lpstr>Short introduction of panel data specifics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Vorlagen Powerpoint 2023</dc:title>
  <dc:creator>Heuser, Holger</dc:creator>
  <cp:lastModifiedBy>Pforr, Klaus</cp:lastModifiedBy>
  <cp:revision>839</cp:revision>
  <cp:lastPrinted>2015-06-26T07:02:07Z</cp:lastPrinted>
  <dcterms:created xsi:type="dcterms:W3CDTF">2014-11-24T15:32:57Z</dcterms:created>
  <dcterms:modified xsi:type="dcterms:W3CDTF">2024-04-03T08:22:45Z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af2f03c1-b341-4244-8586-76773d78f4a3</vt:lpwstr>
  </property>
  <property fmtid="{D5CDD505-2E9C-101B-9397-08002B2CF9AE}" pid="3" name="ContentTypeId">
    <vt:lpwstr>0x010100A7986CD3EAB9FD4E8583834B02114A36</vt:lpwstr>
  </property>
</Properties>
</file>